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</p:sldMasterIdLst>
  <p:notesMasterIdLst>
    <p:notesMasterId r:id="rId54"/>
  </p:notesMasterIdLst>
  <p:sldIdLst>
    <p:sldId id="381" r:id="rId3"/>
    <p:sldId id="276" r:id="rId4"/>
    <p:sldId id="319" r:id="rId5"/>
    <p:sldId id="337" r:id="rId6"/>
    <p:sldId id="382" r:id="rId7"/>
    <p:sldId id="338" r:id="rId8"/>
    <p:sldId id="383" r:id="rId9"/>
    <p:sldId id="384" r:id="rId10"/>
    <p:sldId id="385" r:id="rId11"/>
    <p:sldId id="387" r:id="rId12"/>
    <p:sldId id="388" r:id="rId13"/>
    <p:sldId id="386" r:id="rId14"/>
    <p:sldId id="304" r:id="rId15"/>
    <p:sldId id="389" r:id="rId16"/>
    <p:sldId id="396" r:id="rId17"/>
    <p:sldId id="364" r:id="rId18"/>
    <p:sldId id="365" r:id="rId19"/>
    <p:sldId id="367" r:id="rId20"/>
    <p:sldId id="368" r:id="rId21"/>
    <p:sldId id="320" r:id="rId22"/>
    <p:sldId id="366" r:id="rId23"/>
    <p:sldId id="322" r:id="rId24"/>
    <p:sldId id="325" r:id="rId25"/>
    <p:sldId id="369" r:id="rId26"/>
    <p:sldId id="326" r:id="rId27"/>
    <p:sldId id="327" r:id="rId28"/>
    <p:sldId id="370" r:id="rId29"/>
    <p:sldId id="398" r:id="rId30"/>
    <p:sldId id="371" r:id="rId31"/>
    <p:sldId id="372" r:id="rId32"/>
    <p:sldId id="373" r:id="rId33"/>
    <p:sldId id="374" r:id="rId34"/>
    <p:sldId id="375" r:id="rId35"/>
    <p:sldId id="330" r:id="rId36"/>
    <p:sldId id="395" r:id="rId37"/>
    <p:sldId id="335" r:id="rId38"/>
    <p:sldId id="390" r:id="rId39"/>
    <p:sldId id="351" r:id="rId40"/>
    <p:sldId id="352" r:id="rId41"/>
    <p:sldId id="376" r:id="rId42"/>
    <p:sldId id="362" r:id="rId43"/>
    <p:sldId id="363" r:id="rId44"/>
    <p:sldId id="377" r:id="rId45"/>
    <p:sldId id="391" r:id="rId46"/>
    <p:sldId id="348" r:id="rId47"/>
    <p:sldId id="349" r:id="rId48"/>
    <p:sldId id="392" r:id="rId49"/>
    <p:sldId id="393" r:id="rId50"/>
    <p:sldId id="346" r:id="rId51"/>
    <p:sldId id="394" r:id="rId52"/>
    <p:sldId id="27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99486" autoAdjust="0"/>
  </p:normalViewPr>
  <p:slideViewPr>
    <p:cSldViewPr>
      <p:cViewPr varScale="1">
        <p:scale>
          <a:sx n="111" d="100"/>
          <a:sy n="111" d="100"/>
        </p:scale>
        <p:origin x="18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lv-LV"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lv-LV" sz="1200"/>
            </a:lvl1pPr>
          </a:lstStyle>
          <a:p>
            <a:fld id="{5FA7A704-9F1C-4FD3-85D1-57AF2D7FD0E8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teksta šablonu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lv-LV"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lv-LV" sz="1200"/>
            </a:lvl1pPr>
          </a:lstStyle>
          <a:p>
            <a:fld id="{F7EBFB8C-BBFF-4397-A51C-1E92596422A9}" type="slidenum">
              <a:rPr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546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lv-LV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5608" y="435936"/>
            <a:ext cx="7406640" cy="1472184"/>
          </a:xfrm>
        </p:spPr>
        <p:txBody>
          <a:bodyPr anchor="b"/>
          <a:lstStyle>
            <a:lvl1pPr algn="l" latinLnBrk="0">
              <a:defRPr lang="lv-LV"/>
            </a:lvl1pPr>
            <a:extLst/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/>
          <a:lstStyle>
            <a:lvl1pPr marL="73152" indent="0" algn="l" latinLnBrk="0">
              <a:buNone/>
              <a:defRPr lang="lv-LV"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lv-LV" smtClean="0"/>
              <a:t>Noklikšķiniet, lai rediģētu šablona apakšvirsraksta stilu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 latinLnBrk="0">
              <a:lnSpc>
                <a:spcPts val="4500"/>
              </a:lnSpc>
              <a:buNone/>
              <a:defRPr lang="lv-LV" sz="4000" b="1" cap="all"/>
            </a:lvl1pPr>
            <a:extLst/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100138"/>
            <a:ext cx="6400800" cy="1509712"/>
          </a:xfrm>
        </p:spPr>
        <p:txBody>
          <a:bodyPr anchor="b"/>
          <a:lstStyle>
            <a:lvl1pPr marL="27432" indent="0" latinLnBrk="0">
              <a:lnSpc>
                <a:spcPts val="2300"/>
              </a:lnSpc>
              <a:spcBef>
                <a:spcPts val="0"/>
              </a:spcBef>
              <a:buNone/>
              <a:defRPr lang="lv-LV"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lang="lv-LV"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lang="lv-LV"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lang="lv-LV"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lang="lv-LV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Otrs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10" name="Oval 9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12" name="Rectangle 11"/>
          <p:cNvSpPr/>
          <p:nvPr/>
        </p:nvSpPr>
        <p:spPr>
          <a:xfrm>
            <a:off x="10339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 latinLnBrk="0">
              <a:defRPr lang="lv-LV" sz="2800"/>
            </a:lvl1pPr>
            <a:lvl2pPr>
              <a:defRPr lang="lv-LV" sz="2400"/>
            </a:lvl2pPr>
            <a:lvl3pPr>
              <a:defRPr lang="lv-LV" sz="2000"/>
            </a:lvl3pPr>
            <a:lvl4pPr>
              <a:defRPr lang="lv-LV" sz="1800"/>
            </a:lvl4pPr>
            <a:lvl5pPr>
              <a:defRPr lang="lv-LV" sz="18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 latinLnBrk="0">
              <a:defRPr lang="lv-LV" sz="2800"/>
            </a:lvl1pPr>
            <a:lvl2pPr>
              <a:defRPr lang="lv-LV" sz="2400"/>
            </a:lvl2pPr>
            <a:lvl3pPr>
              <a:defRPr lang="lv-LV" sz="2000"/>
            </a:lvl3pPr>
            <a:lvl4pPr>
              <a:defRPr lang="lv-LV" sz="1800"/>
            </a:lvl4pPr>
            <a:lvl5pPr>
              <a:defRPr lang="lv-LV" sz="18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 latinLnBrk="0">
              <a:defRPr lang="lv-LV" sz="4500" b="1" cap="none" baseline="0"/>
            </a:lvl1pPr>
            <a:extLst/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 latinLnBrk="0">
              <a:lnSpc>
                <a:spcPct val="100000"/>
              </a:lnSpc>
              <a:spcBef>
                <a:spcPts val="100"/>
              </a:spcBef>
              <a:buNone/>
              <a:defRPr lang="lv-LV" sz="1900" b="0">
                <a:solidFill>
                  <a:schemeClr val="tx1"/>
                </a:solidFill>
              </a:defRPr>
            </a:lvl1pPr>
            <a:lvl2pPr>
              <a:buNone/>
              <a:defRPr lang="lv-LV" sz="2000" b="1"/>
            </a:lvl2pPr>
            <a:lvl3pPr>
              <a:buNone/>
              <a:defRPr lang="lv-LV" sz="1800" b="1"/>
            </a:lvl3pPr>
            <a:lvl4pPr>
              <a:buNone/>
              <a:defRPr lang="lv-LV" sz="1600" b="1"/>
            </a:lvl4pPr>
            <a:lvl5pPr>
              <a:buNone/>
              <a:defRPr lang="lv-LV" sz="1600" b="1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 latinLnBrk="0">
              <a:lnSpc>
                <a:spcPct val="100000"/>
              </a:lnSpc>
              <a:spcBef>
                <a:spcPts val="100"/>
              </a:spcBef>
              <a:buNone/>
              <a:defRPr lang="lv-LV" sz="1900" b="0">
                <a:solidFill>
                  <a:schemeClr val="tx1"/>
                </a:solidFill>
              </a:defRPr>
            </a:lvl1pPr>
            <a:lvl2pPr>
              <a:buNone/>
              <a:defRPr lang="lv-LV" sz="2000" b="1"/>
            </a:lvl2pPr>
            <a:lvl3pPr>
              <a:buNone/>
              <a:defRPr lang="lv-LV" sz="1800" b="1"/>
            </a:lvl3pPr>
            <a:lvl4pPr>
              <a:buNone/>
              <a:defRPr lang="lv-LV" sz="1600" b="1"/>
            </a:lvl4pPr>
            <a:lvl5pPr>
              <a:buNone/>
              <a:defRPr lang="lv-LV" sz="1600" b="1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 latinLnBrk="0">
              <a:lnSpc>
                <a:spcPct val="100000"/>
              </a:lnSpc>
              <a:spcBef>
                <a:spcPts val="700"/>
              </a:spcBef>
              <a:defRPr lang="lv-LV" sz="2400"/>
            </a:lvl1pPr>
            <a:lvl2pPr>
              <a:lnSpc>
                <a:spcPct val="100000"/>
              </a:lnSpc>
              <a:spcBef>
                <a:spcPts val="700"/>
              </a:spcBef>
              <a:defRPr lang="lv-LV" sz="2000"/>
            </a:lvl2pPr>
            <a:lvl3pPr>
              <a:lnSpc>
                <a:spcPct val="100000"/>
              </a:lnSpc>
              <a:spcBef>
                <a:spcPts val="700"/>
              </a:spcBef>
              <a:defRPr lang="lv-LV" sz="1800"/>
            </a:lvl3pPr>
            <a:lvl4pPr>
              <a:lnSpc>
                <a:spcPct val="100000"/>
              </a:lnSpc>
              <a:spcBef>
                <a:spcPts val="700"/>
              </a:spcBef>
              <a:defRPr lang="lv-LV" sz="1600"/>
            </a:lvl4pPr>
            <a:lvl5pPr>
              <a:lnSpc>
                <a:spcPct val="100000"/>
              </a:lnSpc>
              <a:spcBef>
                <a:spcPts val="700"/>
              </a:spcBef>
              <a:defRPr lang="lv-LV" sz="16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 latinLnBrk="0">
              <a:lnSpc>
                <a:spcPct val="100000"/>
              </a:lnSpc>
              <a:spcBef>
                <a:spcPts val="700"/>
              </a:spcBef>
              <a:defRPr lang="lv-LV" sz="2400"/>
            </a:lvl1pPr>
            <a:lvl2pPr>
              <a:lnSpc>
                <a:spcPct val="100000"/>
              </a:lnSpc>
              <a:spcBef>
                <a:spcPts val="700"/>
              </a:spcBef>
              <a:defRPr lang="lv-LV" sz="2000"/>
            </a:lvl2pPr>
            <a:lvl3pPr>
              <a:lnSpc>
                <a:spcPct val="100000"/>
              </a:lnSpc>
              <a:spcBef>
                <a:spcPts val="700"/>
              </a:spcBef>
              <a:defRPr lang="lv-LV" sz="1800"/>
            </a:lvl3pPr>
            <a:lvl4pPr>
              <a:lnSpc>
                <a:spcPct val="100000"/>
              </a:lnSpc>
              <a:spcBef>
                <a:spcPts val="700"/>
              </a:spcBef>
              <a:defRPr lang="lv-LV" sz="1600"/>
            </a:lvl4pPr>
            <a:lvl5pPr>
              <a:lnSpc>
                <a:spcPct val="100000"/>
              </a:lnSpc>
              <a:spcBef>
                <a:spcPts val="700"/>
              </a:spcBef>
              <a:defRPr lang="lv-LV" sz="16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10000" cy="1162050"/>
          </a:xfrm>
          <a:ln>
            <a:noFill/>
          </a:ln>
        </p:spPr>
        <p:txBody>
          <a:bodyPr anchor="b"/>
          <a:lstStyle>
            <a:lvl1pPr algn="l" latinLnBrk="0">
              <a:lnSpc>
                <a:spcPts val="2000"/>
              </a:lnSpc>
              <a:buNone/>
              <a:defRPr lang="lv-LV" sz="2200" b="1" cap="all" baseline="0"/>
            </a:lvl1pPr>
            <a:extLst/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810000" cy="698500"/>
          </a:xfrm>
        </p:spPr>
        <p:txBody>
          <a:bodyPr/>
          <a:lstStyle>
            <a:lvl1pPr marL="0" latinLnBrk="0">
              <a:lnSpc>
                <a:spcPct val="100000"/>
              </a:lnSpc>
              <a:spcBef>
                <a:spcPts val="0"/>
              </a:spcBef>
              <a:buNone/>
              <a:defRPr lang="lv-LV" sz="1400"/>
            </a:lvl1pPr>
            <a:lvl2pPr>
              <a:buNone/>
              <a:defRPr lang="lv-LV" sz="1200"/>
            </a:lvl2pPr>
            <a:lvl3pPr>
              <a:buNone/>
              <a:defRPr lang="lv-LV" sz="1000"/>
            </a:lvl3pPr>
            <a:lvl4pPr>
              <a:buNone/>
              <a:defRPr lang="lv-LV" sz="900"/>
            </a:lvl4pPr>
            <a:lvl5pPr>
              <a:buNone/>
              <a:defRPr lang="lv-LV" sz="9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 latinLnBrk="0">
              <a:defRPr lang="lv-LV" sz="3200"/>
            </a:lvl1pPr>
            <a:lvl2pPr>
              <a:defRPr lang="lv-LV" sz="2800"/>
            </a:lvl2pPr>
            <a:lvl3pPr>
              <a:defRPr lang="lv-LV" sz="2400"/>
            </a:lvl3pPr>
            <a:lvl4pPr>
              <a:defRPr lang="lv-LV" sz="2000"/>
            </a:lvl4pPr>
            <a:lvl5pPr>
              <a:defRPr lang="lv-LV" sz="20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 latinLnBrk="0">
              <a:buNone/>
              <a:defRPr lang="lv-LV" sz="2100" b="1">
                <a:effectLst/>
              </a:defRPr>
            </a:lvl1pPr>
            <a:extLst/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lv-LV"/>
              <a:pPr/>
              <a:t>27.01.2022.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/>
              <a:pPr/>
              <a:t>‹#›</a:t>
            </a:fld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0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latinLnBrk="0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lang="lv-LV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 latinLnBrk="0">
              <a:buNone/>
              <a:defRPr lang="lv-LV" sz="3200"/>
            </a:lvl1pPr>
            <a:extLst/>
          </a:lstStyle>
          <a:p>
            <a:pPr marL="0" algn="l"/>
            <a:r>
              <a:rPr lang="lv-LV" smtClean="0"/>
              <a:t>Noklikšķiniet uz ikonas, lai pievienotu attēlu</a:t>
            </a:r>
            <a:endParaRPr lang="lv-LV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/>
          <a:lstStyle>
            <a:lvl1pPr marL="0" indent="0" algn="l" latinLnBrk="0">
              <a:lnSpc>
                <a:spcPts val="1600"/>
              </a:lnSpc>
              <a:spcBef>
                <a:spcPts val="0"/>
              </a:spcBef>
              <a:buNone/>
              <a:defRPr lang="lv-LV" sz="1400">
                <a:solidFill>
                  <a:srgbClr val="777777"/>
                </a:solidFill>
              </a:defRPr>
            </a:lvl1pPr>
            <a:lvl2pPr>
              <a:defRPr lang="lv-LV" sz="1200"/>
            </a:lvl2pPr>
            <a:lvl3pPr>
              <a:defRPr lang="lv-LV" sz="1000"/>
            </a:lvl3pPr>
            <a:lvl4pPr>
              <a:defRPr lang="lv-LV" sz="900"/>
            </a:lvl4pPr>
            <a:lvl5pPr>
              <a:defRPr lang="lv-LV" sz="9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lv-LV"/>
              <a:t>Noklikšķiniet, lai rediģētu virsraksta šablona stilu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teksta šablonu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  <a:p>
            <a:pPr lvl="5"/>
            <a:r>
              <a:rPr lang="lv-LV"/>
              <a:t>Sestais līmenis</a:t>
            </a:r>
          </a:p>
          <a:p>
            <a:pPr lvl="6"/>
            <a:r>
              <a:rPr lang="lv-LV"/>
              <a:t>Septītais līmenis</a:t>
            </a:r>
          </a:p>
          <a:p>
            <a:pPr lvl="7"/>
            <a:r>
              <a:rPr lang="lv-LV"/>
              <a:t>Astotais līmenis</a:t>
            </a:r>
          </a:p>
          <a:p>
            <a:pPr lvl="8"/>
            <a:r>
              <a:rPr lang="lv-LV"/>
              <a:t>Devītais līmenis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latinLnBrk="0">
              <a:defRPr lang="lv-LV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/>
            <a:fld id="{D80A4771-C6EF-4B99-81F4-D30BE4E017A0}" type="datetimeFigureOut">
              <a:rPr lang="lv-LV"/>
              <a:pPr algn="r"/>
              <a:t>27.01.2022.</a:t>
            </a:fld>
            <a:endParaRPr lang="lv-LV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latinLnBrk="0">
              <a:defRPr lang="lv-LV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lv-LV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latinLnBrk="0">
              <a:defRPr lang="lv-LV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/>
            <a:fld id="{990B41CA-569D-40E7-8E58-026C0338B2C8}" type="slidenum">
              <a:rPr/>
              <a:pPr algn="ctr"/>
              <a:t>‹#›</a:t>
            </a:fld>
            <a:endParaRPr lang="lv-LV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lang="lv-LV" sz="44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ts val="3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lang="lv-LV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ts val="3000"/>
        </a:lnSpc>
        <a:spcBef>
          <a:spcPts val="550"/>
        </a:spcBef>
        <a:buClr>
          <a:schemeClr val="accent1"/>
        </a:buClr>
        <a:buFont typeface="Verdana"/>
        <a:buChar char="◦"/>
        <a:defRPr lang="lv-LV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ts val="2800"/>
        </a:lnSpc>
        <a:spcBef>
          <a:spcPct val="20000"/>
        </a:spcBef>
        <a:buClr>
          <a:schemeClr val="accent2"/>
        </a:buClr>
        <a:buFont typeface="Wingdings 2"/>
        <a:buChar char=""/>
        <a:defRPr lang="lv-LV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lang="lv-LV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lang="lv-LV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"/>
        <a:defRPr lang="lv-LV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lang="lv-LV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lang="lv-LV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lang="lv-LV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lv-LV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9bdq3TvXE" TargetMode="External"/><Relationship Id="rId2" Type="http://schemas.openxmlformats.org/officeDocument/2006/relationships/hyperlink" Target="https://www.facebook.com/jurkalne.biblioteka/videos/116687528375674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4200" r="2240" b="1315"/>
          <a:stretch/>
        </p:blipFill>
        <p:spPr>
          <a:xfrm>
            <a:off x="2021882" y="-1"/>
            <a:ext cx="7122118" cy="6955249"/>
          </a:xfrm>
          <a:prstGeom prst="rect">
            <a:avLst/>
          </a:prstGeo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7504" y="5877272"/>
            <a:ext cx="8871688" cy="792087"/>
          </a:xfrm>
        </p:spPr>
        <p:txBody>
          <a:bodyPr>
            <a:normAutofit fontScale="90000"/>
          </a:bodyPr>
          <a:lstStyle/>
          <a:p>
            <a:r>
              <a:rPr lang="lv-LV" sz="6700" cap="none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  <a:r>
              <a:rPr lang="lv-LV" sz="5300" cap="none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lv-LV" sz="4800" cap="none" dirty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lv-LV" sz="4800" cap="none" dirty="0" smtClean="0">
                <a:solidFill>
                  <a:srgbClr val="66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lang="lv-LV" sz="4800" cap="none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novada </a:t>
            </a:r>
            <a:r>
              <a:rPr lang="lv-LV" sz="4800" cap="none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bibliotēkās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«Rakstnieks lauku bibliotēkā»</a:t>
            </a:r>
            <a:b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b="1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Lasītprieks</a:t>
            </a:r>
            <a:r>
              <a:rPr lang="lv-LV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(1)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Puzē – Evija Gulbe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Ancē – Inese Zandere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" y="1991062"/>
            <a:ext cx="4392488" cy="3294366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1991062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«Rakstnieks lauku bibliotēkā»</a:t>
            </a:r>
            <a:b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b="1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Lasītprieks</a:t>
            </a:r>
            <a:r>
              <a:rPr lang="lv-LV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lv-LV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Ugālē – Laura Vinogradova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Piltenē – Māris Bērziņš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1988840"/>
            <a:ext cx="4475989" cy="335699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9720" y="1993026"/>
            <a:ext cx="4470408" cy="33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«Rakstnieks lauku bibliotēkā»</a:t>
            </a:r>
            <a:b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800" b="1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Lasītprieks</a:t>
            </a:r>
            <a:r>
              <a:rPr lang="lv-LV" sz="28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lv-LV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1527048" y="1556792"/>
            <a:ext cx="7221416" cy="4663440"/>
          </a:xfrm>
        </p:spPr>
        <p:txBody>
          <a:bodyPr>
            <a:normAutofit/>
          </a:bodyPr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Ventspilī - Jānis </a:t>
            </a:r>
            <a:r>
              <a:rPr lang="lv-LV" sz="20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Valks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84" y="2132856"/>
            <a:ext cx="5868144" cy="39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627784" y="2420888"/>
            <a:ext cx="6400800" cy="2465437"/>
          </a:xfrm>
        </p:spPr>
        <p:txBody>
          <a:bodyPr>
            <a:normAutofit/>
          </a:bodyPr>
          <a:lstStyle/>
          <a:p>
            <a:pPr algn="ctr"/>
            <a:r>
              <a:rPr lang="lv-LV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2578392" y="1988840"/>
            <a:ext cx="6400800" cy="2520280"/>
          </a:xfrm>
        </p:spPr>
        <p:txBody>
          <a:bodyPr/>
          <a:lstStyle/>
          <a:p>
            <a:pPr algn="ctr"/>
            <a:r>
              <a:rPr lang="lv-LV" sz="5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Spilgtākie notikumi</a:t>
            </a:r>
          </a:p>
          <a:p>
            <a:pPr algn="ctr"/>
            <a:r>
              <a:rPr lang="lv-LV" sz="5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lv-LV" sz="5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54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novada bibliotēkās</a:t>
            </a:r>
            <a:endParaRPr lang="lv-LV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777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Novada bibliotēkas Latvijā</a:t>
            </a:r>
            <a:endParaRPr lang="lv-LV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>
                <a:latin typeface="Times New Roman" panose="02020603050405020304" pitchFamily="18" charset="0"/>
              </a:rPr>
              <a:t>Latvijas Bibliotēku </a:t>
            </a:r>
            <a:r>
              <a:rPr lang="lv-LV" dirty="0" smtClean="0">
                <a:latin typeface="Times New Roman" panose="02020603050405020304" pitchFamily="18" charset="0"/>
              </a:rPr>
              <a:t>festivālā </a:t>
            </a:r>
            <a:r>
              <a:rPr lang="lv-LV" dirty="0">
                <a:latin typeface="Times New Roman" panose="02020603050405020304" pitchFamily="18" charset="0"/>
              </a:rPr>
              <a:t>2021 </a:t>
            </a:r>
            <a:endParaRPr lang="lv-LV" dirty="0" smtClean="0">
              <a:latin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lv-LV" dirty="0" smtClean="0">
                <a:latin typeface="Times New Roman" panose="02020603050405020304" pitchFamily="18" charset="0"/>
              </a:rPr>
              <a:t>«Darīt </a:t>
            </a:r>
            <a:r>
              <a:rPr lang="lv-LV" dirty="0">
                <a:latin typeface="Times New Roman" panose="02020603050405020304" pitchFamily="18" charset="0"/>
              </a:rPr>
              <a:t>neticamo</a:t>
            </a:r>
            <a:r>
              <a:rPr lang="lv-LV" dirty="0" smtClean="0">
                <a:latin typeface="Times New Roman" panose="02020603050405020304" pitchFamily="18" charset="0"/>
              </a:rPr>
              <a:t>!» - Jūrkalnes bibliotēka</a:t>
            </a:r>
          </a:p>
          <a:p>
            <a:pPr marL="82296" indent="0">
              <a:buNone/>
            </a:pPr>
            <a:r>
              <a:rPr lang="lv-LV" sz="1800" dirty="0" smtClean="0">
                <a:solidFill>
                  <a:srgbClr val="663300"/>
                </a:solidFill>
                <a:latin typeface="Times New Roman" panose="02020603050405020304" pitchFamily="18" charset="0"/>
                <a:hlinkClick r:id="rId2"/>
              </a:rPr>
              <a:t>https</a:t>
            </a:r>
            <a:r>
              <a:rPr lang="lv-LV" sz="1800" dirty="0">
                <a:solidFill>
                  <a:srgbClr val="663300"/>
                </a:solidFill>
                <a:latin typeface="Times New Roman" panose="02020603050405020304" pitchFamily="18" charset="0"/>
                <a:hlinkClick r:id="rId2"/>
              </a:rPr>
              <a:t>://</a:t>
            </a:r>
            <a:r>
              <a:rPr lang="lv-LV" sz="1800" dirty="0" smtClean="0">
                <a:solidFill>
                  <a:srgbClr val="663300"/>
                </a:solidFill>
                <a:latin typeface="Times New Roman" panose="02020603050405020304" pitchFamily="18" charset="0"/>
                <a:hlinkClick r:id="rId2"/>
              </a:rPr>
              <a:t>www.facebook.com/jurkalne.biblioteka/videos/1166875283756746</a:t>
            </a:r>
            <a:endParaRPr lang="lv-LV" sz="1800" dirty="0" smtClean="0">
              <a:solidFill>
                <a:srgbClr val="663300"/>
              </a:solidFill>
              <a:latin typeface="Times New Roman" panose="02020603050405020304" pitchFamily="18" charset="0"/>
            </a:endParaRPr>
          </a:p>
          <a:p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Latvijas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pagastu bibliotekāru 6. kongress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«Pagasta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bibliotēka – vieta kopienas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attīstībai» </a:t>
            </a:r>
          </a:p>
          <a:p>
            <a:pPr marL="756000">
              <a:buFont typeface="Wingdings" panose="05000000000000000000" pitchFamily="2" charset="2"/>
              <a:buChar char="Ø"/>
            </a:pP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Ugāles bibliotēka</a:t>
            </a:r>
          </a:p>
          <a:p>
            <a:pPr marL="472536" indent="0">
              <a:buNone/>
            </a:pPr>
            <a:r>
              <a:rPr lang="lv-LV" sz="18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https://www.youtube.com/watch?v=Ut9bdq3TvXE</a:t>
            </a:r>
            <a:endParaRPr lang="lv-LV" sz="18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6000">
              <a:buFont typeface="Wingdings" panose="05000000000000000000" pitchFamily="2" charset="2"/>
              <a:buChar char="Ø"/>
            </a:pPr>
            <a:r>
              <a:rPr lang="lv-LV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v-LV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 - prezentācija</a:t>
            </a:r>
          </a:p>
          <a:p>
            <a:pPr marL="756000">
              <a:buFont typeface="Wingdings" panose="05000000000000000000" pitchFamily="2" charset="2"/>
              <a:buChar char="Ø"/>
            </a:pPr>
            <a:endParaRPr lang="lv-LV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1800" b="1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18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Novada bibliotēkas </a:t>
            </a:r>
            <a:r>
              <a:rPr lang="lv-LV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Latvijā</a:t>
            </a:r>
            <a:br>
              <a:rPr lang="lv-LV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bibliotēkas prezentācija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04" y="1417638"/>
            <a:ext cx="4392487" cy="247299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04" y="3906845"/>
            <a:ext cx="4391909" cy="24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2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Ances bibliotēka (1)</a:t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>
                <a:solidFill>
                  <a:srgbClr val="4F271C">
                    <a:satMod val="13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Sadarbība ar kaimiņiem – Dundagas novadu</a:t>
            </a:r>
            <a:endParaRPr lang="lv-LV" dirty="0"/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1884" y="2238756"/>
            <a:ext cx="4879644" cy="3659733"/>
          </a:xfrm>
          <a:prstGeom prst="rect">
            <a:avLst/>
          </a:prstGeom>
        </p:spPr>
      </p:pic>
      <p:sp>
        <p:nvSpPr>
          <p:cNvPr id="6" name="AutoShape 2" descr="https://mx.ventspils.lv/SOGo/so/sandra.picalcelma/Mail/0/folderINBOX/18539/5/20210708_1347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76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Dzejas </a:t>
            </a:r>
            <a:r>
              <a:rPr lang="lv-LV" sz="2400" dirty="0">
                <a:solidFill>
                  <a:srgbClr val="4F271C">
                    <a:satMod val="13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dienās - vietējās dzejdares Aivas Bergsones dzejas kopkrājuma “Laika dzirnas” atvēršanas pasākums</a:t>
            </a:r>
            <a:endParaRPr lang="lv-LV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3000" r="53387" b="4002"/>
          <a:stretch/>
        </p:blipFill>
        <p:spPr>
          <a:xfrm>
            <a:off x="6300192" y="2780928"/>
            <a:ext cx="1902405" cy="2808312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9119" y="2590528"/>
            <a:ext cx="4581130" cy="343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Jūrkalnes bibliotēka 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Projekts «Mana gaisma»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71" y="1844824"/>
            <a:ext cx="5484154" cy="4176464"/>
          </a:xfrm>
        </p:spPr>
      </p:pic>
    </p:spTree>
    <p:extLst>
      <p:ext uri="{BB962C8B-B14F-4D97-AF65-F5344CB8AC3E}">
        <p14:creationId xmlns:p14="http://schemas.microsoft.com/office/powerpoint/2010/main" val="36949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2" y="283689"/>
            <a:ext cx="5760640" cy="3240360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73" y="3515424"/>
            <a:ext cx="5760640" cy="3240360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" y="197265"/>
            <a:ext cx="5760640" cy="324036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2" y="3429000"/>
            <a:ext cx="57606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54162"/>
          </a:xfrm>
        </p:spPr>
        <p:txBody>
          <a:bodyPr>
            <a:noAutofit/>
          </a:bodyPr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Statistika novada bibliotēkās 2021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435608" y="2636912"/>
            <a:ext cx="7498080" cy="39604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Lasītāji – 2573 (-11%)</a:t>
            </a:r>
          </a:p>
          <a:p>
            <a:pPr marL="82296" indent="0">
              <a:spcAft>
                <a:spcPts val="600"/>
              </a:spcAft>
              <a:buNone/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t.sk. līdz </a:t>
            </a:r>
            <a:r>
              <a:rPr lang="lv-LV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798 (-17%)</a:t>
            </a:r>
          </a:p>
          <a:p>
            <a:pPr>
              <a:spcAft>
                <a:spcPts val="600"/>
              </a:spcAft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Apmeklējumu skaits – 27490 (-34%)</a:t>
            </a:r>
          </a:p>
          <a:p>
            <a:pPr>
              <a:spcAft>
                <a:spcPts val="600"/>
              </a:spcAft>
            </a:pP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Izsniegums – 71530 (-17%);</a:t>
            </a:r>
            <a:r>
              <a:rPr lang="lv-LV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296" indent="0">
              <a:spcAft>
                <a:spcPts val="600"/>
              </a:spcAft>
              <a:buNone/>
            </a:pPr>
            <a:r>
              <a:rPr lang="lv-LV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t.sk</a:t>
            </a:r>
            <a:r>
              <a:rPr lang="lv-LV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līdz 18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7610</a:t>
            </a:r>
            <a:r>
              <a:rPr lang="lv-LV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v-LV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+5%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8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91636" y="589"/>
            <a:ext cx="7498080" cy="1412188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Jūrkalnes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b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Literārais bārs «Kaza kāpa debesīs»</a:t>
            </a:r>
            <a:endParaRPr lang="lv-LV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636" y="1340768"/>
            <a:ext cx="7112812" cy="5184576"/>
          </a:xfrm>
        </p:spPr>
        <p:txBody>
          <a:bodyPr>
            <a:normAutofit/>
          </a:bodyPr>
          <a:lstStyle/>
          <a:p>
            <a:endParaRPr lang="lv-LV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42" y="1412777"/>
            <a:ext cx="4470340" cy="2979499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730670"/>
            <a:ext cx="4320480" cy="28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Jūrkalnes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Literārais bārs «Kaza kāpa debesīs»</a:t>
            </a:r>
            <a:endParaRPr lang="lv-LV" sz="24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89" y="1700808"/>
            <a:ext cx="3458159" cy="4608512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66" y="1458734"/>
            <a:ext cx="3635482" cy="50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14202"/>
          </a:xfrm>
        </p:spPr>
        <p:txBody>
          <a:bodyPr>
            <a:normAutofit/>
          </a:bodyPr>
          <a:lstStyle/>
          <a:p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Jūrkalnes bibliotēka </a:t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Mākslinieku plenērs</a:t>
            </a:r>
            <a:endParaRPr lang="lv-LV" sz="2400" dirty="0"/>
          </a:p>
        </p:txBody>
      </p:sp>
      <p:pic>
        <p:nvPicPr>
          <p:cNvPr id="9" name="Satura vietturis 8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" b="30757"/>
          <a:stretch/>
        </p:blipFill>
        <p:spPr bwMode="auto">
          <a:xfrm>
            <a:off x="1331640" y="1916832"/>
            <a:ext cx="4720568" cy="2521169"/>
          </a:xfrm>
          <a:prstGeom prst="rect">
            <a:avLst/>
          </a:prstGeom>
          <a:noFill/>
        </p:spPr>
      </p:pic>
      <p:pic>
        <p:nvPicPr>
          <p:cNvPr id="10" name="Attēls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06" y="288687"/>
            <a:ext cx="2088088" cy="2541468"/>
          </a:xfrm>
          <a:prstGeom prst="rect">
            <a:avLst/>
          </a:prstGeom>
          <a:noFill/>
        </p:spPr>
      </p:pic>
      <p:pic>
        <p:nvPicPr>
          <p:cNvPr id="11" name="Attēls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6840" r="-606" b="11003"/>
          <a:stretch/>
        </p:blipFill>
        <p:spPr bwMode="auto">
          <a:xfrm>
            <a:off x="4211960" y="4005064"/>
            <a:ext cx="4694462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Piltenes </a:t>
            </a:r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Dzejas dienas</a:t>
            </a:r>
            <a:endParaRPr lang="lv-LV" sz="2400" dirty="0">
              <a:effectLst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36" y="1772816"/>
            <a:ext cx="3581252" cy="4775003"/>
          </a:xfrm>
          <a:prstGeom prst="rect">
            <a:avLst/>
          </a:prstGeom>
        </p:spPr>
      </p:pic>
      <p:pic>
        <p:nvPicPr>
          <p:cNvPr id="11" name="Satura vietturis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98" y="1747219"/>
            <a:ext cx="3600450" cy="4800600"/>
          </a:xfrm>
        </p:spPr>
      </p:pic>
    </p:spTree>
    <p:extLst>
      <p:ext uri="{BB962C8B-B14F-4D97-AF65-F5344CB8AC3E}">
        <p14:creationId xmlns:p14="http://schemas.microsoft.com/office/powerpoint/2010/main" val="116633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998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10146"/>
          </a:xfrm>
        </p:spPr>
        <p:txBody>
          <a:bodyPr>
            <a:normAutofit/>
          </a:bodyPr>
          <a:lstStyle/>
          <a:p>
            <a:pPr algn="ctr"/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Piltenes bibliotēka 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Skaļā lasīšana</a:t>
            </a:r>
            <a:endParaRPr lang="lv-LV" sz="2400" dirty="0">
              <a:effectLst/>
            </a:endParaRPr>
          </a:p>
        </p:txBody>
      </p:sp>
      <p:pic>
        <p:nvPicPr>
          <p:cNvPr id="6" name="Satura vietturis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700808"/>
            <a:ext cx="5712439" cy="4619625"/>
          </a:xfr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92" y="1340768"/>
            <a:ext cx="264189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rmAutofit/>
          </a:bodyPr>
          <a:lstStyle/>
          <a:p>
            <a:pPr marL="82296" lvl="0" algn="ctr">
              <a:lnSpc>
                <a:spcPts val="3000"/>
              </a:lnSpc>
              <a:spcBef>
                <a:spcPts val="600"/>
              </a:spcBef>
            </a:pP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Piltenes </a:t>
            </a:r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Izstādes un rokdarbi</a:t>
            </a:r>
            <a:endParaRPr lang="lv-LV" sz="2400" dirty="0">
              <a:effectLst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68760"/>
            <a:ext cx="4885695" cy="4008226"/>
          </a:xfrm>
          <a:prstGeom prst="rect">
            <a:avLst/>
          </a:prstGeom>
        </p:spPr>
      </p:pic>
      <p:pic>
        <p:nvPicPr>
          <p:cNvPr id="10" name="Satura vietturis 9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/>
          <a:stretch/>
        </p:blipFill>
        <p:spPr>
          <a:xfrm>
            <a:off x="179512" y="3429000"/>
            <a:ext cx="4352751" cy="3311054"/>
          </a:xfrm>
        </p:spPr>
      </p:pic>
    </p:spTree>
    <p:extLst>
      <p:ext uri="{BB962C8B-B14F-4D97-AF65-F5344CB8AC3E}">
        <p14:creationId xmlns:p14="http://schemas.microsoft.com/office/powerpoint/2010/main" val="18282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930226"/>
          </a:xfrm>
        </p:spPr>
        <p:txBody>
          <a:bodyPr>
            <a:normAutofit/>
          </a:bodyPr>
          <a:lstStyle/>
          <a:p>
            <a:pPr algn="ctr"/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Popes 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bibliotēkai</a:t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jauna bibliotēkas vadītāja </a:t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Sintija Klints </a:t>
            </a:r>
            <a:r>
              <a:rPr lang="lv-LV" sz="28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 07.02.2022)</a:t>
            </a:r>
            <a:endParaRPr lang="lv-LV" sz="2800" dirty="0"/>
          </a:p>
        </p:txBody>
      </p:sp>
      <p:pic>
        <p:nvPicPr>
          <p:cNvPr id="4" name="Picture 1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20129" r="76271" b="50107"/>
          <a:stretch/>
        </p:blipFill>
        <p:spPr bwMode="auto">
          <a:xfrm>
            <a:off x="3240432" y="2420888"/>
            <a:ext cx="3888432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69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18376"/>
          </a:xfrm>
        </p:spPr>
        <p:txBody>
          <a:bodyPr>
            <a:normAutofit/>
          </a:bodyPr>
          <a:lstStyle/>
          <a:p>
            <a:r>
              <a:rPr lang="lv-LV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Ventas Balss Nr.10, 25. janvāris, 2022</a:t>
            </a:r>
            <a:endParaRPr lang="lv-LV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22161"/>
            <a:ext cx="5760640" cy="56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1224136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 (1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represētajiem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40" y="1484784"/>
            <a:ext cx="7002296" cy="5251722"/>
          </a:xfrm>
        </p:spPr>
      </p:pic>
    </p:spTree>
    <p:extLst>
      <p:ext uri="{BB962C8B-B14F-4D97-AF65-F5344CB8AC3E}">
        <p14:creationId xmlns:p14="http://schemas.microsoft.com/office/powerpoint/2010/main" val="23229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jaunieguvumi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49552"/>
          </a:xfrm>
        </p:spPr>
        <p:txBody>
          <a:bodyPr>
            <a:normAutofit fontScale="92500"/>
          </a:bodyPr>
          <a:lstStyle/>
          <a:p>
            <a:pPr marL="82296" indent="0">
              <a:buNone/>
            </a:pPr>
            <a:endParaRPr lang="lv-LV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Jaunieguvumi </a:t>
            </a:r>
            <a:r>
              <a:rPr lang="lv-LV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v-LV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7299</a:t>
            </a: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(-6%); </a:t>
            </a:r>
          </a:p>
          <a:p>
            <a:pPr marL="82296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t.sk. grāmatas – </a:t>
            </a:r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2729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(-10%)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Bezatlīdzības (valsts) – </a:t>
            </a:r>
            <a:r>
              <a:rPr lang="lv-LV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kopējā grāmatu jaunieguvumu skaita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lv-LV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 atbalstītais vērtīgo grāmatu iepirkums</a:t>
            </a:r>
            <a:r>
              <a:rPr lang="lv-LV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544 eks. (</a:t>
            </a:r>
            <a:r>
              <a:rPr lang="lv-LV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kopējā grāmatu skaita)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lv-LV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Bērnu žūrija</a:t>
            </a: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206 eks. (</a:t>
            </a:r>
            <a:r>
              <a:rPr lang="lv-LV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34%</a:t>
            </a: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kopējā bērnu/jauniešu grāmatu skaita)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Dažādi dāvinājumi – </a:t>
            </a:r>
            <a:r>
              <a:rPr lang="lv-LV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lv-LV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kopējā grāmatu skaita</a:t>
            </a:r>
            <a:endParaRPr lang="lv-LV" sz="3000" dirty="0"/>
          </a:p>
        </p:txBody>
      </p:sp>
    </p:spTree>
    <p:extLst>
      <p:ext uri="{BB962C8B-B14F-4D97-AF65-F5344CB8AC3E}">
        <p14:creationId xmlns:p14="http://schemas.microsoft.com/office/powerpoint/2010/main" val="15422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represētajiem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29" y="1556792"/>
            <a:ext cx="3600450" cy="4800600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79" y="1556792"/>
            <a:ext cx="361120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Orientēšanās spēles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628800"/>
            <a:ext cx="3393810" cy="4800600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89" y="1640596"/>
            <a:ext cx="3385472" cy="47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Projekti: «Mazie solīši</a:t>
            </a: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sz="2700" dirty="0" err="1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Māz</a:t>
            </a: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700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priek</a:t>
            </a: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700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šļuk</a:t>
            </a: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lv-LV" sz="2700" dirty="0" err="1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Pūz</a:t>
            </a: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2" y="1700808"/>
            <a:ext cx="4108165" cy="5040560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97" y="2780928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40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Puzes bibliotēka 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lv-LV" sz="36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v-LV" sz="27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zejas </a:t>
            </a:r>
            <a:r>
              <a:rPr lang="lv-LV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izstāžu cikls </a:t>
            </a:r>
            <a:r>
              <a:rPr lang="lv-LV" sz="27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«Četri </a:t>
            </a:r>
            <a:r>
              <a:rPr lang="lv-LV" sz="27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balti </a:t>
            </a:r>
            <a:r>
              <a:rPr lang="lv-LV" sz="27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krekli»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53" y="1556792"/>
            <a:ext cx="7632848" cy="51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lv-LV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Tārgales bibliotēka</a:t>
            </a:r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Muižas svētki </a:t>
            </a:r>
            <a:r>
              <a:rPr lang="lv-LV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Tārgalē 3.jūlijā.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Izstāde </a:t>
            </a:r>
            <a:r>
              <a:rPr lang="lv-LV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«Garšvielas 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lv-LV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garšaugi» 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sadarbībā ar kulinārijas klubiņu </a:t>
            </a:r>
            <a:r>
              <a:rPr lang="lv-LV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«Tārgales Ķēķis»</a:t>
            </a:r>
            <a:endParaRPr lang="lv-LV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tura vietturis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5688632" cy="2622459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52" y="3933056"/>
            <a:ext cx="5796136" cy="26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Ugāles bibliotēka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Virtuālās izstādes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6699531" cy="4752528"/>
          </a:xfrm>
        </p:spPr>
      </p:pic>
    </p:spTree>
    <p:extLst>
      <p:ext uri="{BB962C8B-B14F-4D97-AF65-F5344CB8AC3E}">
        <p14:creationId xmlns:p14="http://schemas.microsoft.com/office/powerpoint/2010/main" val="1734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548680"/>
            <a:ext cx="7498080" cy="1296144"/>
          </a:xfrm>
        </p:spPr>
        <p:txBody>
          <a:bodyPr>
            <a:normAutofit/>
          </a:bodyPr>
          <a:lstStyle/>
          <a:p>
            <a:pPr algn="ctr"/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Usmas 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200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Sadarbība </a:t>
            </a:r>
            <a:r>
              <a:rPr lang="lv-LV" sz="22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 Spāres TLMS </a:t>
            </a:r>
            <a:r>
              <a:rPr lang="lv-LV" sz="2200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lv-LV" sz="2200" dirty="0" err="1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Nāmetiņš</a:t>
            </a:r>
            <a:r>
              <a:rPr lang="lv-LV" sz="2200" dirty="0">
                <a:solidFill>
                  <a:srgbClr val="66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un SAC </a:t>
            </a:r>
            <a:r>
              <a:rPr lang="lv-LV" sz="2200" dirty="0" smtClean="0">
                <a:solidFill>
                  <a:srgbClr val="66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«Krustceles» </a:t>
            </a:r>
            <a:endParaRPr lang="lv-LV" sz="3600" dirty="0">
              <a:solidFill>
                <a:srgbClr val="663300"/>
              </a:solidFill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3975"/>
            <a:ext cx="2865368" cy="215207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3975"/>
            <a:ext cx="2743580" cy="2152075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05" y="4221088"/>
            <a:ext cx="2896897" cy="1728192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43" y="4221088"/>
            <a:ext cx="2780017" cy="1670449"/>
          </a:xfrm>
          <a:prstGeom prst="rect">
            <a:avLst/>
          </a:prstGeom>
        </p:spPr>
      </p:pic>
      <p:pic>
        <p:nvPicPr>
          <p:cNvPr id="9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16832"/>
            <a:ext cx="2865368" cy="2152075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16832"/>
            <a:ext cx="2743580" cy="2152075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53" y="4221088"/>
            <a:ext cx="2896897" cy="1728192"/>
          </a:xfrm>
          <a:prstGeom prst="rect">
            <a:avLst/>
          </a:prstGeom>
        </p:spPr>
      </p:pic>
      <p:pic>
        <p:nvPicPr>
          <p:cNvPr id="12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68" y="1916832"/>
            <a:ext cx="2865368" cy="2152075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28" y="1916832"/>
            <a:ext cx="2743580" cy="2152075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61" y="4221088"/>
            <a:ext cx="2780017" cy="1670449"/>
          </a:xfrm>
          <a:prstGeom prst="rect">
            <a:avLst/>
          </a:prstGeom>
        </p:spPr>
      </p:pic>
      <p:pic>
        <p:nvPicPr>
          <p:cNvPr id="15" name="Attēls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71" y="4221088"/>
            <a:ext cx="2896897" cy="1728192"/>
          </a:xfrm>
          <a:prstGeom prst="rect">
            <a:avLst/>
          </a:prstGeom>
        </p:spPr>
      </p:pic>
      <p:pic>
        <p:nvPicPr>
          <p:cNvPr id="16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6" y="1916832"/>
            <a:ext cx="2865368" cy="2152075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46" y="1916832"/>
            <a:ext cx="2743580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</p:spPr>
        <p:txBody>
          <a:bodyPr>
            <a:norm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Usmas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544616"/>
          </a:xfrm>
        </p:spPr>
        <p:txBody>
          <a:bodyPr>
            <a:normAutofit/>
          </a:bodyPr>
          <a:lstStyle/>
          <a:p>
            <a:r>
              <a:rPr lang="lv-LV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sadarbībā ar lasītājiem, Pastendes </a:t>
            </a:r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bibliotēku</a:t>
            </a:r>
          </a:p>
          <a:p>
            <a:pPr marL="82296" indent="0">
              <a:buNone/>
            </a:pPr>
            <a:endParaRPr lang="lv-LV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2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20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lnSpc>
                <a:spcPct val="100000"/>
              </a:lnSpc>
              <a:spcBef>
                <a:spcPts val="0"/>
              </a:spcBef>
              <a:buNone/>
            </a:pPr>
            <a:endParaRPr lang="lv-LV" sz="900" dirty="0" smtClean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Ekskursija </a:t>
            </a:r>
            <a:r>
              <a:rPr lang="lv-LV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čaklākajiem </a:t>
            </a:r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lasītājiem uz </a:t>
            </a:r>
            <a:r>
              <a:rPr lang="lv-LV" sz="20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Nurmuižu</a:t>
            </a:r>
            <a:r>
              <a:rPr lang="lv-LV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Cinevillu</a:t>
            </a:r>
            <a:endParaRPr lang="lv-LV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17" y="1628800"/>
            <a:ext cx="3360286" cy="1998008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5" y="1628800"/>
            <a:ext cx="3458847" cy="1998008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17" y="4149080"/>
            <a:ext cx="3360286" cy="2120432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4163536"/>
            <a:ext cx="3382800" cy="2096483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02519"/>
            <a:ext cx="3360286" cy="1998008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60" y="1602519"/>
            <a:ext cx="3458847" cy="1998008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122799"/>
            <a:ext cx="3360286" cy="21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Užavas 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(1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Zaļās Dzejas dienas</a:t>
            </a:r>
            <a:r>
              <a:rPr lang="lv-LV" sz="36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/>
          </a:p>
        </p:txBody>
      </p:sp>
      <p:pic>
        <p:nvPicPr>
          <p:cNvPr id="3" name="Satura vietturis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4104456" cy="5130570"/>
          </a:xfr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20" y="1412776"/>
            <a:ext cx="4104456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0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Užavas 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b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 dzīvo grāmata</a:t>
            </a:r>
            <a:r>
              <a:rPr lang="lv-LV" sz="36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36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6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844824"/>
            <a:ext cx="7528880" cy="482453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lv-LV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82296" indent="0">
              <a:buNone/>
            </a:pP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lv-LV" sz="2000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7504" y="1628800"/>
            <a:ext cx="5054352" cy="3158970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194679" y="3672300"/>
            <a:ext cx="4795297" cy="29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Statistika - </a:t>
            </a:r>
            <a:r>
              <a:rPr lang="lv-LV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digitalizācija</a:t>
            </a:r>
            <a:endParaRPr lang="lv-LV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276872"/>
            <a:ext cx="7384864" cy="3971528"/>
          </a:xfrm>
        </p:spPr>
        <p:txBody>
          <a:bodyPr>
            <a:normAutofit/>
          </a:bodyPr>
          <a:lstStyle/>
          <a:p>
            <a:pPr marL="540000">
              <a:lnSpc>
                <a:spcPts val="3500"/>
              </a:lnSpc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Digitālās kolekcijas (lokāli) – 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 (+20%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40000">
              <a:lnSpc>
                <a:spcPts val="3500"/>
              </a:lnSpc>
            </a:pPr>
            <a:r>
              <a:rPr 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Digitalizēti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dokumenti – 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1727 (+21%)</a:t>
            </a:r>
          </a:p>
          <a:p>
            <a:pPr marL="540000">
              <a:lnSpc>
                <a:spcPts val="3500"/>
              </a:lnSpc>
            </a:pPr>
            <a:r>
              <a:rPr 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Digitalizēti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attēli – </a:t>
            </a:r>
            <a:r>
              <a:rPr lang="lv-LV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7023 (+11)</a:t>
            </a:r>
          </a:p>
        </p:txBody>
      </p:sp>
    </p:spTree>
    <p:extLst>
      <p:ext uri="{BB962C8B-B14F-4D97-AF65-F5344CB8AC3E}">
        <p14:creationId xmlns:p14="http://schemas.microsoft.com/office/powerpoint/2010/main" val="25329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Užavas bibliotēka 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Ziemeļvalstu Literatūras nedēļa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48" y="1772816"/>
            <a:ext cx="4800600" cy="4800600"/>
          </a:xfrm>
        </p:spPr>
      </p:pic>
    </p:spTree>
    <p:extLst>
      <p:ext uri="{BB962C8B-B14F-4D97-AF65-F5344CB8AC3E}">
        <p14:creationId xmlns:p14="http://schemas.microsoft.com/office/powerpoint/2010/main" val="25335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Vārves </a:t>
            </a:r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b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Dažādas tematiskās izstādes</a:t>
            </a:r>
            <a:endParaRPr lang="lv-LV" sz="2700" dirty="0">
              <a:effectLst/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0" y="2090059"/>
            <a:ext cx="2756793" cy="3672408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41" y="2086744"/>
            <a:ext cx="2736304" cy="366125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45" y="2086744"/>
            <a:ext cx="2756792" cy="36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332656"/>
            <a:ext cx="7498080" cy="1224136"/>
          </a:xfrm>
        </p:spPr>
        <p:txBody>
          <a:bodyPr>
            <a:no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Vārves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b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Novadpētniecības krājuma jaunieguvumi</a:t>
            </a:r>
            <a:endParaRPr lang="lv-LV" sz="2400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428">
            <a:off x="5806212" y="2179919"/>
            <a:ext cx="2092998" cy="2840249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131">
            <a:off x="6558338" y="3847733"/>
            <a:ext cx="2039409" cy="2548015"/>
          </a:xfrm>
          <a:prstGeom prst="rect">
            <a:avLst/>
          </a:prstGeom>
        </p:spPr>
      </p:pic>
      <p:pic>
        <p:nvPicPr>
          <p:cNvPr id="8" name="Satura vietturis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5" y="1916832"/>
            <a:ext cx="4808927" cy="3600400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502">
            <a:off x="4803953" y="4326319"/>
            <a:ext cx="1408298" cy="1792379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428">
            <a:off x="5806212" y="2126009"/>
            <a:ext cx="2092998" cy="2840249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131">
            <a:off x="6558338" y="3793823"/>
            <a:ext cx="2039409" cy="2548015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502">
            <a:off x="4803953" y="4272409"/>
            <a:ext cx="1408298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Ziru bibliotēka (1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Zirenieces</a:t>
            </a: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Līgas </a:t>
            </a:r>
            <a:r>
              <a:rPr lang="lv-LV" sz="2700" dirty="0" err="1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Jēkas</a:t>
            </a: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fotoizstādes </a:t>
            </a:r>
            <a:r>
              <a:rPr lang="lv-LV" sz="27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turpinājums </a:t>
            </a: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«Sēnes 2»</a:t>
            </a:r>
            <a:r>
              <a:rPr lang="lv-LV" sz="2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2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22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50" y="1447800"/>
            <a:ext cx="3600450" cy="4800600"/>
          </a:xfrm>
        </p:spPr>
      </p:pic>
    </p:spTree>
    <p:extLst>
      <p:ext uri="{BB962C8B-B14F-4D97-AF65-F5344CB8AC3E}">
        <p14:creationId xmlns:p14="http://schemas.microsoft.com/office/powerpoint/2010/main" val="15699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Autofit/>
          </a:bodyPr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Ziru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«Aizvestie</a:t>
            </a:r>
            <a:r>
              <a:rPr lang="lv-LV" sz="20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Neaizmirstie»</a:t>
            </a:r>
            <a:endParaRPr lang="lv-LV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v-LV" sz="2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Tēva diena</a:t>
            </a:r>
            <a:endParaRPr lang="lv-LV" sz="2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2045984"/>
            <a:ext cx="3092958" cy="4123944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42" y="2069378"/>
            <a:ext cx="1830250" cy="4118062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082631"/>
            <a:ext cx="1832864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9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Zlēku 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b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Izstādes - kolekcijas</a:t>
            </a:r>
            <a:endParaRPr lang="lv-LV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168840" cy="4789512"/>
          </a:xfrm>
        </p:spPr>
        <p:txBody>
          <a:bodyPr/>
          <a:lstStyle/>
          <a:p>
            <a:pPr marL="82296" indent="0">
              <a:buNone/>
            </a:pPr>
            <a:endParaRPr lang="lv-LV" dirty="0" smtClean="0"/>
          </a:p>
          <a:p>
            <a:pPr marL="82296" indent="0" algn="ctr">
              <a:buNone/>
            </a:pP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72516"/>
            <a:ext cx="3744416" cy="2808312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28" y="1472516"/>
            <a:ext cx="3744416" cy="280831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33056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Zlēku 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(2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Dāmu klubiņa aktivitātes</a:t>
            </a:r>
            <a:endParaRPr lang="lv-LV" sz="2700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8" y="1484784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913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Zlēku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bibliotēkai - 100</a:t>
            </a:r>
            <a:endParaRPr lang="lv-LV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965" y="2025448"/>
            <a:ext cx="4800600" cy="3600450"/>
          </a:xfr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7638"/>
            <a:ext cx="3530622" cy="49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Zlēku bibliotēkai - 100</a:t>
            </a:r>
            <a:endParaRPr lang="lv-LV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14478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4127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Zūru </a:t>
            </a:r>
            <a:r>
              <a:rPr lang="lv-LV" sz="49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bibliotēka </a:t>
            </a:r>
            <a: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br>
              <a:rPr lang="lv-LV" sz="49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7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Miķeļdiena</a:t>
            </a:r>
            <a:endParaRPr lang="lv-LV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844824"/>
            <a:ext cx="7930128" cy="4824536"/>
          </a:xfrm>
        </p:spPr>
        <p:txBody>
          <a:bodyPr>
            <a:normAutofit/>
          </a:bodyPr>
          <a:lstStyle/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pPr marL="82296" indent="0">
              <a:buNone/>
            </a:pPr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48" y="1772816"/>
            <a:ext cx="5765864" cy="43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Autofit/>
          </a:bodyPr>
          <a:lstStyle/>
          <a:p>
            <a:pPr algn="ctr"/>
            <a:r>
              <a:rPr lang="lv-LV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Zoomīgais</a:t>
            </a:r>
            <a:r>
              <a:rPr lang="lv-LV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tiešsaistes gads</a:t>
            </a:r>
            <a:endParaRPr lang="lv-LV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0" y="3571782"/>
            <a:ext cx="5688632" cy="3256703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609051" cy="27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Zūru bibliotēka </a:t>
            </a:r>
            <a:r>
              <a:rPr lang="lv-LV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Portfelīša pirmā balle</a:t>
            </a:r>
            <a:endParaRPr lang="lv-LV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5832648" cy="435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1800200"/>
          </a:xfrm>
        </p:spPr>
        <p:txBody>
          <a:bodyPr>
            <a:noAutofit/>
          </a:bodyPr>
          <a:lstStyle/>
          <a:p>
            <a:pPr algn="ctr"/>
            <a:r>
              <a:rPr lang="lv-LV" sz="5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5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sz="660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435608" y="76868"/>
            <a:ext cx="7498080" cy="6592492"/>
          </a:xfrm>
        </p:spPr>
        <p:txBody>
          <a:bodyPr/>
          <a:lstStyle/>
          <a:p>
            <a:pPr marL="82296" indent="0">
              <a:buNone/>
            </a:pPr>
            <a:endParaRPr lang="lv-LV" sz="4400" b="1" dirty="0" smtClean="0">
              <a:solidFill>
                <a:srgbClr val="4F271C">
                  <a:satMod val="13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4400" b="1" dirty="0">
              <a:solidFill>
                <a:srgbClr val="4F271C">
                  <a:satMod val="13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endParaRPr lang="lv-LV" sz="5400" b="1" dirty="0" smtClean="0">
              <a:solidFill>
                <a:srgbClr val="4F271C">
                  <a:satMod val="13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endParaRPr lang="lv-LV" sz="5400" b="1" dirty="0">
              <a:solidFill>
                <a:srgbClr val="4F271C">
                  <a:satMod val="13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lv-LV" sz="5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Paldies</a:t>
            </a:r>
            <a:r>
              <a:rPr lang="lv-LV" sz="54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sz="5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kolēģi!</a:t>
            </a:r>
          </a:p>
          <a:p>
            <a:pPr marL="82296" indent="0" algn="ctr">
              <a:buNone/>
            </a:pPr>
            <a:endParaRPr lang="lv-LV" sz="5400" b="1" dirty="0" smtClean="0">
              <a:solidFill>
                <a:srgbClr val="4F271C">
                  <a:satMod val="13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lv-LV" sz="5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veiksmīgs </a:t>
            </a:r>
            <a:r>
              <a:rPr lang="lv-LV" sz="54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2022!</a:t>
            </a:r>
          </a:p>
          <a:p>
            <a:pPr marL="82296" indent="0" algn="r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 algn="r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 algn="r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 algn="r">
              <a:lnSpc>
                <a:spcPct val="100000"/>
              </a:lnSpc>
              <a:spcBef>
                <a:spcPts val="0"/>
              </a:spcBef>
              <a:buNone/>
            </a:pPr>
            <a:endParaRPr lang="lv-LV" sz="2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Sandra </a:t>
            </a:r>
            <a:r>
              <a:rPr lang="lv-LV" sz="24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Picalcelma</a:t>
            </a:r>
            <a:endParaRPr lang="lv-LV" sz="2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speciāliste darbā ar novada bibliotēkām</a:t>
            </a:r>
            <a:endParaRPr lang="lv-LV" sz="2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lv-LV" sz="2400" b="1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Ventspilī, 2022</a:t>
            </a: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gada 27. janvārī</a:t>
            </a:r>
          </a:p>
        </p:txBody>
      </p:sp>
    </p:spTree>
    <p:extLst>
      <p:ext uri="{BB962C8B-B14F-4D97-AF65-F5344CB8AC3E}">
        <p14:creationId xmlns:p14="http://schemas.microsoft.com/office/powerpoint/2010/main" val="12832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Profesionālā pilnveide</a:t>
            </a:r>
            <a:endParaRPr lang="lv-LV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623731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12 - semināri, sapulces un lekcija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VB Digitālās un Bibliotēku nedēļas pasākumi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LNB virtuālās trešdienas</a:t>
            </a:r>
          </a:p>
          <a:p>
            <a:pPr>
              <a:spcBef>
                <a:spcPts val="0"/>
              </a:spcBef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Latvijas Bibliotēku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festivāls «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Darīt neticamo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>
              <a:spcBef>
                <a:spcPts val="0"/>
              </a:spcBef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Latvijas pagastu bibliotekāru 6. kongress «Pagasta bibliotēka – vieta kopienas attīstībai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LNB KAC mācības un </a:t>
            </a:r>
            <a:r>
              <a:rPr 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Domnīcas</a:t>
            </a:r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Kurzemes bibliotekāru vasaras saiets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«Krāsainā novadpētniecība»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konferences «Literatūras 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zināšanas mūsdienīgam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bibliotekāram»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Tikšanās ar autoriem VB un citu Latvijas bibliotēku sociālajos tīklos</a:t>
            </a:r>
          </a:p>
          <a:p>
            <a:pPr>
              <a:spcBef>
                <a:spcPts val="0"/>
              </a:spcBef>
            </a:pP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mācības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«Bibliogrāfisko 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aprakstu veidošana novadpētniecības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datubāzē»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Piltenes bibliotekāre Maira turpina studijas Kultūras koledžā, divas prakses VB  </a:t>
            </a: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Koledžu</a:t>
            </a:r>
            <a:r>
              <a:rPr lang="lv-LV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biedrību u.c. iestāžu piedāvātie ar un bez maksas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kursi</a:t>
            </a:r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VB RMC </a:t>
            </a:r>
            <a:r>
              <a:rPr lang="lv-LV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 mašīnrakstīšanas 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kursi u.c</a:t>
            </a:r>
            <a:r>
              <a:rPr 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Pieredzes apmaiņas braucieni (1)</a:t>
            </a:r>
            <a:b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Seminārs Jūrkalnē 1. jūlijā</a:t>
            </a:r>
            <a:endParaRPr lang="lv-LV" sz="2400" dirty="0"/>
          </a:p>
        </p:txBody>
      </p:sp>
      <p:pic>
        <p:nvPicPr>
          <p:cNvPr id="5" name="Satura vietturi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1415593"/>
            <a:ext cx="4464496" cy="3348372"/>
          </a:xfrm>
        </p:spPr>
      </p:pic>
      <p:pic>
        <p:nvPicPr>
          <p:cNvPr id="6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9992" y="3284984"/>
            <a:ext cx="4320479" cy="3240360"/>
          </a:xfrm>
        </p:spPr>
      </p:pic>
    </p:spTree>
    <p:extLst>
      <p:ext uri="{BB962C8B-B14F-4D97-AF65-F5344CB8AC3E}">
        <p14:creationId xmlns:p14="http://schemas.microsoft.com/office/powerpoint/2010/main" val="11072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Pieredzes apmaiņas braucieni </a:t>
            </a:r>
            <a:r>
              <a:rPr lang="lv-LV" sz="32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Tukuma novada bibliotēkās 26. augustā</a:t>
            </a:r>
            <a:endParaRPr lang="lv-LV" sz="2400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Zemītes bibliotēka</a:t>
            </a:r>
          </a:p>
          <a:p>
            <a:pPr marL="82296" indent="0">
              <a:buNone/>
            </a:pPr>
            <a:endParaRPr lang="lv-LV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Pūres bibliotēka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2060848"/>
            <a:ext cx="4281624" cy="3211218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4352" y="2060848"/>
            <a:ext cx="4281624" cy="32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Pieredzes apmaiņas braucieni </a:t>
            </a:r>
            <a:r>
              <a:rPr lang="lv-LV" sz="3200" b="1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sz="3200" b="1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dirty="0" smtClean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septembrī</a:t>
            </a:r>
            <a:endParaRPr lang="lv-LV" sz="2400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Ulbrokas «Pērle»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v-LV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Ogres CB</a:t>
            </a:r>
            <a:endParaRPr lang="lv-LV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2271544"/>
            <a:ext cx="4224469" cy="316835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1728" y="2270392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ulgrieži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51000" t="-20000" r="2000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1146F0D-497B-4FA0-918E-5CC71A5D1C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Apmācības prezentācija vispārīgi</Template>
  <TotalTime>0</TotalTime>
  <Words>808</Words>
  <Application>Microsoft Office PowerPoint</Application>
  <PresentationFormat>Slaidrāde ekrānā (4:3)</PresentationFormat>
  <Paragraphs>142</Paragraphs>
  <Slides>51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51</vt:i4>
      </vt:variant>
    </vt:vector>
  </HeadingPairs>
  <TitlesOfParts>
    <vt:vector size="59" baseType="lpstr">
      <vt:lpstr>Calibri</vt:lpstr>
      <vt:lpstr>Gill Sans MT</vt:lpstr>
      <vt:lpstr>Segoe UI Historic</vt:lpstr>
      <vt:lpstr>Times New Roman</vt:lpstr>
      <vt:lpstr>Verdana</vt:lpstr>
      <vt:lpstr>Wingdings</vt:lpstr>
      <vt:lpstr>Wingdings 2</vt:lpstr>
      <vt:lpstr>Saulgrieži</vt:lpstr>
      <vt:lpstr>2021.                 novada bibliotēkās</vt:lpstr>
      <vt:lpstr>Statistika novada bibliotēkās 2021</vt:lpstr>
      <vt:lpstr>Statistika - jaunieguvumi</vt:lpstr>
      <vt:lpstr>Statistika - digitalizācija</vt:lpstr>
      <vt:lpstr>Zoomīgais tiešsaistes gads</vt:lpstr>
      <vt:lpstr>Profesionālā pilnveide</vt:lpstr>
      <vt:lpstr>Pieredzes apmaiņas braucieni (1) Seminārs Jūrkalnē 1. jūlijā</vt:lpstr>
      <vt:lpstr>Pieredzes apmaiņas braucieni (2) Tukuma novada bibliotēkās 26. augustā</vt:lpstr>
      <vt:lpstr>Pieredzes apmaiņas braucieni (3) 30. septembrī</vt:lpstr>
      <vt:lpstr>Projekts «Rakstnieks lauku bibliotēkā» Lasītprieks! (1)</vt:lpstr>
      <vt:lpstr>Projekts «Rakstnieks lauku bibliotēkā» Lasītprieks! (2)</vt:lpstr>
      <vt:lpstr>Projekts «Rakstnieks lauku bibliotēkā» Lasītprieks! (3)</vt:lpstr>
      <vt:lpstr>  </vt:lpstr>
      <vt:lpstr>Novada bibliotēkas Latvijā</vt:lpstr>
      <vt:lpstr>Novada bibliotēkas Latvijā Puzes bibliotēkas prezentācija</vt:lpstr>
      <vt:lpstr>Ances bibliotēka (1) Sadarbība ar kaimiņiem – Dundagas novadu</vt:lpstr>
      <vt:lpstr>Ances bibliotēka (2) Dzejas dienās - vietējās dzejdares Aivas Bergsones dzejas kopkrājuma “Laika dzirnas” atvēršanas pasākums</vt:lpstr>
      <vt:lpstr>Jūrkalnes bibliotēka (1) Projekts «Mana gaisma»</vt:lpstr>
      <vt:lpstr>PowerPoint prezentācija</vt:lpstr>
      <vt:lpstr>Jūrkalnes bibliotēka (2) Literārais bārs «Kaza kāpa debesīs»</vt:lpstr>
      <vt:lpstr>Jūrkalnes bibliotēka (3) Literārais bārs «Kaza kāpa debesīs»</vt:lpstr>
      <vt:lpstr>Jūrkalnes bibliotēka  Mākslinieku plenērs</vt:lpstr>
      <vt:lpstr>Piltenes bibliotēka (1) Dzejas dienas</vt:lpstr>
      <vt:lpstr>PowerPoint prezentācija</vt:lpstr>
      <vt:lpstr>Piltenes bibliotēka (2) Skaļā lasīšana</vt:lpstr>
      <vt:lpstr>Piltenes bibliotēka (3) Izstādes un rokdarbi</vt:lpstr>
      <vt:lpstr>Popes bibliotēkai jauna bibliotēkas vadītāja  Sintija Klints (no 07.02.2022)</vt:lpstr>
      <vt:lpstr>Ventas Balss Nr.10, 25. janvāris, 2022</vt:lpstr>
      <vt:lpstr>Puzes bibliotēka (1) Izstādes represētajiem</vt:lpstr>
      <vt:lpstr>Puzes bibliotēka (2) Izstādes represētajiem</vt:lpstr>
      <vt:lpstr>Puzes bibliotēka (3) Orientēšanās spēles</vt:lpstr>
      <vt:lpstr>Puzes bibliotēka (4) Projekti: «Mazie solīši», «Māz priek šļuk no Pūz»</vt:lpstr>
      <vt:lpstr>Puzes bibliotēka (5) Dzejas izstāžu cikls «Četri balti krekli»</vt:lpstr>
      <vt:lpstr>Tārgales bibliotēka Muižas svētki Tārgalē 3.jūlijā. Izstāde «Garšvielas  un garšaugi» sadarbībā ar kulinārijas klubiņu «Tārgales Ķēķis»</vt:lpstr>
      <vt:lpstr>Ugāles bibliotēka Virtuālās izstādes</vt:lpstr>
      <vt:lpstr>Usmas bibliotēka (1) Sadarbība ar Spāres TLMS «Nāmetiņš» un SAC «Krustceles» </vt:lpstr>
      <vt:lpstr>Usmas bibliotēka (2)</vt:lpstr>
      <vt:lpstr> Užavas bibliotēka (1) Zaļās Dzejas dienas </vt:lpstr>
      <vt:lpstr>  Užavas bibliotēka (2) Kur dzīvo grāmata  </vt:lpstr>
      <vt:lpstr>Užavas bibliotēka (3) Ziemeļvalstu Literatūras nedēļa</vt:lpstr>
      <vt:lpstr>Vārves bibliotēka (1) Dažādas tematiskās izstādes</vt:lpstr>
      <vt:lpstr>Vārves bibliotēka (2) Novadpētniecības krājuma jaunieguvumi</vt:lpstr>
      <vt:lpstr>Ziru bibliotēka (1) Zirenieces Līgas Jēkas fotoizstādes turpinājums «Sēnes 2» </vt:lpstr>
      <vt:lpstr>Ziru bibliotēka (2)</vt:lpstr>
      <vt:lpstr>Zlēku bibliotēka (1) Izstādes - kolekcijas</vt:lpstr>
      <vt:lpstr>Zlēku bibliotēka (2) Dāmu klubiņa aktivitātes</vt:lpstr>
      <vt:lpstr>Zlēku bibliotēkai - 100</vt:lpstr>
      <vt:lpstr>Zlēku bibliotēkai - 100</vt:lpstr>
      <vt:lpstr>Zūru bibliotēka (1) Miķeļdiena</vt:lpstr>
      <vt:lpstr>Zūru bibliotēka (2) Portfelīša pirmā balle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2017-03-20T09:58:38Z</dcterms:created>
  <dcterms:modified xsi:type="dcterms:W3CDTF">2022-01-27T13:27:33Z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TC100822959990</vt:lpwstr>
  </property>
</Properties>
</file>