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58" r:id="rId3"/>
    <p:sldId id="264" r:id="rId4"/>
    <p:sldId id="273" r:id="rId5"/>
    <p:sldId id="265" r:id="rId6"/>
    <p:sldId id="259" r:id="rId7"/>
    <p:sldId id="275" r:id="rId8"/>
    <p:sldId id="269" r:id="rId9"/>
    <p:sldId id="266" r:id="rId10"/>
    <p:sldId id="276" r:id="rId11"/>
    <p:sldId id="277" r:id="rId12"/>
    <p:sldId id="268" r:id="rId13"/>
    <p:sldId id="270" r:id="rId14"/>
    <p:sldId id="263" r:id="rId15"/>
    <p:sldId id="274" r:id="rId16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760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C165-7309-FD43-B5E3-CC5B53BC19E7}" type="datetimeFigureOut">
              <a:rPr lang="en-US" smtClean="0"/>
              <a:t>25.03.15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5367F-C971-7740-AD6F-B390A7C5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8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0913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3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xmlns:p14="http://schemas.microsoft.com/office/powerpoint/2010/main" spd="med"/>
  <p:hf sldNum="0" hdr="0" dt="0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8466"/>
            <a:ext cx="11988800" cy="3586386"/>
          </a:xfrm>
        </p:spPr>
        <p:txBody>
          <a:bodyPr>
            <a:normAutofit/>
          </a:bodyPr>
          <a:lstStyle/>
          <a:p>
            <a:r>
              <a:rPr lang="en-US" sz="7700" dirty="0" err="1">
                <a:latin typeface="Helvetica Light"/>
                <a:cs typeface="Helvetica Light"/>
              </a:rPr>
              <a:t>Projekts</a:t>
            </a:r>
            <a:r>
              <a:rPr lang="en-US" sz="7700" dirty="0">
                <a:latin typeface="Helvetica Light"/>
                <a:cs typeface="Helvetica Light"/>
              </a:rPr>
              <a:t> </a:t>
            </a:r>
            <a:r>
              <a:rPr lang="en-US" sz="7700" dirty="0" err="1">
                <a:latin typeface="Helvetica Light"/>
                <a:cs typeface="Helvetica Light"/>
              </a:rPr>
              <a:t>bibliotēkas</a:t>
            </a:r>
            <a:r>
              <a:rPr lang="en-US" sz="7700" dirty="0">
                <a:latin typeface="Helvetica Light"/>
                <a:cs typeface="Helvetica Light"/>
              </a:rPr>
              <a:t> </a:t>
            </a:r>
            <a:r>
              <a:rPr lang="en-US" sz="7700" dirty="0" err="1">
                <a:latin typeface="Helvetica Light"/>
                <a:cs typeface="Helvetica Light"/>
              </a:rPr>
              <a:t>darbinieku</a:t>
            </a:r>
            <a:r>
              <a:rPr lang="en-US" sz="7700" dirty="0">
                <a:latin typeface="Helvetica Light"/>
                <a:cs typeface="Helvetica Light"/>
              </a:rPr>
              <a:t> </a:t>
            </a:r>
            <a:r>
              <a:rPr lang="en-US" sz="7700" dirty="0" err="1">
                <a:latin typeface="Helvetica Light"/>
                <a:cs typeface="Helvetica Light"/>
              </a:rPr>
              <a:t>kvalifikācijas</a:t>
            </a:r>
            <a:r>
              <a:rPr lang="en-US" sz="7700" dirty="0">
                <a:latin typeface="Helvetica Light"/>
                <a:cs typeface="Helvetica Light"/>
              </a:rPr>
              <a:t> </a:t>
            </a:r>
            <a:r>
              <a:rPr lang="en-US" sz="7700" dirty="0" err="1">
                <a:latin typeface="Helvetica Light"/>
                <a:cs typeface="Helvetica Light"/>
              </a:rPr>
              <a:t>paaugstināšanai</a:t>
            </a:r>
            <a:endParaRPr lang="en-US" sz="7700" dirty="0">
              <a:latin typeface="Helvetica Light"/>
              <a:cs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4815" y="6873906"/>
            <a:ext cx="672127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Helvetica Light"/>
                <a:ea typeface="Palatino"/>
                <a:cs typeface="Helvetica Light"/>
                <a:sym typeface="Palatino"/>
              </a:rPr>
              <a:t>Marta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Helvetica Light"/>
                <a:ea typeface="Palatino"/>
                <a:cs typeface="Helvetica Light"/>
                <a:sym typeface="Palatino"/>
              </a:rPr>
              <a:t>Dziļuma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Helvetica Light"/>
                <a:ea typeface="Palatino"/>
                <a:cs typeface="Helvetica Light"/>
                <a:sym typeface="Palatino"/>
              </a:rPr>
              <a:t>, </a:t>
            </a:r>
            <a:r>
              <a:rPr lang="en-US" dirty="0" smtClean="0">
                <a:latin typeface="Helvetica Light"/>
                <a:cs typeface="Helvetica Light"/>
              </a:rPr>
              <a:t>LNB </a:t>
            </a:r>
            <a:r>
              <a:rPr lang="en-US" dirty="0" err="1" smtClean="0">
                <a:latin typeface="Helvetica Light"/>
                <a:cs typeface="Helvetica Light"/>
              </a:rPr>
              <a:t>Pakalpojumu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departaments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Helvetica Light"/>
              <a:ea typeface="Palatino"/>
              <a:cs typeface="Helvetica Light"/>
              <a:sym typeface="Palatino"/>
            </a:endParaRPr>
          </a:p>
        </p:txBody>
      </p:sp>
      <p:pic>
        <p:nvPicPr>
          <p:cNvPr id="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945" y="8032102"/>
            <a:ext cx="4515193" cy="172149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6019810" y="8032102"/>
            <a:ext cx="4068277" cy="1580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421" y="8032102"/>
            <a:ext cx="3812486" cy="17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494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Helvetica Light"/>
                <a:cs typeface="Helvetica Light"/>
              </a:rPr>
              <a:t>Moduļi</a:t>
            </a:r>
            <a:r>
              <a:rPr lang="en-US" dirty="0" smtClean="0">
                <a:latin typeface="Helvetica Light"/>
                <a:cs typeface="Helvetica Light"/>
              </a:rPr>
              <a:t> IT </a:t>
            </a:r>
            <a:r>
              <a:rPr lang="en-US" dirty="0" err="1" smtClean="0">
                <a:latin typeface="Helvetica Light"/>
                <a:cs typeface="Helvetica Light"/>
              </a:rPr>
              <a:t>prasmju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attīstībai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r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Mūsdienīgas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prezentācijas</a:t>
            </a:r>
            <a:r>
              <a:rPr lang="en-US" sz="4000" dirty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prasmes</a:t>
            </a:r>
            <a:r>
              <a:rPr lang="en-US" sz="4000" dirty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</a:p>
          <a:p>
            <a:pPr marL="0" lvl="0" indent="0" algn="r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Datu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bāzu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veidošana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un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datu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analīze</a:t>
            </a:r>
            <a:endParaRPr lang="en-US" sz="4000" dirty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0" lvl="0" indent="0" algn="r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Informācijas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drošība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bibliotēkā</a:t>
            </a:r>
            <a:endParaRPr lang="en-US" sz="4000" dirty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0" lvl="0" indent="0" algn="r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Grafiskais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dizains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un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maketēšanas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pamati</a:t>
            </a:r>
            <a:endParaRPr lang="en-US" sz="4000" dirty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0" lvl="0" indent="0" algn="r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Attēlu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apstrāde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un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rediģēšana</a:t>
            </a:r>
            <a:r>
              <a:rPr lang="en-US" sz="4000" dirty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 </a:t>
            </a:r>
          </a:p>
          <a:p>
            <a:pPr marL="0" lvl="0" indent="0" algn="r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IT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rīki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projektu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vadībā</a:t>
            </a:r>
            <a:endParaRPr lang="en-US" sz="4000" dirty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036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3" indent="0"/>
            <a:r>
              <a:rPr lang="en-US" dirty="0" err="1">
                <a:latin typeface="Helvetica Light"/>
                <a:cs typeface="Helvetica Light"/>
              </a:rPr>
              <a:t>Moduļi</a:t>
            </a:r>
            <a:r>
              <a:rPr lang="en-US" dirty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i</a:t>
            </a:r>
            <a:r>
              <a:rPr lang="en-US" dirty="0" err="1" smtClean="0">
                <a:latin typeface="Helvetica Light"/>
                <a:cs typeface="Helvetica Light"/>
              </a:rPr>
              <a:t>nformācijas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>
                <a:latin typeface="Helvetica Light"/>
                <a:cs typeface="Helvetica Light"/>
              </a:rPr>
              <a:t>resursu</a:t>
            </a:r>
            <a:r>
              <a:rPr lang="en-US" dirty="0">
                <a:latin typeface="Helvetica Light"/>
                <a:cs typeface="Helvetica Light"/>
              </a:rPr>
              <a:t> </a:t>
            </a:r>
            <a:r>
              <a:rPr lang="en-US" dirty="0" err="1">
                <a:latin typeface="Helvetica Light"/>
                <a:cs typeface="Helvetica Light"/>
              </a:rPr>
              <a:t>pārvaldībā</a:t>
            </a:r>
            <a:r>
              <a:rPr lang="en-US" dirty="0">
                <a:latin typeface="Helvetica Light"/>
                <a:cs typeface="Helvetica Light"/>
              </a:rPr>
              <a:t> un </a:t>
            </a:r>
            <a:r>
              <a:rPr lang="en-US" dirty="0" err="1" smtClean="0">
                <a:latin typeface="Helvetica Light"/>
                <a:cs typeface="Helvetica Light"/>
              </a:rPr>
              <a:t>mārketingā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621590"/>
            <a:ext cx="11988800" cy="5103310"/>
          </a:xfrm>
        </p:spPr>
        <p:txBody>
          <a:bodyPr/>
          <a:lstStyle/>
          <a:p>
            <a:pPr marL="0" lvl="0" indent="0" algn="r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Digitālā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krājuma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veido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šana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un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pārvaldība</a:t>
            </a:r>
            <a:endParaRPr lang="en-US" sz="4000" dirty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0" lvl="0" indent="0" algn="r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Digitalizācijas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projekti</a:t>
            </a:r>
            <a:endParaRPr lang="en-US" sz="4000" dirty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0" lvl="0" indent="0" algn="r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Lietotāju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informacion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ālā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uzvedība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un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informācijas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aktivitātes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digit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ālajā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vidē</a:t>
            </a:r>
            <a:endParaRPr lang="en-US" sz="4000" dirty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0" lvl="0" indent="0" algn="r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Brīvpieejas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elektroniskie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resursi</a:t>
            </a:r>
            <a:endParaRPr lang="en-US" sz="4000" dirty="0" smtClean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0" lvl="0" indent="0" algn="r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Informācijas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resursu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pārvaldība</a:t>
            </a:r>
            <a:endParaRPr lang="en-US" sz="4000" dirty="0" smtClean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0" lvl="0" indent="0" algn="r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Bibliotēkas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mārketings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mūsdienu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sabiedrībā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</a:p>
          <a:p>
            <a:pPr marL="0" lvl="0" indent="0" algn="r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endParaRPr lang="en-US" sz="4000" dirty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3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Helvetica Light"/>
                <a:cs typeface="Helvetica Light"/>
              </a:rPr>
              <a:t>Soļi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projekta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īstenošanā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63672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 err="1" smtClean="0">
                <a:latin typeface="Helvetica Light"/>
                <a:cs typeface="Helvetica Light"/>
              </a:rPr>
              <a:t>Nacion</a:t>
            </a:r>
            <a:r>
              <a:rPr lang="en-US" dirty="0" err="1" smtClean="0">
                <a:latin typeface="Helvetica Light"/>
                <a:cs typeface="Helvetica Light"/>
              </a:rPr>
              <a:t>ālo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bibliotēku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darbinieku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aptauja</a:t>
            </a:r>
            <a:r>
              <a:rPr lang="en-US" dirty="0" smtClean="0">
                <a:latin typeface="Helvetica Light"/>
                <a:cs typeface="Helvetica Light"/>
              </a:rPr>
              <a:t>: </a:t>
            </a:r>
            <a:r>
              <a:rPr lang="en-US" dirty="0" err="1" smtClean="0">
                <a:latin typeface="Helvetica Light"/>
                <a:cs typeface="Helvetica Light"/>
              </a:rPr>
              <a:t>kādas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zināšanas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vēlētos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papildināt</a:t>
            </a:r>
            <a:endParaRPr lang="en-US" dirty="0" smtClean="0">
              <a:latin typeface="Helvetica Light"/>
              <a:cs typeface="Helvetica Light"/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latin typeface="Helvetica Light"/>
                <a:cs typeface="Helvetica Light"/>
              </a:rPr>
              <a:t>Treneru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atlase</a:t>
            </a:r>
            <a:r>
              <a:rPr lang="en-US" dirty="0" smtClean="0">
                <a:latin typeface="Helvetica Light"/>
                <a:cs typeface="Helvetica Light"/>
              </a:rPr>
              <a:t>: </a:t>
            </a:r>
            <a:r>
              <a:rPr lang="en-US" dirty="0" err="1" smtClean="0">
                <a:latin typeface="Helvetica Light"/>
                <a:cs typeface="Helvetica Light"/>
              </a:rPr>
              <a:t>atvērts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konkurss</a:t>
            </a:r>
            <a:r>
              <a:rPr lang="en-US" dirty="0" smtClean="0">
                <a:latin typeface="Helvetica Light"/>
                <a:cs typeface="Helvetica Light"/>
              </a:rPr>
              <a:t>, </a:t>
            </a:r>
            <a:r>
              <a:rPr lang="en-US" dirty="0" err="1" smtClean="0">
                <a:latin typeface="Helvetica Light"/>
                <a:cs typeface="Helvetica Light"/>
              </a:rPr>
              <a:t>publiska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prezentācija</a:t>
            </a:r>
            <a:r>
              <a:rPr lang="en-US" dirty="0" smtClean="0">
                <a:latin typeface="Helvetica Light"/>
                <a:cs typeface="Helvetica Light"/>
              </a:rPr>
              <a:t>, </a:t>
            </a:r>
            <a:r>
              <a:rPr lang="en-US" dirty="0" err="1" smtClean="0">
                <a:latin typeface="Helvetica Light"/>
                <a:cs typeface="Helvetica Light"/>
              </a:rPr>
              <a:t>kontakts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ar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auditoriju</a:t>
            </a:r>
            <a:endParaRPr lang="en-US" dirty="0" smtClean="0">
              <a:latin typeface="Helvetica Light"/>
              <a:cs typeface="Helvetica Light"/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Helvetica Light"/>
                <a:cs typeface="Helvetica Light"/>
              </a:rPr>
              <a:t>IT </a:t>
            </a:r>
            <a:r>
              <a:rPr lang="en-US" dirty="0" err="1">
                <a:latin typeface="Helvetica Light"/>
                <a:cs typeface="Helvetica Light"/>
              </a:rPr>
              <a:t>t</a:t>
            </a:r>
            <a:r>
              <a:rPr lang="en-US" dirty="0" err="1" smtClean="0">
                <a:latin typeface="Helvetica Light"/>
                <a:cs typeface="Helvetica Light"/>
              </a:rPr>
              <a:t>reneru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apmācība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izvēlētajos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moduļos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smtClean="0">
                <a:latin typeface="Helvetica Light"/>
                <a:cs typeface="Helvetica Light"/>
              </a:rPr>
              <a:t>un </a:t>
            </a:r>
            <a:r>
              <a:rPr lang="en-US" dirty="0" err="1" smtClean="0">
                <a:latin typeface="Helvetica Light"/>
                <a:cs typeface="Helvetica Light"/>
              </a:rPr>
              <a:t>pieaugušo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izglītības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pamatos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</a:p>
          <a:p>
            <a:pPr>
              <a:buFont typeface="Wingdings" charset="2"/>
              <a:buChar char="§"/>
            </a:pPr>
            <a:r>
              <a:rPr lang="en-US" dirty="0" err="1" smtClean="0">
                <a:latin typeface="Helvetica Light"/>
                <a:cs typeface="Helvetica Light"/>
              </a:rPr>
              <a:t>Pilotprojekti</a:t>
            </a:r>
            <a:r>
              <a:rPr lang="en-US" dirty="0" smtClean="0">
                <a:latin typeface="Helvetica Light"/>
                <a:cs typeface="Helvetica Light"/>
              </a:rPr>
              <a:t>: </a:t>
            </a:r>
            <a:r>
              <a:rPr lang="en-US" dirty="0" err="1" smtClean="0">
                <a:latin typeface="Helvetica Light"/>
                <a:cs typeface="Helvetica Light"/>
              </a:rPr>
              <a:t>apmācītie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treneri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māca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savus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kolēģus</a:t>
            </a:r>
            <a:endParaRPr lang="en-US" dirty="0" smtClean="0">
              <a:latin typeface="Helvetica Light"/>
              <a:cs typeface="Helvetica Light"/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latin typeface="Helvetica Light"/>
                <a:cs typeface="Helvetica Light"/>
              </a:rPr>
              <a:t>Mācību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materiāli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pieejami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macies.lnb.lv</a:t>
            </a:r>
            <a:endParaRPr lang="en-US" dirty="0" smtClean="0">
              <a:latin typeface="Helvetica Light"/>
              <a:cs typeface="Helvetica Light"/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latin typeface="Helvetica Light"/>
                <a:cs typeface="Helvetica Light"/>
              </a:rPr>
              <a:t>Bibliotēkzinātnes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speciālisti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aprobē</a:t>
            </a:r>
            <a:r>
              <a:rPr lang="en-US" dirty="0" smtClean="0">
                <a:latin typeface="Helvetica Light"/>
                <a:cs typeface="Helvetica Light"/>
              </a:rPr>
              <a:t> un </a:t>
            </a:r>
            <a:r>
              <a:rPr lang="en-US" dirty="0" err="1" smtClean="0">
                <a:latin typeface="Helvetica Light"/>
                <a:cs typeface="Helvetica Light"/>
              </a:rPr>
              <a:t>testē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mācību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materiālus</a:t>
            </a:r>
            <a:r>
              <a:rPr lang="en-US" dirty="0" smtClean="0">
                <a:latin typeface="Helvetica Light"/>
                <a:cs typeface="Helvetica Light"/>
              </a:rPr>
              <a:t>, </a:t>
            </a:r>
            <a:r>
              <a:rPr lang="en-US" dirty="0" err="1" smtClean="0">
                <a:latin typeface="Helvetica Light"/>
                <a:cs typeface="Helvetica Light"/>
              </a:rPr>
              <a:t>notiek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nodarbības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</a:p>
          <a:p>
            <a:pPr>
              <a:buFont typeface="Wingdings" charset="2"/>
              <a:buChar char="§"/>
            </a:pPr>
            <a:r>
              <a:rPr lang="en-US" dirty="0" err="1" smtClean="0">
                <a:latin typeface="Helvetica Light"/>
                <a:cs typeface="Helvetica Light"/>
              </a:rPr>
              <a:t>Plāns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turpināt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apmācības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pēc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projekta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noslēguma</a:t>
            </a: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403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err="1" smtClean="0">
                <a:latin typeface="Helvetica Light"/>
                <a:cs typeface="Helvetica Light"/>
              </a:rPr>
              <a:t>Inovatīvais</a:t>
            </a:r>
            <a:r>
              <a:rPr lang="en-US" sz="6000" dirty="0" smtClean="0">
                <a:latin typeface="Helvetica Light"/>
                <a:cs typeface="Helvetica Light"/>
              </a:rPr>
              <a:t> </a:t>
            </a:r>
            <a:r>
              <a:rPr lang="en-US" sz="6000" dirty="0" err="1" smtClean="0">
                <a:latin typeface="Helvetica Light"/>
                <a:cs typeface="Helvetica Light"/>
              </a:rPr>
              <a:t>raksturs</a:t>
            </a:r>
            <a:endParaRPr lang="en-US" sz="6000" dirty="0">
              <a:latin typeface="Helvetica Light"/>
              <a:cs typeface="Helvetica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628899"/>
            <a:ext cx="11988800" cy="661102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err="1" smtClean="0">
                <a:latin typeface="Helvetica Light"/>
                <a:cs typeface="Helvetica Light"/>
              </a:rPr>
              <a:t>Treneru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atlase</a:t>
            </a:r>
            <a:r>
              <a:rPr lang="en-US" dirty="0" smtClean="0">
                <a:latin typeface="Helvetica Light"/>
                <a:cs typeface="Helvetica Light"/>
              </a:rPr>
              <a:t> un </a:t>
            </a:r>
            <a:r>
              <a:rPr lang="en-US" dirty="0" err="1" smtClean="0">
                <a:latin typeface="Helvetica Light"/>
                <a:cs typeface="Helvetica Light"/>
              </a:rPr>
              <a:t>apmācības</a:t>
            </a:r>
            <a:endParaRPr lang="en-US" dirty="0">
              <a:latin typeface="Helvetica Light"/>
              <a:cs typeface="Helvetica Light"/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latin typeface="Helvetica Light"/>
                <a:cs typeface="Helvetica Light"/>
              </a:rPr>
              <a:t>Iespēja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iesaistīt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bibliotēku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darbiniekus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profesionālās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pilnveides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satura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izstrādē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</a:p>
          <a:p>
            <a:pPr>
              <a:buFont typeface="Wingdings" charset="2"/>
              <a:buChar char="§"/>
            </a:pPr>
            <a:r>
              <a:rPr lang="en-US" dirty="0" err="1" smtClean="0">
                <a:latin typeface="Helvetica Light"/>
                <a:cs typeface="Helvetica Light"/>
              </a:rPr>
              <a:t>Moduļveida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apmācības</a:t>
            </a:r>
            <a:r>
              <a:rPr lang="en-US" dirty="0" smtClean="0">
                <a:latin typeface="Helvetica Light"/>
                <a:cs typeface="Helvetica Light"/>
              </a:rPr>
              <a:t> – </a:t>
            </a:r>
            <a:r>
              <a:rPr lang="en-US" dirty="0" err="1" smtClean="0">
                <a:latin typeface="Helvetica Light"/>
                <a:cs typeface="Helvetica Light"/>
              </a:rPr>
              <a:t>iespēja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izvēlēties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atbilstoši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darba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specifikai</a:t>
            </a:r>
            <a:r>
              <a:rPr lang="en-US" dirty="0" smtClean="0">
                <a:latin typeface="Helvetica Light"/>
                <a:cs typeface="Helvetica Light"/>
              </a:rPr>
              <a:t> un </a:t>
            </a:r>
            <a:r>
              <a:rPr lang="en-US" dirty="0" err="1" smtClean="0">
                <a:latin typeface="Helvetica Light"/>
                <a:cs typeface="Helvetica Light"/>
              </a:rPr>
              <a:t>interesēm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</a:p>
          <a:p>
            <a:pPr>
              <a:buFont typeface="Wingdings" charset="2"/>
              <a:buChar char="§"/>
            </a:pPr>
            <a:r>
              <a:rPr lang="en-US" dirty="0" err="1" smtClean="0">
                <a:latin typeface="Helvetica Light"/>
                <a:cs typeface="Helvetica Light"/>
              </a:rPr>
              <a:t>Iespēja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kombin</a:t>
            </a:r>
            <a:r>
              <a:rPr lang="en-US" dirty="0" err="1" smtClean="0">
                <a:latin typeface="Helvetica Light"/>
                <a:cs typeface="Helvetica Light"/>
              </a:rPr>
              <a:t>ēt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mācīšanos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kl</a:t>
            </a:r>
            <a:r>
              <a:rPr lang="en-US" dirty="0" err="1" smtClean="0">
                <a:latin typeface="Helvetica Light"/>
                <a:cs typeface="Helvetica Light"/>
              </a:rPr>
              <a:t>ātienē</a:t>
            </a:r>
            <a:r>
              <a:rPr lang="en-US" dirty="0" smtClean="0">
                <a:latin typeface="Helvetica Light"/>
                <a:cs typeface="Helvetica Light"/>
              </a:rPr>
              <a:t> un </a:t>
            </a:r>
            <a:r>
              <a:rPr lang="en-US" dirty="0" err="1" smtClean="0">
                <a:latin typeface="Helvetica Light"/>
                <a:cs typeface="Helvetica Light"/>
              </a:rPr>
              <a:t>attālināti</a:t>
            </a:r>
            <a:endParaRPr lang="en-US" dirty="0" smtClean="0">
              <a:latin typeface="Helvetica Light"/>
              <a:cs typeface="Helvetica Light"/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latin typeface="Helvetica Light"/>
                <a:cs typeface="Helvetica Light"/>
              </a:rPr>
              <a:t>Iespēja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nākotnē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izmantot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trenerus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citu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nozares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darbinieku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apmācībai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ārpus</a:t>
            </a:r>
            <a:r>
              <a:rPr lang="en-US" dirty="0" smtClean="0">
                <a:latin typeface="Helvetica Light"/>
                <a:cs typeface="Helvetica Light"/>
              </a:rPr>
              <a:t> NB</a:t>
            </a: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49202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 err="1" smtClean="0">
                <a:latin typeface="Helvetica Light"/>
                <a:cs typeface="Helvetica Light"/>
              </a:rPr>
              <a:t>Kādēļ</a:t>
            </a:r>
            <a:r>
              <a:rPr lang="en-US" sz="6600" dirty="0" smtClean="0">
                <a:latin typeface="Helvetica Light"/>
                <a:cs typeface="Helvetica Light"/>
              </a:rPr>
              <a:t> “training of trainers”?</a:t>
            </a:r>
            <a:endParaRPr lang="en-US" sz="6600" dirty="0">
              <a:latin typeface="Helvetica Light"/>
              <a:cs typeface="Helvetica Ligh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err="1" smtClean="0">
                <a:latin typeface="Helvetica Light"/>
                <a:cs typeface="Helvetica Light"/>
              </a:rPr>
              <a:t>Konceptuāls</a:t>
            </a:r>
            <a:r>
              <a:rPr lang="en-US" dirty="0" smtClean="0">
                <a:latin typeface="Helvetica Light"/>
                <a:cs typeface="Helvetica Light"/>
              </a:rPr>
              <a:t>, </a:t>
            </a:r>
            <a:r>
              <a:rPr lang="en-US" dirty="0" err="1" smtClean="0">
                <a:latin typeface="Helvetica Light"/>
                <a:cs typeface="Helvetica Light"/>
              </a:rPr>
              <a:t>nevis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ekonomisks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apsvērums</a:t>
            </a:r>
            <a:r>
              <a:rPr lang="en-US" dirty="0" smtClean="0">
                <a:latin typeface="Helvetica Light"/>
                <a:cs typeface="Helvetica Light"/>
              </a:rPr>
              <a:t>:</a:t>
            </a:r>
          </a:p>
          <a:p>
            <a:pPr lvl="2">
              <a:buFont typeface="Wingdings" charset="2"/>
              <a:buChar char="§"/>
            </a:pPr>
            <a:r>
              <a:rPr lang="en-US" dirty="0" err="1" smtClean="0">
                <a:latin typeface="Helvetica Light"/>
                <a:cs typeface="Helvetica Light"/>
              </a:rPr>
              <a:t>Bibliotekārs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pirmām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kārtām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ir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savu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klientu</a:t>
            </a:r>
            <a:r>
              <a:rPr lang="en-US" dirty="0" smtClean="0">
                <a:latin typeface="Helvetica Light"/>
                <a:cs typeface="Helvetica Light"/>
              </a:rPr>
              <a:t>, </a:t>
            </a:r>
            <a:r>
              <a:rPr lang="en-US" dirty="0" err="1" smtClean="0">
                <a:latin typeface="Helvetica Light"/>
                <a:cs typeface="Helvetica Light"/>
              </a:rPr>
              <a:t>bibliot</a:t>
            </a:r>
            <a:r>
              <a:rPr lang="en-US" dirty="0" err="1" smtClean="0">
                <a:latin typeface="Helvetica Light"/>
                <a:cs typeface="Helvetica Light"/>
              </a:rPr>
              <a:t>ēkas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pakalpojumu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lietotāja</a:t>
            </a:r>
            <a:r>
              <a:rPr lang="en-US" dirty="0" smtClean="0">
                <a:latin typeface="Helvetica Light"/>
                <a:cs typeface="Helvetica Light"/>
              </a:rPr>
              <a:t>,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konsultants</a:t>
            </a:r>
            <a:r>
              <a:rPr lang="en-US" dirty="0" smtClean="0">
                <a:latin typeface="Helvetica Light"/>
                <a:cs typeface="Helvetica Light"/>
              </a:rPr>
              <a:t> un </a:t>
            </a:r>
            <a:r>
              <a:rPr lang="en-US" dirty="0" err="1" smtClean="0">
                <a:latin typeface="Helvetica Light"/>
                <a:cs typeface="Helvetica Light"/>
              </a:rPr>
              <a:t>skolotājs</a:t>
            </a:r>
            <a:r>
              <a:rPr lang="en-US" dirty="0" smtClean="0">
                <a:latin typeface="Helvetica Light"/>
                <a:cs typeface="Helvetica Light"/>
              </a:rPr>
              <a:t>;</a:t>
            </a:r>
          </a:p>
          <a:p>
            <a:pPr lvl="2">
              <a:buFont typeface="Wingdings" charset="2"/>
              <a:buChar char="§"/>
            </a:pPr>
            <a:r>
              <a:rPr lang="en-US" dirty="0" err="1" smtClean="0">
                <a:latin typeface="Helvetica Light"/>
                <a:cs typeface="Helvetica Light"/>
              </a:rPr>
              <a:t>Bibliotēkā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strādājošais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vislabāk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redz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ikdienas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darbā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nepieciešamās</a:t>
            </a:r>
            <a:r>
              <a:rPr lang="en-US" dirty="0" smtClean="0">
                <a:latin typeface="Helvetica Light"/>
                <a:cs typeface="Helvetica Light"/>
              </a:rPr>
              <a:t> IT </a:t>
            </a:r>
            <a:r>
              <a:rPr lang="en-US" dirty="0" err="1" smtClean="0">
                <a:latin typeface="Helvetica Light"/>
                <a:cs typeface="Helvetica Light"/>
              </a:rPr>
              <a:t>prasmes</a:t>
            </a:r>
            <a:r>
              <a:rPr lang="en-US" dirty="0" smtClean="0">
                <a:latin typeface="Helvetica Light"/>
                <a:cs typeface="Helvetica Light"/>
              </a:rPr>
              <a:t> un </a:t>
            </a:r>
            <a:r>
              <a:rPr lang="en-US" dirty="0" err="1" smtClean="0">
                <a:latin typeface="Helvetica Light"/>
                <a:cs typeface="Helvetica Light"/>
              </a:rPr>
              <a:t>vislabāk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saprot</a:t>
            </a:r>
            <a:r>
              <a:rPr lang="en-US" dirty="0" smtClean="0">
                <a:latin typeface="Helvetica Light"/>
                <a:cs typeface="Helvetica Light"/>
              </a:rPr>
              <a:t>, </a:t>
            </a:r>
            <a:r>
              <a:rPr lang="en-US" dirty="0" err="1" smtClean="0">
                <a:latin typeface="Helvetica Light"/>
                <a:cs typeface="Helvetica Light"/>
              </a:rPr>
              <a:t>kas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tieši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nepieciešams</a:t>
            </a:r>
            <a:r>
              <a:rPr lang="en-US" dirty="0" smtClean="0">
                <a:latin typeface="Helvetica Light"/>
                <a:cs typeface="Helvetica Light"/>
              </a:rPr>
              <a:t> to </a:t>
            </a:r>
            <a:r>
              <a:rPr lang="en-US" dirty="0" err="1" smtClean="0">
                <a:latin typeface="Helvetica Light"/>
                <a:cs typeface="Helvetica Light"/>
              </a:rPr>
              <a:t>pilnveidošanai</a:t>
            </a:r>
            <a:r>
              <a:rPr lang="en-US" dirty="0" smtClean="0">
                <a:latin typeface="Helvetica Light"/>
                <a:cs typeface="Helvetica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76951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8466"/>
            <a:ext cx="11988800" cy="3586386"/>
          </a:xfrm>
        </p:spPr>
        <p:txBody>
          <a:bodyPr>
            <a:normAutofit/>
          </a:bodyPr>
          <a:lstStyle/>
          <a:p>
            <a:r>
              <a:rPr lang="en-US" sz="7700" dirty="0" err="1" smtClean="0">
                <a:latin typeface="Helvetica Light"/>
                <a:cs typeface="Helvetica Light"/>
              </a:rPr>
              <a:t>Paldies</a:t>
            </a:r>
            <a:r>
              <a:rPr lang="en-US" sz="7700" dirty="0" smtClean="0">
                <a:latin typeface="Helvetica Light"/>
                <a:cs typeface="Helvetica Light"/>
              </a:rPr>
              <a:t> par </a:t>
            </a:r>
            <a:r>
              <a:rPr lang="en-US" sz="7700" dirty="0" err="1" smtClean="0">
                <a:latin typeface="Helvetica Light"/>
                <a:cs typeface="Helvetica Light"/>
              </a:rPr>
              <a:t>uzmanību</a:t>
            </a:r>
            <a:r>
              <a:rPr lang="en-US" sz="7700" dirty="0" smtClean="0">
                <a:latin typeface="Helvetica Light"/>
                <a:cs typeface="Helvetica Light"/>
              </a:rPr>
              <a:t>!</a:t>
            </a:r>
            <a:endParaRPr lang="en-US" sz="7700" dirty="0">
              <a:latin typeface="Helvetica Light"/>
              <a:cs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399681" y="6296557"/>
            <a:ext cx="527911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Helvetica Light"/>
                <a:ea typeface="Palatino"/>
                <a:cs typeface="Helvetica Light"/>
                <a:sym typeface="Palatino"/>
              </a:rPr>
              <a:t>Marta.Dziluma@lnb.lv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Helvetica Light"/>
              <a:ea typeface="Palatino"/>
              <a:cs typeface="Helvetica Light"/>
              <a:sym typeface="Palatino"/>
            </a:endParaRPr>
          </a:p>
        </p:txBody>
      </p:sp>
      <p:pic>
        <p:nvPicPr>
          <p:cNvPr id="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945" y="7890729"/>
            <a:ext cx="4822495" cy="186287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6019810" y="8032102"/>
            <a:ext cx="4068277" cy="1580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756" y="7890729"/>
            <a:ext cx="3812486" cy="17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003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4443306" y="9121986"/>
            <a:ext cx="411818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600" dirty="0" smtClean="0">
              <a:solidFill>
                <a:srgbClr val="888888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4294967295"/>
          </p:nvPr>
        </p:nvSpPr>
        <p:spPr>
          <a:xfrm>
            <a:off x="1170370" y="1195462"/>
            <a:ext cx="10818430" cy="7529438"/>
          </a:xfrm>
          <a:prstGeom prst="rect">
            <a:avLst/>
          </a:prstGeom>
        </p:spPr>
        <p:txBody>
          <a:bodyPr/>
          <a:lstStyle/>
          <a:p>
            <a:pPr marL="0" lvl="0" indent="0" defTabSz="578358">
              <a:lnSpc>
                <a:spcPct val="104000"/>
              </a:lnSpc>
              <a:spcBef>
                <a:spcPts val="1200"/>
              </a:spcBef>
              <a:buNone/>
              <a:defRPr sz="1800">
                <a:solidFill>
                  <a:srgbClr val="000000"/>
                </a:solidFill>
              </a:defRPr>
            </a:pPr>
            <a:endParaRPr lang="lv-LV" sz="4000" dirty="0" smtClean="0">
              <a:solidFill>
                <a:srgbClr val="414141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lvl="0" indent="0" defTabSz="578358">
              <a:lnSpc>
                <a:spcPct val="104000"/>
              </a:lnSpc>
              <a:spcBef>
                <a:spcPts val="12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lv-LV" sz="4800" dirty="0" smtClean="0">
                <a:solidFill>
                  <a:srgbClr val="414141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Bibliotekāra [bibliotēkas darbinieka] misija ir pilnveidot sabiedrību, veicinot zināšanu veidošanos.</a:t>
            </a:r>
          </a:p>
          <a:p>
            <a:pPr marL="0" lvl="0" indent="0" defTabSz="578358">
              <a:lnSpc>
                <a:spcPct val="104000"/>
              </a:lnSpc>
              <a:spcBef>
                <a:spcPts val="1200"/>
              </a:spcBef>
              <a:buNone/>
              <a:defRPr sz="1800">
                <a:solidFill>
                  <a:srgbClr val="000000"/>
                </a:solidFill>
              </a:defRPr>
            </a:pPr>
            <a:endParaRPr lang="lv-LV" sz="4000" dirty="0" smtClean="0">
              <a:solidFill>
                <a:srgbClr val="414141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lvl="5" indent="2326005" defTabSz="578358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376" dirty="0">
              <a:solidFill>
                <a:srgbClr val="414141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lvl="5" indent="2326005" defTabSz="578358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lv-LV" sz="2376" dirty="0" smtClean="0">
                <a:solidFill>
                  <a:srgbClr val="414141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					</a:t>
            </a:r>
            <a:r>
              <a:rPr sz="2376" dirty="0" smtClean="0">
                <a:solidFill>
                  <a:srgbClr val="414141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R</a:t>
            </a:r>
            <a:r>
              <a:rPr sz="2376" dirty="0">
                <a:solidFill>
                  <a:srgbClr val="414141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. David Lankes “The Atlas of New Librarianship”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 err="1" smtClean="0">
                <a:latin typeface="Helvetica Light"/>
                <a:cs typeface="Helvetica Light"/>
              </a:rPr>
              <a:t>Bibliotēka</a:t>
            </a:r>
            <a:r>
              <a:rPr lang="en-US" sz="6600" dirty="0" smtClean="0">
                <a:latin typeface="Helvetica Light"/>
                <a:cs typeface="Helvetica Light"/>
              </a:rPr>
              <a:t> </a:t>
            </a:r>
            <a:r>
              <a:rPr lang="en-US" sz="6600" dirty="0" err="1" smtClean="0">
                <a:latin typeface="Helvetica Light"/>
                <a:cs typeface="Helvetica Light"/>
              </a:rPr>
              <a:t>kā</a:t>
            </a:r>
            <a:r>
              <a:rPr lang="en-US" sz="6600" dirty="0" smtClean="0">
                <a:latin typeface="Helvetica Light"/>
                <a:cs typeface="Helvetica Light"/>
              </a:rPr>
              <a:t>…</a:t>
            </a:r>
            <a:endParaRPr lang="en-US" sz="6600" dirty="0">
              <a:latin typeface="Helvetica Light"/>
              <a:cs typeface="Helvetica Ligh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-622537" y="2730500"/>
            <a:ext cx="13119337" cy="6350000"/>
          </a:xfrm>
        </p:spPr>
        <p:txBody>
          <a:bodyPr/>
          <a:lstStyle/>
          <a:p>
            <a:pPr marL="1943100" lvl="3" indent="-571500" defTabSz="914400">
              <a:spcBef>
                <a:spcPts val="600"/>
              </a:spcBef>
              <a:buClr>
                <a:srgbClr val="663366"/>
              </a:buClr>
              <a:buSzPct val="75000"/>
              <a:buFont typeface="Courier New"/>
              <a:buChar char="o"/>
              <a:defRPr sz="1800">
                <a:solidFill>
                  <a:srgbClr val="000000"/>
                </a:solidFill>
              </a:defRPr>
            </a:pPr>
            <a:r>
              <a:rPr lang="en-US" sz="4000" dirty="0" err="1">
                <a:solidFill>
                  <a:srgbClr val="595959"/>
                </a:solidFill>
                <a:latin typeface="Helvetica Light"/>
                <a:cs typeface="Helvetica Light"/>
              </a:rPr>
              <a:t>resurss</a:t>
            </a:r>
            <a:r>
              <a:rPr lang="en-US" sz="4000" dirty="0">
                <a:solidFill>
                  <a:srgbClr val="595959"/>
                </a:solidFill>
                <a:latin typeface="Helvetica Light"/>
                <a:cs typeface="Helvetica Light"/>
              </a:rPr>
              <a:t>, </a:t>
            </a:r>
            <a:r>
              <a:rPr lang="en-US" sz="4000" dirty="0" err="1">
                <a:solidFill>
                  <a:srgbClr val="595959"/>
                </a:solidFill>
                <a:latin typeface="Helvetica Light"/>
                <a:cs typeface="Helvetica Light"/>
              </a:rPr>
              <a:t>lai</a:t>
            </a:r>
            <a:r>
              <a:rPr lang="en-US" sz="4000" dirty="0">
                <a:solidFill>
                  <a:srgbClr val="595959"/>
                </a:solidFill>
                <a:latin typeface="Helvetica Light"/>
                <a:cs typeface="Helvetica Light"/>
              </a:rPr>
              <a:t> </a:t>
            </a:r>
            <a:r>
              <a:rPr lang="en-US" sz="4000" dirty="0" err="1">
                <a:solidFill>
                  <a:srgbClr val="595959"/>
                </a:solidFill>
                <a:latin typeface="Helvetica Light"/>
                <a:cs typeface="Helvetica Light"/>
              </a:rPr>
              <a:t>mācītos</a:t>
            </a:r>
            <a:r>
              <a:rPr lang="en-US" sz="4000" dirty="0">
                <a:solidFill>
                  <a:srgbClr val="595959"/>
                </a:solidFill>
                <a:latin typeface="Helvetica Light"/>
                <a:cs typeface="Helvetica Light"/>
              </a:rPr>
              <a:t> un </a:t>
            </a:r>
            <a:r>
              <a:rPr lang="en-US" sz="4000" dirty="0" err="1">
                <a:solidFill>
                  <a:srgbClr val="595959"/>
                </a:solidFill>
                <a:latin typeface="Helvetica Light"/>
                <a:cs typeface="Helvetica Light"/>
              </a:rPr>
              <a:t>pilnveidotos</a:t>
            </a:r>
            <a:r>
              <a:rPr lang="en-US" sz="4000" dirty="0">
                <a:solidFill>
                  <a:srgbClr val="595959"/>
                </a:solidFill>
                <a:latin typeface="Helvetica Light"/>
                <a:cs typeface="Helvetica Light"/>
              </a:rPr>
              <a:t> visa </a:t>
            </a:r>
            <a:r>
              <a:rPr lang="en-US" sz="4000" dirty="0" err="1">
                <a:solidFill>
                  <a:srgbClr val="595959"/>
                </a:solidFill>
                <a:latin typeface="Helvetica Light"/>
                <a:cs typeface="Helvetica Light"/>
              </a:rPr>
              <a:t>mūža</a:t>
            </a:r>
            <a:r>
              <a:rPr lang="en-US" sz="4000" dirty="0">
                <a:solidFill>
                  <a:srgbClr val="595959"/>
                </a:solidFill>
                <a:latin typeface="Helvetica Light"/>
                <a:cs typeface="Helvetica Light"/>
              </a:rPr>
              <a:t> </a:t>
            </a:r>
            <a:r>
              <a:rPr lang="en-US" sz="4000" dirty="0" err="1">
                <a:solidFill>
                  <a:srgbClr val="595959"/>
                </a:solidFill>
                <a:latin typeface="Helvetica Light"/>
                <a:cs typeface="Helvetica Light"/>
              </a:rPr>
              <a:t>garumā</a:t>
            </a:r>
            <a:endParaRPr lang="en-US" sz="4000" dirty="0">
              <a:solidFill>
                <a:srgbClr val="595959"/>
              </a:solidFill>
              <a:latin typeface="Helvetica Light"/>
              <a:cs typeface="Helvetica Light"/>
            </a:endParaRPr>
          </a:p>
          <a:p>
            <a:pPr marL="1371600" lvl="3" indent="0" defTabSz="914400">
              <a:spcBef>
                <a:spcPts val="600"/>
              </a:spcBef>
              <a:buClr>
                <a:srgbClr val="663366"/>
              </a:buClr>
              <a:buSzPct val="75000"/>
              <a:buNone/>
              <a:defRPr sz="1800">
                <a:solidFill>
                  <a:srgbClr val="000000"/>
                </a:solidFill>
              </a:defRPr>
            </a:pPr>
            <a:endParaRPr lang="en-US" sz="4000" dirty="0">
              <a:solidFill>
                <a:srgbClr val="595959"/>
              </a:solidFill>
              <a:latin typeface="Helvetica Light"/>
              <a:cs typeface="Helvetica Light"/>
            </a:endParaRPr>
          </a:p>
          <a:p>
            <a:pPr marL="1943100" lvl="3" indent="-571500" defTabSz="914400">
              <a:spcBef>
                <a:spcPts val="600"/>
              </a:spcBef>
              <a:buClr>
                <a:srgbClr val="663366"/>
              </a:buClr>
              <a:buSzPct val="75000"/>
              <a:buFont typeface="Courier New"/>
              <a:buChar char="o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vieta</a:t>
            </a:r>
            <a:r>
              <a:rPr lang="en-US" sz="4000" dirty="0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, </a:t>
            </a:r>
            <a:r>
              <a:rPr lang="en-US" sz="4000" dirty="0" err="1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kur</a:t>
            </a:r>
            <a:r>
              <a:rPr lang="en-US" sz="4000" dirty="0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 </a:t>
            </a:r>
            <a:r>
              <a:rPr lang="en-US" sz="4000" dirty="0" err="1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papildināt</a:t>
            </a:r>
            <a:r>
              <a:rPr lang="en-US" sz="4000" dirty="0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 </a:t>
            </a:r>
            <a:r>
              <a:rPr lang="en-US" sz="4000" dirty="0" err="1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zināšanas</a:t>
            </a:r>
            <a:r>
              <a:rPr lang="en-US" sz="4000" dirty="0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 </a:t>
            </a:r>
          </a:p>
          <a:p>
            <a:pPr marL="1943100" lvl="3" indent="-571500" defTabSz="914400">
              <a:spcBef>
                <a:spcPts val="600"/>
              </a:spcBef>
              <a:buClr>
                <a:srgbClr val="663366"/>
              </a:buClr>
              <a:buSzPct val="75000"/>
              <a:buFont typeface="Courier New"/>
              <a:buChar char="o"/>
              <a:defRPr sz="1800">
                <a:solidFill>
                  <a:srgbClr val="000000"/>
                </a:solidFill>
              </a:defRPr>
            </a:pPr>
            <a:endParaRPr lang="en-US" sz="4000" dirty="0" smtClean="0">
              <a:solidFill>
                <a:srgbClr val="595959"/>
              </a:solidFill>
              <a:latin typeface="Helvetica Light"/>
              <a:ea typeface="Rockwell"/>
              <a:cs typeface="Helvetica Light"/>
              <a:sym typeface="Rockwell"/>
            </a:endParaRPr>
          </a:p>
          <a:p>
            <a:pPr marL="1943100" lvl="3" indent="-571500" defTabSz="914400">
              <a:spcBef>
                <a:spcPts val="600"/>
              </a:spcBef>
              <a:buClr>
                <a:srgbClr val="663366"/>
              </a:buClr>
              <a:buSzPct val="75000"/>
              <a:buFont typeface="Courier New"/>
              <a:buChar char="o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strukturēta</a:t>
            </a:r>
            <a:r>
              <a:rPr lang="en-US" sz="4000" dirty="0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 </a:t>
            </a:r>
            <a:r>
              <a:rPr lang="en-US" sz="4000" dirty="0" err="1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profesionāļu</a:t>
            </a:r>
            <a:r>
              <a:rPr lang="en-US" sz="4000" dirty="0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 </a:t>
            </a:r>
            <a:r>
              <a:rPr lang="en-US" sz="4000" dirty="0" err="1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kopa</a:t>
            </a:r>
            <a:r>
              <a:rPr lang="en-US" sz="4000" dirty="0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 </a:t>
            </a:r>
            <a:r>
              <a:rPr lang="en-US" sz="4000" dirty="0" err="1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bibliotēkas</a:t>
            </a:r>
            <a:r>
              <a:rPr lang="en-US" sz="4000" dirty="0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 </a:t>
            </a:r>
            <a:r>
              <a:rPr lang="en-US" sz="4000" dirty="0" err="1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lietotāju</a:t>
            </a:r>
            <a:r>
              <a:rPr lang="en-US" sz="4000" dirty="0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 </a:t>
            </a:r>
            <a:r>
              <a:rPr lang="en-US" sz="4000" dirty="0" err="1" smtClean="0">
                <a:solidFill>
                  <a:srgbClr val="595959"/>
                </a:solidFill>
                <a:latin typeface="Helvetica Light"/>
                <a:ea typeface="Rockwell"/>
                <a:cs typeface="Helvetica Light"/>
                <a:sym typeface="Rockwell"/>
              </a:rPr>
              <a:t>atbalstam</a:t>
            </a:r>
            <a:endParaRPr lang="en-US" sz="4000" dirty="0" smtClean="0">
              <a:solidFill>
                <a:srgbClr val="595959"/>
              </a:solidFill>
              <a:latin typeface="Helvetica Light"/>
              <a:ea typeface="Rockwell"/>
              <a:cs typeface="Helvetica Light"/>
              <a:sym typeface="Rockwell"/>
            </a:endParaRPr>
          </a:p>
          <a:p>
            <a:pPr marL="1371600" lvl="3" indent="0" defTabSz="914400">
              <a:spcBef>
                <a:spcPts val="2000"/>
              </a:spcBef>
              <a:buClr>
                <a:srgbClr val="663366"/>
              </a:buClr>
              <a:buSzPct val="75000"/>
              <a:buNone/>
              <a:defRPr sz="1800">
                <a:solidFill>
                  <a:srgbClr val="000000"/>
                </a:solidFill>
              </a:defRPr>
            </a:pPr>
            <a:endParaRPr lang="en-US" sz="4000" dirty="0">
              <a:solidFill>
                <a:srgbClr val="595959"/>
              </a:solidFill>
              <a:latin typeface="Helvetica Light"/>
              <a:ea typeface="Rockwell"/>
              <a:cs typeface="Helvetica Light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9650423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2901" y="1270000"/>
            <a:ext cx="11988800" cy="7571438"/>
          </a:xfrm>
        </p:spPr>
        <p:txBody>
          <a:bodyPr/>
          <a:lstStyle/>
          <a:p>
            <a:pPr marL="0" indent="0" algn="r">
              <a:buNone/>
            </a:pPr>
            <a:r>
              <a:rPr lang="en-US" sz="4800" b="1" dirty="0" err="1" smtClean="0">
                <a:latin typeface="Helvetica Light"/>
                <a:cs typeface="Helvetica Light"/>
              </a:rPr>
              <a:t>Projekts</a:t>
            </a:r>
            <a:r>
              <a:rPr lang="en-US" sz="4800" b="1" dirty="0" smtClean="0">
                <a:latin typeface="Helvetica Light"/>
                <a:cs typeface="Helvetica Light"/>
              </a:rPr>
              <a:t> “</a:t>
            </a:r>
            <a:r>
              <a:rPr lang="en-US" sz="4800" b="1" dirty="0" err="1" smtClean="0">
                <a:latin typeface="Helvetica Light"/>
                <a:cs typeface="Helvetica Light"/>
              </a:rPr>
              <a:t>Efektīva</a:t>
            </a:r>
            <a:r>
              <a:rPr lang="en-US" sz="4800" b="1" dirty="0" smtClean="0">
                <a:latin typeface="Helvetica Light"/>
                <a:cs typeface="Helvetica Light"/>
              </a:rPr>
              <a:t> </a:t>
            </a:r>
            <a:r>
              <a:rPr lang="en-US" sz="4800" b="1" dirty="0" err="1" smtClean="0">
                <a:latin typeface="Helvetica Light"/>
                <a:cs typeface="Helvetica Light"/>
              </a:rPr>
              <a:t>mācību</a:t>
            </a:r>
            <a:r>
              <a:rPr lang="en-US" sz="4800" b="1" dirty="0" smtClean="0">
                <a:latin typeface="Helvetica Light"/>
                <a:cs typeface="Helvetica Light"/>
              </a:rPr>
              <a:t> </a:t>
            </a:r>
            <a:r>
              <a:rPr lang="en-US" sz="4800" b="1" dirty="0" err="1" smtClean="0">
                <a:latin typeface="Helvetica Light"/>
                <a:cs typeface="Helvetica Light"/>
              </a:rPr>
              <a:t>metožu</a:t>
            </a:r>
            <a:r>
              <a:rPr lang="en-US" sz="4800" b="1" dirty="0" smtClean="0">
                <a:latin typeface="Helvetica Light"/>
                <a:cs typeface="Helvetica Light"/>
              </a:rPr>
              <a:t> </a:t>
            </a:r>
            <a:r>
              <a:rPr lang="en-US" sz="4800" b="1" dirty="0" err="1" smtClean="0">
                <a:latin typeface="Helvetica Light"/>
                <a:cs typeface="Helvetica Light"/>
              </a:rPr>
              <a:t>izmantošana</a:t>
            </a:r>
            <a:r>
              <a:rPr lang="en-US" sz="4800" b="1" dirty="0" smtClean="0">
                <a:latin typeface="Helvetica Light"/>
                <a:cs typeface="Helvetica Light"/>
              </a:rPr>
              <a:t> </a:t>
            </a:r>
            <a:r>
              <a:rPr lang="en-US" sz="4800" b="1" dirty="0" err="1" smtClean="0">
                <a:latin typeface="Helvetica Light"/>
                <a:cs typeface="Helvetica Light"/>
              </a:rPr>
              <a:t>kvalifikācijas</a:t>
            </a:r>
            <a:r>
              <a:rPr lang="en-US" sz="4800" b="1" dirty="0" smtClean="0">
                <a:latin typeface="Helvetica Light"/>
                <a:cs typeface="Helvetica Light"/>
              </a:rPr>
              <a:t> </a:t>
            </a:r>
            <a:r>
              <a:rPr lang="en-US" sz="4800" b="1" dirty="0" err="1" smtClean="0">
                <a:latin typeface="Helvetica Light"/>
                <a:cs typeface="Helvetica Light"/>
              </a:rPr>
              <a:t>paaugstināšanai</a:t>
            </a:r>
            <a:r>
              <a:rPr lang="en-US" sz="4800" b="1" dirty="0" smtClean="0">
                <a:latin typeface="Helvetica Light"/>
                <a:cs typeface="Helvetica Light"/>
              </a:rPr>
              <a:t> </a:t>
            </a:r>
            <a:r>
              <a:rPr lang="en-US" sz="4800" b="1" dirty="0" err="1" smtClean="0">
                <a:latin typeface="Helvetica Light"/>
                <a:cs typeface="Helvetica Light"/>
              </a:rPr>
              <a:t>bibliotēku</a:t>
            </a:r>
            <a:r>
              <a:rPr lang="en-US" sz="4800" b="1" dirty="0" smtClean="0">
                <a:latin typeface="Helvetica Light"/>
                <a:cs typeface="Helvetica Light"/>
              </a:rPr>
              <a:t> </a:t>
            </a:r>
            <a:r>
              <a:rPr lang="en-US" sz="4800" b="1" dirty="0" err="1" smtClean="0">
                <a:latin typeface="Helvetica Light"/>
                <a:cs typeface="Helvetica Light"/>
              </a:rPr>
              <a:t>nozarē</a:t>
            </a:r>
            <a:r>
              <a:rPr lang="en-US" sz="4800" b="1" dirty="0" smtClean="0">
                <a:latin typeface="Helvetica Light"/>
                <a:cs typeface="Helvetica Light"/>
              </a:rPr>
              <a:t>”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dirty="0" smtClean="0">
              <a:latin typeface="Helvetica Light"/>
              <a:cs typeface="Helvetica Light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dirty="0" smtClean="0">
              <a:latin typeface="Helvetica Light"/>
              <a:cs typeface="Helvetica Light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dirty="0">
              <a:latin typeface="Helvetica Light"/>
              <a:cs typeface="Helvetica Ligh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 smtClean="0">
                <a:latin typeface="Helvetica Light"/>
                <a:cs typeface="Helvetica Light"/>
              </a:rPr>
              <a:t>ES </a:t>
            </a:r>
            <a:r>
              <a:rPr lang="en-US" dirty="0" err="1" smtClean="0">
                <a:latin typeface="Helvetica Light"/>
                <a:cs typeface="Helvetica Light"/>
              </a:rPr>
              <a:t>Mūžizglītības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programma</a:t>
            </a:r>
            <a:r>
              <a:rPr lang="en-US" dirty="0" smtClean="0">
                <a:latin typeface="Helvetica Light"/>
                <a:cs typeface="Helvetica Light"/>
              </a:rPr>
              <a:t> (2007 – </a:t>
            </a:r>
            <a:r>
              <a:rPr lang="en-US" dirty="0" smtClean="0">
                <a:latin typeface="Helvetica Light"/>
                <a:cs typeface="Helvetica Light"/>
              </a:rPr>
              <a:t>2013)</a:t>
            </a:r>
            <a:endParaRPr lang="en-US" dirty="0" smtClean="0">
              <a:latin typeface="Helvetica Light"/>
              <a:cs typeface="Helvetica Ligh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 smtClean="0">
                <a:latin typeface="Helvetica Light"/>
                <a:cs typeface="Helvetica Light"/>
              </a:rPr>
              <a:t>Leonardo da Vinci – </a:t>
            </a:r>
            <a:r>
              <a:rPr lang="en-US" dirty="0" err="1" smtClean="0">
                <a:latin typeface="Helvetica Light"/>
                <a:cs typeface="Helvetica Light"/>
              </a:rPr>
              <a:t>profesionālā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izglītība</a:t>
            </a:r>
            <a:endParaRPr lang="en-US" dirty="0" smtClean="0">
              <a:latin typeface="Helvetica Light"/>
              <a:cs typeface="Helvetica Ligh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 err="1" smtClean="0">
                <a:latin typeface="Helvetica Light"/>
                <a:cs typeface="Helvetica Light"/>
              </a:rPr>
              <a:t>Prioritāte</a:t>
            </a:r>
            <a:r>
              <a:rPr lang="en-US" dirty="0" smtClean="0">
                <a:latin typeface="Helvetica Light"/>
                <a:cs typeface="Helvetica Light"/>
              </a:rPr>
              <a:t> “</a:t>
            </a:r>
            <a:r>
              <a:rPr lang="en-US" dirty="0" err="1" smtClean="0">
                <a:latin typeface="Helvetica Light"/>
                <a:cs typeface="Helvetica Light"/>
              </a:rPr>
              <a:t>Profesionālās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izglītības</a:t>
            </a:r>
            <a:r>
              <a:rPr lang="en-US" dirty="0" smtClean="0">
                <a:latin typeface="Helvetica Light"/>
                <a:cs typeface="Helvetica Light"/>
              </a:rPr>
              <a:t> un </a:t>
            </a:r>
            <a:r>
              <a:rPr lang="en-US" dirty="0" err="1" smtClean="0">
                <a:latin typeface="Helvetica Light"/>
                <a:cs typeface="Helvetica Light"/>
              </a:rPr>
              <a:t>darba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pasaules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sadarbības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veicināšana</a:t>
            </a:r>
            <a:r>
              <a:rPr lang="en-US" dirty="0" smtClean="0">
                <a:latin typeface="Helvetica Light"/>
                <a:cs typeface="Helvetica Light"/>
              </a:rPr>
              <a:t>”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 err="1" smtClean="0">
                <a:latin typeface="Helvetica Light"/>
                <a:cs typeface="Helvetica Light"/>
              </a:rPr>
              <a:t>Laika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ietvars</a:t>
            </a:r>
            <a:r>
              <a:rPr lang="en-US" dirty="0" smtClean="0">
                <a:latin typeface="Helvetica Light"/>
                <a:cs typeface="Helvetica Light"/>
              </a:rPr>
              <a:t>: 01. 10. 2012 – 31. 03. 2015</a:t>
            </a:r>
          </a:p>
        </p:txBody>
      </p:sp>
    </p:spTree>
    <p:extLst>
      <p:ext uri="{BB962C8B-B14F-4D97-AF65-F5344CB8AC3E}">
        <p14:creationId xmlns:p14="http://schemas.microsoft.com/office/powerpoint/2010/main" val="3794502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800099"/>
            <a:ext cx="11988800" cy="2014217"/>
          </a:xfrm>
        </p:spPr>
        <p:txBody>
          <a:bodyPr>
            <a:noAutofit/>
          </a:bodyPr>
          <a:lstStyle/>
          <a:p>
            <a:pPr lvl="0" algn="l"/>
            <a:r>
              <a:rPr lang="en-US" sz="6000" dirty="0" smtClean="0">
                <a:latin typeface="Helvetica Light"/>
                <a:cs typeface="Helvetica Light"/>
              </a:rPr>
              <a:t>ETQI </a:t>
            </a:r>
            <a:r>
              <a:rPr lang="en-US" sz="6000" dirty="0" err="1" smtClean="0">
                <a:latin typeface="Helvetica Light"/>
                <a:cs typeface="Helvetica Light"/>
              </a:rPr>
              <a:t>projekta</a:t>
            </a:r>
            <a:r>
              <a:rPr lang="en-US" sz="6000" dirty="0" smtClean="0">
                <a:latin typeface="Helvetica Light"/>
                <a:cs typeface="Helvetica Light"/>
              </a:rPr>
              <a:t> </a:t>
            </a:r>
            <a:r>
              <a:rPr lang="en-US" sz="6000" dirty="0" err="1" smtClean="0">
                <a:latin typeface="Helvetica Light"/>
                <a:cs typeface="Helvetica Light"/>
              </a:rPr>
              <a:t>partneri</a:t>
            </a:r>
            <a:r>
              <a:rPr lang="en-US" sz="6000" dirty="0" smtClean="0">
                <a:latin typeface="Helvetica Light"/>
                <a:cs typeface="Helvetica Light"/>
              </a:rPr>
              <a:t/>
            </a:r>
            <a:br>
              <a:rPr lang="en-US" sz="6000" dirty="0" smtClean="0">
                <a:latin typeface="Helvetica Light"/>
                <a:cs typeface="Helvetica Light"/>
              </a:rPr>
            </a:br>
            <a:endParaRPr lang="en-US" sz="6800" dirty="0">
              <a:solidFill>
                <a:srgbClr val="FF0000"/>
              </a:solidFill>
              <a:latin typeface="Helvetica Light"/>
              <a:cs typeface="Helvetica Ligh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08000" y="4582604"/>
            <a:ext cx="11988800" cy="5170996"/>
          </a:xfrm>
        </p:spPr>
        <p:txBody>
          <a:bodyPr>
            <a:normAutofit lnSpcReduction="10000"/>
          </a:bodyPr>
          <a:lstStyle/>
          <a:p>
            <a:pPr marL="384463" lvl="0" indent="-270163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Latvijas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Nacionālā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bibliotēka</a:t>
            </a:r>
            <a:endParaRPr lang="en-US" sz="4000" dirty="0" smtClean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384463" lvl="0" indent="-270163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Baltijas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datoru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akadēmija</a:t>
            </a:r>
            <a:endParaRPr lang="en-US" sz="4000" dirty="0" smtClean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384463" lvl="0" indent="-270163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Mart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īna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Mažvīda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Lietuvas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Nacionālā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bibliotēka</a:t>
            </a:r>
            <a:endParaRPr lang="en-US" sz="4000" dirty="0" smtClean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384463" lvl="0" indent="-270163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Zviedru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bibliotēkzinātnes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un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informācijas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skola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Burosas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universitātē</a:t>
            </a:r>
            <a:endParaRPr lang="en-US" sz="4000" dirty="0" smtClean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384463" lvl="0" indent="-270163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latin typeface="Helvetica Light"/>
                <a:cs typeface="Helvetica Light"/>
              </a:rPr>
              <a:t>EUROMASC – European Masters of Skilled Crafts </a:t>
            </a:r>
            <a:r>
              <a:rPr lang="en-US" sz="4000" dirty="0" smtClean="0">
                <a:latin typeface="Helvetica Light"/>
                <a:cs typeface="Helvetica Light"/>
              </a:rPr>
              <a:t>Ltd. (</a:t>
            </a:r>
            <a:r>
              <a:rPr lang="en-US" sz="4000" dirty="0" err="1" smtClean="0">
                <a:latin typeface="Helvetica Light"/>
                <a:cs typeface="Helvetica Light"/>
              </a:rPr>
              <a:t>Norvēģija</a:t>
            </a:r>
            <a:r>
              <a:rPr lang="en-US" sz="4000" dirty="0" smtClean="0">
                <a:latin typeface="Helvetica Light"/>
                <a:cs typeface="Helvetica Light"/>
              </a:rPr>
              <a:t>)</a:t>
            </a:r>
          </a:p>
          <a:p>
            <a:pPr marL="1324263" lvl="2" indent="-270163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Latvijas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Bibliotekāru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izglītības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apvienība</a:t>
            </a:r>
            <a:endParaRPr lang="en-US" sz="4000" dirty="0" smtClean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384463" lvl="0" indent="-270163" defTabSz="914400">
              <a:spcBef>
                <a:spcPts val="6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endParaRPr lang="en-US" sz="4000" dirty="0" smtClean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114300" lvl="0" indent="0" defTabSz="914400">
              <a:spcBef>
                <a:spcPts val="600"/>
              </a:spcBef>
              <a:buClr>
                <a:srgbClr val="A9A57C"/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4000" dirty="0" smtClean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6274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 algn="l" defTabSz="455675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lv-LV" sz="6000" dirty="0" smtClean="0">
                <a:solidFill>
                  <a:srgbClr val="D93E2B"/>
                </a:solidFill>
                <a:latin typeface="Helvetica Light"/>
                <a:cs typeface="Helvetica Light"/>
              </a:rPr>
              <a:t>Projekta mērķi</a:t>
            </a:r>
            <a:endParaRPr sz="6000" dirty="0">
              <a:solidFill>
                <a:srgbClr val="D93E2B"/>
              </a:solidFill>
              <a:latin typeface="Helvetica Light"/>
              <a:cs typeface="Helvetica Light"/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508000" y="1519233"/>
            <a:ext cx="11988800" cy="87169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452627">
              <a:spcBef>
                <a:spcPts val="11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lang="en-US" sz="4000" dirty="0" smtClean="0">
              <a:latin typeface="Helvetica Light"/>
              <a:ea typeface="Arial"/>
              <a:cs typeface="Helvetica Light"/>
              <a:sym typeface="Arial"/>
            </a:endParaRPr>
          </a:p>
          <a:p>
            <a:pPr marL="0" lvl="0" indent="0" defTabSz="452627">
              <a:spcBef>
                <a:spcPts val="11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latin typeface="Helvetica Light"/>
                <a:ea typeface="Arial"/>
                <a:cs typeface="Helvetica Light"/>
                <a:sym typeface="Arial"/>
              </a:rPr>
              <a:t>Startēģiskais</a:t>
            </a:r>
            <a:r>
              <a:rPr lang="en-US" sz="4000" dirty="0" smtClean="0"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latin typeface="Helvetica Light"/>
                <a:ea typeface="Arial"/>
                <a:cs typeface="Helvetica Light"/>
                <a:sym typeface="Arial"/>
              </a:rPr>
              <a:t>mērķis</a:t>
            </a:r>
            <a:r>
              <a:rPr lang="en-US" sz="4000" dirty="0" smtClean="0">
                <a:latin typeface="Helvetica Light"/>
                <a:ea typeface="Arial"/>
                <a:cs typeface="Helvetica Light"/>
                <a:sym typeface="Arial"/>
              </a:rPr>
              <a:t> – </a:t>
            </a:r>
            <a:r>
              <a:rPr lang="en-US" sz="4000" dirty="0" err="1" smtClean="0">
                <a:latin typeface="Helvetica Light"/>
                <a:ea typeface="Arial"/>
                <a:cs typeface="Helvetica Light"/>
                <a:sym typeface="Arial"/>
              </a:rPr>
              <a:t>paaugstināt</a:t>
            </a:r>
            <a:r>
              <a:rPr lang="en-US" sz="4000" dirty="0" smtClean="0"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latin typeface="Helvetica Light"/>
                <a:ea typeface="Arial"/>
                <a:cs typeface="Helvetica Light"/>
                <a:sym typeface="Arial"/>
              </a:rPr>
              <a:t>bibliotēku</a:t>
            </a:r>
            <a:r>
              <a:rPr lang="en-US" sz="4000" dirty="0" smtClean="0"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latin typeface="Helvetica Light"/>
                <a:ea typeface="Arial"/>
                <a:cs typeface="Helvetica Light"/>
                <a:sym typeface="Arial"/>
              </a:rPr>
              <a:t>nozarē</a:t>
            </a:r>
            <a:r>
              <a:rPr lang="en-US" sz="4000" dirty="0" smtClean="0"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latin typeface="Helvetica Light"/>
                <a:ea typeface="Arial"/>
                <a:cs typeface="Helvetica Light"/>
                <a:sym typeface="Arial"/>
              </a:rPr>
              <a:t>strādājošo</a:t>
            </a:r>
            <a:r>
              <a:rPr lang="en-US" sz="4000" dirty="0" smtClean="0"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latin typeface="Helvetica Light"/>
                <a:ea typeface="Arial"/>
                <a:cs typeface="Helvetica Light"/>
                <a:sym typeface="Arial"/>
              </a:rPr>
              <a:t>zināšanas</a:t>
            </a:r>
            <a:r>
              <a:rPr lang="en-US" sz="4000" dirty="0" smtClean="0">
                <a:latin typeface="Helvetica Light"/>
                <a:ea typeface="Arial"/>
                <a:cs typeface="Helvetica Light"/>
                <a:sym typeface="Arial"/>
              </a:rPr>
              <a:t>, </a:t>
            </a:r>
            <a:r>
              <a:rPr lang="en-US" sz="4000" dirty="0" err="1" smtClean="0">
                <a:latin typeface="Helvetica Light"/>
                <a:ea typeface="Arial"/>
                <a:cs typeface="Helvetica Light"/>
                <a:sym typeface="Arial"/>
              </a:rPr>
              <a:t>prasmes</a:t>
            </a:r>
            <a:r>
              <a:rPr lang="en-US" sz="4000" dirty="0" smtClean="0">
                <a:latin typeface="Helvetica Light"/>
                <a:ea typeface="Arial"/>
                <a:cs typeface="Helvetica Light"/>
                <a:sym typeface="Arial"/>
              </a:rPr>
              <a:t> un </a:t>
            </a:r>
            <a:r>
              <a:rPr lang="en-US" sz="4000" dirty="0" err="1" smtClean="0">
                <a:latin typeface="Helvetica Light"/>
                <a:ea typeface="Arial"/>
                <a:cs typeface="Helvetica Light"/>
                <a:sym typeface="Arial"/>
              </a:rPr>
              <a:t>kompetences</a:t>
            </a:r>
            <a:r>
              <a:rPr lang="en-US" sz="4000" dirty="0" smtClean="0">
                <a:latin typeface="Helvetica Light"/>
                <a:ea typeface="Arial"/>
                <a:cs typeface="Helvetica Light"/>
                <a:sym typeface="Arial"/>
              </a:rPr>
              <a:t>.</a:t>
            </a:r>
          </a:p>
          <a:p>
            <a:pPr marL="809370" lvl="1" indent="-226313" defTabSz="905255"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Paaugstināt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esošo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mācību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metožu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kvalitāti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un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veidot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jaunu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koncepciju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un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rīkus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,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pārņemot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labo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praksi</a:t>
            </a:r>
            <a:endParaRPr lang="en-US" sz="4000" dirty="0" smtClean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809370" lvl="1" indent="-226313" defTabSz="905255"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A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ttīstīt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bibliotēku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darbinieku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mācību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iespējas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, no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pašu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darbinieku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vidus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atlasot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un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apmācot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trenerus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;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ļaujot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viņiem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aprobēt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izstrādātos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mācību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materiālus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. </a:t>
            </a:r>
          </a:p>
          <a:p>
            <a:pPr marL="809370" lvl="1" indent="-226313" defTabSz="905255"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endParaRPr lang="en-US" sz="4000" dirty="0" smtClean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0" lvl="0" indent="0"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sz="7200" dirty="0" smtClean="0">
                <a:latin typeface="Helvetica Light"/>
                <a:cs typeface="Helvetica Light"/>
              </a:rPr>
              <a:t>Mērķa grupas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3679" lvl="1" indent="-226313" defTabSz="905255">
              <a:spcBef>
                <a:spcPts val="500"/>
              </a:spcBef>
              <a:buClr>
                <a:srgbClr val="9CBEBD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Bibliotekāri</a:t>
            </a:r>
            <a:endParaRPr lang="en-US" sz="4000" dirty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pPr marL="633679" lvl="1" indent="-226313" defTabSz="905255">
              <a:spcBef>
                <a:spcPts val="500"/>
              </a:spcBef>
              <a:buClr>
                <a:srgbClr val="9CBEBD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Bibliotēkā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strādājošie</a:t>
            </a:r>
            <a:r>
              <a:rPr lang="en-US" sz="4000" dirty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, </a:t>
            </a:r>
            <a:r>
              <a:rPr lang="en-US" sz="4000" dirty="0" err="1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kuru</a:t>
            </a:r>
            <a:r>
              <a:rPr lang="en-US" sz="4000" dirty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daba</a:t>
            </a:r>
            <a:r>
              <a:rPr lang="en-US" sz="4000" dirty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pienākumu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izpilde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pieprasa</a:t>
            </a:r>
            <a:r>
              <a:rPr lang="en-US" sz="4000" dirty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paaugstinātas</a:t>
            </a:r>
            <a:r>
              <a:rPr lang="en-US" sz="4000" dirty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IT </a:t>
            </a:r>
            <a:r>
              <a:rPr lang="en-US" sz="4000" dirty="0" err="1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prasmes</a:t>
            </a:r>
            <a:r>
              <a:rPr lang="en-US" sz="4000" dirty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(</a:t>
            </a:r>
            <a:r>
              <a:rPr lang="en-US" sz="4000" dirty="0" err="1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bibliotekāri</a:t>
            </a:r>
            <a:r>
              <a:rPr lang="en-US" sz="4000" dirty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, </a:t>
            </a:r>
            <a:r>
              <a:rPr lang="en-US" sz="4000" dirty="0" err="1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bibliogrāfi</a:t>
            </a:r>
            <a:r>
              <a:rPr lang="en-US" sz="4000" dirty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,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sabiedrisko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attiec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ību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un </a:t>
            </a:r>
            <a:r>
              <a:rPr lang="en-US" sz="4000" dirty="0" err="1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projektu</a:t>
            </a:r>
            <a:r>
              <a:rPr lang="en-US" sz="4000" dirty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speciālisti</a:t>
            </a:r>
            <a:r>
              <a:rPr lang="en-US" sz="4000" dirty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,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administrācija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,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gr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āmatveži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un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finansisti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u.c</a:t>
            </a:r>
            <a:r>
              <a:rPr lang="en-US" sz="4000" dirty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.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) un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izpratni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par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mūsdienīgu</a:t>
            </a:r>
            <a:r>
              <a:rPr lang="en-US" sz="4000" dirty="0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 </a:t>
            </a:r>
            <a:r>
              <a:rPr lang="en-US" sz="4000" dirty="0" err="1" smtClean="0">
                <a:solidFill>
                  <a:srgbClr val="2F2B20"/>
                </a:solidFill>
                <a:latin typeface="Helvetica Light"/>
                <a:ea typeface="Arial"/>
                <a:cs typeface="Helvetica Light"/>
                <a:sym typeface="Arial"/>
              </a:rPr>
              <a:t>bibliotēku</a:t>
            </a:r>
            <a:endParaRPr lang="en-US" sz="4000" dirty="0">
              <a:solidFill>
                <a:srgbClr val="2F2B20"/>
              </a:solidFill>
              <a:latin typeface="Helvetica Light"/>
              <a:ea typeface="Arial"/>
              <a:cs typeface="Helvetica Light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350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err="1" smtClean="0">
                <a:latin typeface="Helvetica Light"/>
                <a:cs typeface="Helvetica Light"/>
              </a:rPr>
              <a:t>Priekšizpēte</a:t>
            </a:r>
            <a:endParaRPr lang="en-US" sz="6000" dirty="0">
              <a:latin typeface="Helvetica Light"/>
              <a:cs typeface="Helvetica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628899"/>
            <a:ext cx="11988800" cy="651140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Helvetica Light"/>
                <a:cs typeface="Helvetica Light"/>
              </a:rPr>
              <a:t>Pētījums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lv-LV" dirty="0" smtClean="0">
                <a:latin typeface="Helvetica Light"/>
                <a:cs typeface="Helvetica Light"/>
              </a:rPr>
              <a:t>„</a:t>
            </a:r>
            <a:r>
              <a:rPr lang="lv-LV" dirty="0">
                <a:latin typeface="Helvetica Light"/>
                <a:cs typeface="Helvetica Light"/>
              </a:rPr>
              <a:t>Bibliotēku nozares izglītības attīstības virzieni un iespējas izglītības kvalitātes paaugstināšanai” </a:t>
            </a:r>
            <a:r>
              <a:rPr lang="en-US" dirty="0" smtClean="0">
                <a:latin typeface="Helvetica Light"/>
                <a:cs typeface="Helvetica Light"/>
              </a:rPr>
              <a:t>(LBIA, </a:t>
            </a:r>
            <a:r>
              <a:rPr lang="en-US" dirty="0" err="1" smtClean="0">
                <a:latin typeface="Helvetica Light"/>
                <a:cs typeface="Helvetica Light"/>
              </a:rPr>
              <a:t>agrāk</a:t>
            </a:r>
            <a:r>
              <a:rPr lang="en-US" dirty="0" smtClean="0">
                <a:latin typeface="Helvetica Light"/>
                <a:cs typeface="Helvetica Light"/>
              </a:rPr>
              <a:t> – I-</a:t>
            </a:r>
            <a:r>
              <a:rPr lang="en-US" dirty="0" err="1" smtClean="0">
                <a:latin typeface="Helvetica Light"/>
                <a:cs typeface="Helvetica Light"/>
              </a:rPr>
              <a:t>Fortum</a:t>
            </a:r>
            <a:r>
              <a:rPr lang="en-US" dirty="0" smtClean="0">
                <a:latin typeface="Helvetica Light"/>
                <a:cs typeface="Helvetica Light"/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latin typeface="Helvetica Light"/>
                <a:cs typeface="Helvetica Light"/>
              </a:rPr>
              <a:t>Lielākā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daļa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nozares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darba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devēju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uzskata</a:t>
            </a:r>
            <a:r>
              <a:rPr lang="en-US" dirty="0" smtClean="0">
                <a:latin typeface="Helvetica Light"/>
                <a:cs typeface="Helvetica Light"/>
              </a:rPr>
              <a:t>, </a:t>
            </a:r>
            <a:r>
              <a:rPr lang="en-US" dirty="0" err="1" smtClean="0">
                <a:latin typeface="Helvetica Light"/>
                <a:cs typeface="Helvetica Light"/>
              </a:rPr>
              <a:t>ka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nozare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tuvākajos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gados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attīstīsies</a:t>
            </a:r>
            <a:endParaRPr lang="en-US" dirty="0">
              <a:latin typeface="Helvetica Light"/>
              <a:cs typeface="Helvetica Light"/>
            </a:endParaRPr>
          </a:p>
          <a:p>
            <a:pPr marL="0" indent="0">
              <a:buNone/>
            </a:pPr>
            <a:r>
              <a:rPr lang="en-US" dirty="0" err="1" smtClean="0">
                <a:latin typeface="Helvetica Light"/>
                <a:cs typeface="Helvetica Light"/>
              </a:rPr>
              <a:t>Izvēloties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darbinieku</a:t>
            </a:r>
            <a:r>
              <a:rPr lang="en-US" dirty="0" smtClean="0">
                <a:latin typeface="Helvetica Light"/>
                <a:cs typeface="Helvetica Light"/>
              </a:rPr>
              <a:t>, </a:t>
            </a:r>
            <a:r>
              <a:rPr lang="en-US" dirty="0" err="1" smtClean="0">
                <a:latin typeface="Helvetica Light"/>
                <a:cs typeface="Helvetica Light"/>
              </a:rPr>
              <a:t>lielākā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nozīme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ir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kandidāta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izglītībai</a:t>
            </a:r>
            <a:r>
              <a:rPr lang="en-US" dirty="0" smtClean="0">
                <a:latin typeface="Helvetica Light"/>
                <a:cs typeface="Helvetica Light"/>
              </a:rPr>
              <a:t>, </a:t>
            </a:r>
            <a:r>
              <a:rPr lang="en-US" dirty="0" err="1" smtClean="0">
                <a:latin typeface="Helvetica Light"/>
                <a:cs typeface="Helvetica Light"/>
              </a:rPr>
              <a:t>profesionālajām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prasmēm</a:t>
            </a:r>
            <a:r>
              <a:rPr lang="en-US" dirty="0" smtClean="0">
                <a:latin typeface="Helvetica Light"/>
                <a:cs typeface="Helvetica Light"/>
              </a:rPr>
              <a:t> un </a:t>
            </a:r>
            <a:r>
              <a:rPr lang="en-US" dirty="0" err="1" smtClean="0">
                <a:latin typeface="Helvetica Light"/>
                <a:cs typeface="Helvetica Light"/>
              </a:rPr>
              <a:t>profesionālajām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aktivitātēm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Helvetica Light"/>
                <a:cs typeface="Helvetica Light"/>
              </a:rPr>
              <a:t>Nozīmīgs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kritērijs</a:t>
            </a:r>
            <a:r>
              <a:rPr lang="en-US" dirty="0" smtClean="0">
                <a:latin typeface="Helvetica Light"/>
                <a:cs typeface="Helvetica Light"/>
              </a:rPr>
              <a:t> – </a:t>
            </a:r>
            <a:r>
              <a:rPr lang="en-US" dirty="0" err="1" smtClean="0">
                <a:latin typeface="Helvetica Light"/>
                <a:cs typeface="Helvetica Light"/>
              </a:rPr>
              <a:t>interese</a:t>
            </a:r>
            <a:r>
              <a:rPr lang="en-US" dirty="0" smtClean="0">
                <a:latin typeface="Helvetica Light"/>
                <a:cs typeface="Helvetica Light"/>
              </a:rPr>
              <a:t> par </a:t>
            </a:r>
            <a:r>
              <a:rPr lang="en-US" dirty="0" err="1" smtClean="0">
                <a:latin typeface="Helvetica Light"/>
                <a:cs typeface="Helvetica Light"/>
              </a:rPr>
              <a:t>inovācijām</a:t>
            </a:r>
            <a:r>
              <a:rPr lang="en-US" dirty="0" smtClean="0">
                <a:latin typeface="Helvetica Light"/>
                <a:cs typeface="Helvetica Light"/>
              </a:rPr>
              <a:t> un IKT</a:t>
            </a: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37651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Helvetica Light"/>
                <a:cs typeface="Helvetica Light"/>
              </a:rPr>
              <a:t>Uz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lietotāju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vērsts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projekts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19301"/>
            <a:ext cx="11988800" cy="7494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 Light"/>
                <a:cs typeface="Helvetica Light"/>
              </a:rPr>
              <a:t>	</a:t>
            </a:r>
            <a:r>
              <a:rPr lang="en-US" dirty="0" err="1" smtClean="0">
                <a:latin typeface="Helvetica Light"/>
                <a:cs typeface="Helvetica Light"/>
              </a:rPr>
              <a:t>Divu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nacionālo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bibliotēku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darbinieku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aptauja</a:t>
            </a:r>
            <a:r>
              <a:rPr lang="en-US" dirty="0" smtClean="0">
                <a:latin typeface="Helvetica Light"/>
                <a:cs typeface="Helvetica Light"/>
              </a:rPr>
              <a:t>:</a:t>
            </a:r>
          </a:p>
          <a:p>
            <a:pPr lvl="1">
              <a:buFont typeface="Arial"/>
              <a:buChar char="•"/>
            </a:pPr>
            <a:r>
              <a:rPr lang="en-US" dirty="0" err="1" smtClean="0">
                <a:latin typeface="Helvetica Light"/>
                <a:cs typeface="Helvetica Light"/>
              </a:rPr>
              <a:t>Būtiskākās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tematiskās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jomas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kompetenču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palielināšanā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</a:p>
          <a:p>
            <a:pPr lvl="3">
              <a:buFont typeface="Arial"/>
              <a:buChar char="•"/>
            </a:pPr>
            <a:r>
              <a:rPr lang="en-US" dirty="0" err="1" smtClean="0">
                <a:latin typeface="Helvetica Light"/>
                <a:cs typeface="Helvetica Light"/>
              </a:rPr>
              <a:t>Informācijas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>
                <a:latin typeface="Helvetica Light"/>
                <a:cs typeface="Helvetica Light"/>
              </a:rPr>
              <a:t>resursu</a:t>
            </a:r>
            <a:r>
              <a:rPr lang="en-US" dirty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pārvaldīb</a:t>
            </a:r>
            <a:r>
              <a:rPr lang="en-US" dirty="0" err="1" smtClean="0">
                <a:latin typeface="Helvetica Light"/>
                <a:cs typeface="Helvetica Light"/>
              </a:rPr>
              <a:t>ā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>
                <a:latin typeface="Helvetica Light"/>
                <a:cs typeface="Helvetica Light"/>
              </a:rPr>
              <a:t>un </a:t>
            </a:r>
            <a:r>
              <a:rPr lang="en-US" dirty="0" err="1" smtClean="0">
                <a:latin typeface="Helvetica Light"/>
                <a:cs typeface="Helvetica Light"/>
              </a:rPr>
              <a:t>mārketing</a:t>
            </a:r>
            <a:r>
              <a:rPr lang="en-US" dirty="0" err="1" smtClean="0">
                <a:latin typeface="Helvetica Light"/>
                <a:cs typeface="Helvetica Light"/>
              </a:rPr>
              <a:t>ā</a:t>
            </a:r>
            <a:endParaRPr lang="en-US" dirty="0" smtClean="0">
              <a:latin typeface="Helvetica Light"/>
              <a:cs typeface="Helvetica Light"/>
            </a:endParaRPr>
          </a:p>
          <a:p>
            <a:pPr lvl="3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IKT (</a:t>
            </a:r>
            <a:r>
              <a:rPr lang="en-US" dirty="0" err="1" smtClean="0">
                <a:latin typeface="Helvetica Light"/>
                <a:cs typeface="Helvetica Light"/>
              </a:rPr>
              <a:t>Inform</a:t>
            </a:r>
            <a:r>
              <a:rPr lang="en-US" dirty="0" err="1" smtClean="0">
                <a:latin typeface="Helvetica Light"/>
                <a:cs typeface="Helvetica Light"/>
              </a:rPr>
              <a:t>āciju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komunikāciju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tehnoloģijās</a:t>
            </a:r>
            <a:r>
              <a:rPr lang="en-US" dirty="0" smtClean="0">
                <a:latin typeface="Helvetica Light"/>
                <a:cs typeface="Helvetica Light"/>
              </a:rPr>
              <a:t>)</a:t>
            </a:r>
            <a:endParaRPr lang="en-US" dirty="0" smtClean="0">
              <a:latin typeface="Helvetica Light"/>
              <a:cs typeface="Helvetica Light"/>
            </a:endParaRPr>
          </a:p>
          <a:p>
            <a:pPr lvl="1">
              <a:buFont typeface="Arial"/>
              <a:buChar char="•"/>
            </a:pPr>
            <a:r>
              <a:rPr lang="en-US" dirty="0" err="1" smtClean="0">
                <a:latin typeface="Helvetica Light"/>
                <a:cs typeface="Helvetica Light"/>
              </a:rPr>
              <a:t>Vēlamie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mācību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risinājumi</a:t>
            </a:r>
            <a:r>
              <a:rPr lang="en-US" dirty="0" smtClean="0">
                <a:latin typeface="Helvetica Light"/>
                <a:cs typeface="Helvetica Light"/>
              </a:rPr>
              <a:t> un </a:t>
            </a:r>
            <a:r>
              <a:rPr lang="en-US" dirty="0" err="1" smtClean="0">
                <a:latin typeface="Helvetica Light"/>
                <a:cs typeface="Helvetica Light"/>
              </a:rPr>
              <a:t>metodes</a:t>
            </a:r>
            <a:endParaRPr lang="en-US" dirty="0" smtClean="0">
              <a:latin typeface="Helvetica Light"/>
              <a:cs typeface="Helvetica Light"/>
            </a:endParaRPr>
          </a:p>
          <a:p>
            <a:pPr marL="1409700" lvl="3" indent="0">
              <a:buNone/>
            </a:pPr>
            <a:r>
              <a:rPr lang="en-US" dirty="0" smtClean="0">
                <a:latin typeface="Helvetica Light"/>
                <a:cs typeface="Helvetica Light"/>
              </a:rPr>
              <a:t>	</a:t>
            </a:r>
            <a:r>
              <a:rPr lang="en-US" dirty="0" err="1" smtClean="0">
                <a:latin typeface="Helvetica Light"/>
                <a:cs typeface="Helvetica Light"/>
              </a:rPr>
              <a:t>priekšroka</a:t>
            </a:r>
            <a:r>
              <a:rPr lang="en-US" dirty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dalītam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mācību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err="1" smtClean="0">
                <a:latin typeface="Helvetica Light"/>
                <a:cs typeface="Helvetica Light"/>
              </a:rPr>
              <a:t>risinājumam</a:t>
            </a:r>
            <a:r>
              <a:rPr lang="en-US" dirty="0" smtClean="0">
                <a:latin typeface="Helvetica Light"/>
                <a:cs typeface="Helvetica Light"/>
              </a:rPr>
              <a:t>                         (50% </a:t>
            </a:r>
            <a:r>
              <a:rPr lang="en-US" dirty="0" err="1" smtClean="0">
                <a:latin typeface="Helvetica Light"/>
                <a:cs typeface="Helvetica Light"/>
              </a:rPr>
              <a:t>kontaktstunas</a:t>
            </a:r>
            <a:r>
              <a:rPr lang="en-US" dirty="0" smtClean="0">
                <a:latin typeface="Helvetica Light"/>
                <a:cs typeface="Helvetica Light"/>
              </a:rPr>
              <a:t> – 50% </a:t>
            </a:r>
            <a:r>
              <a:rPr lang="en-US" dirty="0" err="1" smtClean="0">
                <a:latin typeface="Helvetica Light"/>
                <a:cs typeface="Helvetica Light"/>
              </a:rPr>
              <a:t>attālināti</a:t>
            </a:r>
            <a:r>
              <a:rPr lang="en-US" dirty="0" smtClean="0">
                <a:latin typeface="Helvetica Light"/>
                <a:cs typeface="Helvetica Light"/>
              </a:rPr>
              <a:t> LT;                             70% </a:t>
            </a:r>
            <a:r>
              <a:rPr lang="en-US" dirty="0" err="1">
                <a:latin typeface="Helvetica Light"/>
                <a:cs typeface="Helvetica Light"/>
              </a:rPr>
              <a:t>kontaktstunas</a:t>
            </a:r>
            <a:r>
              <a:rPr lang="en-US" dirty="0">
                <a:latin typeface="Helvetica Light"/>
                <a:cs typeface="Helvetica Light"/>
              </a:rPr>
              <a:t> – </a:t>
            </a:r>
            <a:r>
              <a:rPr lang="en-US" dirty="0" smtClean="0">
                <a:latin typeface="Helvetica Light"/>
                <a:cs typeface="Helvetica Light"/>
              </a:rPr>
              <a:t>30% </a:t>
            </a:r>
            <a:r>
              <a:rPr lang="en-US" dirty="0" err="1">
                <a:latin typeface="Helvetica Light"/>
                <a:cs typeface="Helvetica Light"/>
              </a:rPr>
              <a:t>attālināti</a:t>
            </a:r>
            <a:r>
              <a:rPr lang="en-US" dirty="0">
                <a:latin typeface="Helvetica Light"/>
                <a:cs typeface="Helvetica Light"/>
              </a:rPr>
              <a:t> </a:t>
            </a:r>
            <a:r>
              <a:rPr lang="en-US" dirty="0" smtClean="0">
                <a:latin typeface="Helvetica Light"/>
                <a:cs typeface="Helvetica Light"/>
              </a:rPr>
              <a:t>LV)</a:t>
            </a:r>
          </a:p>
        </p:txBody>
      </p:sp>
    </p:spTree>
    <p:extLst>
      <p:ext uri="{BB962C8B-B14F-4D97-AF65-F5344CB8AC3E}">
        <p14:creationId xmlns:p14="http://schemas.microsoft.com/office/powerpoint/2010/main" val="35895066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41715</TotalTime>
  <Words>495</Words>
  <Application>Microsoft Macintosh PowerPoint</Application>
  <PresentationFormat>Custom</PresentationFormat>
  <Paragraphs>82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New_Template4</vt:lpstr>
      <vt:lpstr>Projekts bibliotēkas darbinieku kvalifikācijas paaugstināšanai</vt:lpstr>
      <vt:lpstr>PowerPoint Presentation</vt:lpstr>
      <vt:lpstr>Bibliotēka kā…</vt:lpstr>
      <vt:lpstr>PowerPoint Presentation</vt:lpstr>
      <vt:lpstr>ETQI projekta partneri </vt:lpstr>
      <vt:lpstr>Projekta mērķi</vt:lpstr>
      <vt:lpstr>Mērķa grupas</vt:lpstr>
      <vt:lpstr>Priekšizpēte</vt:lpstr>
      <vt:lpstr>Uz lietotāju vērsts projekts</vt:lpstr>
      <vt:lpstr>Moduļi IT prasmju attīstībai</vt:lpstr>
      <vt:lpstr>Moduļi informācijas resursu pārvaldībā un mārketingā</vt:lpstr>
      <vt:lpstr>Soļi projekta īstenošanā</vt:lpstr>
      <vt:lpstr>Inovatīvais raksturs</vt:lpstr>
      <vt:lpstr>Kādēļ “training of trainers”?</vt:lpstr>
      <vt:lpstr>Paldies par uzmanību!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TRAINER TRAINING: POSSIBILITY TO ENHANCE ICT COMPETENCES  IN THE LIBRARY SECTOR</dc:title>
  <cp:lastModifiedBy>LNB LNB</cp:lastModifiedBy>
  <cp:revision>65</cp:revision>
  <cp:lastPrinted>2015-03-18T05:34:13Z</cp:lastPrinted>
  <dcterms:modified xsi:type="dcterms:W3CDTF">2015-03-26T09:31:00Z</dcterms:modified>
</cp:coreProperties>
</file>