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56" r:id="rId2"/>
    <p:sldId id="257" r:id="rId3"/>
    <p:sldId id="258" r:id="rId4"/>
    <p:sldId id="263" r:id="rId5"/>
    <p:sldId id="259" r:id="rId6"/>
    <p:sldId id="264" r:id="rId7"/>
    <p:sldId id="260" r:id="rId8"/>
    <p:sldId id="262" r:id="rId9"/>
    <p:sldId id="265" r:id="rId10"/>
    <p:sldId id="266" r:id="rId11"/>
    <p:sldId id="267" r:id="rId12"/>
    <p:sldId id="268" r:id="rId13"/>
    <p:sldId id="26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6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A389D3-A97E-40CA-B6C3-4F07E9F649DA}" type="datetimeFigureOut">
              <a:rPr lang="en-US" smtClean="0"/>
              <a:t>3/25/2015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DCBFE3-936E-4F9F-A4D4-FEB149EF5D41}" type="slidenum">
              <a:rPr lang="en-US" smtClean="0"/>
              <a:t>‹#›</a:t>
            </a:fld>
            <a:endParaRPr lang="en-US"/>
          </a:p>
        </p:txBody>
      </p:sp>
    </p:spTree>
    <p:extLst>
      <p:ext uri="{BB962C8B-B14F-4D97-AF65-F5344CB8AC3E}">
        <p14:creationId xmlns:p14="http://schemas.microsoft.com/office/powerpoint/2010/main" val="105291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72F3F6-CD66-4BF1-A125-794F9CDB4751}" type="datetime1">
              <a:rPr lang="en-US" smtClean="0"/>
              <a:t>3/25/2015</a:t>
            </a:fld>
            <a:endParaRPr lang="en-US"/>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r>
              <a:rPr lang="en-US" smtClean="0"/>
              <a:t>Daina Girvaite, Seminārs "Mūžizglītība un bibliotēka: bibliotēkas loma"</a:t>
            </a:r>
            <a:endParaRPr lang="en-US"/>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97EC0431-E99A-4D84-984D-F701410BD9AE}" type="slidenum">
              <a:rPr lang="en-US" smtClean="0"/>
              <a:t>‹#›</a:t>
            </a:fld>
            <a:endParaRPr lang="en-US"/>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AEBE1-E633-416F-8941-E83AD5423FCA}"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6" name="Slide Number Placeholder 5"/>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224EDE-8D38-4175-B2F6-DB7DCAB510B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6" name="Slide Number Placeholder 5"/>
          <p:cNvSpPr>
            <a:spLocks noGrp="1"/>
          </p:cNvSpPr>
          <p:nvPr>
            <p:ph type="sldNum" sz="quarter" idx="12"/>
          </p:nvPr>
        </p:nvSpPr>
        <p:spPr>
          <a:xfrm>
            <a:off x="6096000" y="6356350"/>
            <a:ext cx="762000" cy="365125"/>
          </a:xfrm>
        </p:spPr>
        <p:txBody>
          <a:bodyPr/>
          <a:lstStyle/>
          <a:p>
            <a:fld id="{97EC0431-E99A-4D84-984D-F701410BD9AE}" type="slidenum">
              <a:rPr lang="en-US" smtClean="0"/>
              <a:t>‹#›</a:t>
            </a:fld>
            <a:endParaRPr lang="en-US"/>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6" name="Slide Number Placeholder 5"/>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D72EFE-134D-40E6-9C61-CEA17EC11CFF}" type="datetime1">
              <a:rPr lang="en-US" smtClean="0"/>
              <a:t>3/25/2015</a:t>
            </a:fld>
            <a:endParaRPr lang="en-US"/>
          </a:p>
        </p:txBody>
      </p:sp>
      <p:sp>
        <p:nvSpPr>
          <p:cNvPr id="5" name="Footer Placeholder 4"/>
          <p:cNvSpPr>
            <a:spLocks noGrp="1"/>
          </p:cNvSpPr>
          <p:nvPr>
            <p:ph type="ftr" sz="quarter" idx="11"/>
          </p:nvPr>
        </p:nvSpPr>
        <p:spPr>
          <a:xfrm>
            <a:off x="5791200" y="6356350"/>
            <a:ext cx="2895600" cy="365125"/>
          </a:xfrm>
        </p:spPr>
        <p:txBody>
          <a:bodyPr/>
          <a:lstStyle/>
          <a:p>
            <a:r>
              <a:rPr lang="en-US" smtClean="0"/>
              <a:t>Daina Girvaite, Seminārs "Mūžizglītība un bibliotēka: bibliotēkas loma"</a:t>
            </a:r>
            <a:endParaRPr lang="en-US"/>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97EC0431-E99A-4D84-984D-F701410BD9AE}" type="slidenum">
              <a:rPr lang="en-US" smtClean="0"/>
              <a:t>‹#›</a:t>
            </a:fld>
            <a:endParaRPr lang="en-US"/>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8D0E77-B812-405D-B02B-87CD95E0822C}" type="datetime1">
              <a:rPr lang="en-US" smtClean="0"/>
              <a:t>3/25/2015</a:t>
            </a:fld>
            <a:endParaRPr lang="en-US"/>
          </a:p>
        </p:txBody>
      </p:sp>
      <p:sp>
        <p:nvSpPr>
          <p:cNvPr id="6" name="Footer Placeholder 5"/>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7" name="Slide Number Placeholder 6"/>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4443F-9E48-4342-83C3-C8E6A8449D2F}" type="datetime1">
              <a:rPr lang="en-US" smtClean="0"/>
              <a:t>3/25/2015</a:t>
            </a:fld>
            <a:endParaRPr lang="en-US"/>
          </a:p>
        </p:txBody>
      </p:sp>
      <p:sp>
        <p:nvSpPr>
          <p:cNvPr id="8" name="Footer Placeholder 7"/>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9" name="Slide Number Placeholder 8"/>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8A7415-49C6-46D9-8658-AAE527EB7CED}" type="datetime1">
              <a:rPr lang="en-US" smtClean="0"/>
              <a:t>3/25/2015</a:t>
            </a:fld>
            <a:endParaRPr lang="en-US"/>
          </a:p>
        </p:txBody>
      </p:sp>
      <p:sp>
        <p:nvSpPr>
          <p:cNvPr id="4" name="Footer Placeholder 3"/>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5" name="Slide Number Placeholder 4"/>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2D8E8-A953-49EC-8AFC-E3C64F0FB7D0}" type="datetime1">
              <a:rPr lang="en-US" smtClean="0"/>
              <a:t>3/25/2015</a:t>
            </a:fld>
            <a:endParaRPr lang="en-US"/>
          </a:p>
        </p:txBody>
      </p:sp>
      <p:sp>
        <p:nvSpPr>
          <p:cNvPr id="3" name="Footer Placeholder 2"/>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4" name="Slide Number Placeholder 3"/>
          <p:cNvSpPr>
            <a:spLocks noGrp="1"/>
          </p:cNvSpPr>
          <p:nvPr>
            <p:ph type="sldNum" sz="quarter" idx="12"/>
          </p:nvPr>
        </p:nvSpPr>
        <p:spPr/>
        <p:txBody>
          <a:bodyPr/>
          <a:lstStyle/>
          <a:p>
            <a:fld id="{97EC0431-E99A-4D84-984D-F701410BD9A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C4379C-B576-49D2-8C39-2486D0E2CFDB}" type="datetime1">
              <a:rPr lang="en-US" smtClean="0"/>
              <a:t>3/25/2015</a:t>
            </a:fld>
            <a:endParaRPr lang="en-US"/>
          </a:p>
        </p:txBody>
      </p:sp>
      <p:sp>
        <p:nvSpPr>
          <p:cNvPr id="6" name="Footer Placeholder 5"/>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7" name="Slide Number Placeholder 6"/>
          <p:cNvSpPr>
            <a:spLocks noGrp="1"/>
          </p:cNvSpPr>
          <p:nvPr>
            <p:ph type="sldNum" sz="quarter" idx="12"/>
          </p:nvPr>
        </p:nvSpPr>
        <p:spPr/>
        <p:txBody>
          <a:bodyPr/>
          <a:lstStyle/>
          <a:p>
            <a:fld id="{97EC0431-E99A-4D84-984D-F701410BD9AE}"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FD7ED3D2-5597-47FB-A9A3-79490004C4A8}" type="datetime1">
              <a:rPr lang="en-US" smtClean="0"/>
              <a:t>3/25/2015</a:t>
            </a:fld>
            <a:endParaRPr lang="en-US"/>
          </a:p>
        </p:txBody>
      </p:sp>
      <p:sp>
        <p:nvSpPr>
          <p:cNvPr id="6" name="Footer Placeholder 5"/>
          <p:cNvSpPr>
            <a:spLocks noGrp="1"/>
          </p:cNvSpPr>
          <p:nvPr>
            <p:ph type="ftr" sz="quarter" idx="11"/>
          </p:nvPr>
        </p:nvSpPr>
        <p:spPr/>
        <p:txBody>
          <a:bodyPr/>
          <a:lstStyle/>
          <a:p>
            <a:r>
              <a:rPr lang="en-US" smtClean="0"/>
              <a:t>Daina Girvaite, Seminārs "Mūžizglītība un bibliotēka: bibliotēkas loma"</a:t>
            </a:r>
            <a:endParaRPr lang="en-US"/>
          </a:p>
        </p:txBody>
      </p:sp>
      <p:sp>
        <p:nvSpPr>
          <p:cNvPr id="7" name="Slide Number Placeholder 6"/>
          <p:cNvSpPr>
            <a:spLocks noGrp="1"/>
          </p:cNvSpPr>
          <p:nvPr>
            <p:ph type="sldNum" sz="quarter" idx="12"/>
          </p:nvPr>
        </p:nvSpPr>
        <p:spPr/>
        <p:txBody>
          <a:bodyPr/>
          <a:lstStyle/>
          <a:p>
            <a:fld id="{97EC0431-E99A-4D84-984D-F701410BD9AE}"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335D603D-F4A4-4162-89DB-21D662A803B3}" type="datetime1">
              <a:rPr lang="en-US" smtClean="0"/>
              <a:t>3/25/2015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r>
              <a:rPr lang="en-US" smtClean="0"/>
              <a:t>Daina Girvaite, Seminārs "Mūžizglītība un bibliotēka: bibliotēkas loma"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7EC0431-E99A-4D84-984D-F701410BD9AE}" type="slidenum">
              <a:rPr lang="en-US" smtClean="0"/>
              <a:t>‹#›</a:t>
            </a:fld>
            <a:endParaRPr lang="en-US"/>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png"/><Relationship Id="rId10" Type="http://schemas.openxmlformats.org/officeDocument/2006/relationships/image" Target="../media/image29.gif"/><Relationship Id="rId4" Type="http://schemas.openxmlformats.org/officeDocument/2006/relationships/image" Target="../media/image24.gif"/><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793" y="2612442"/>
            <a:ext cx="7583758" cy="1470025"/>
          </a:xfrm>
        </p:spPr>
        <p:txBody>
          <a:bodyPr/>
          <a:lstStyle/>
          <a:p>
            <a:r>
              <a:rPr lang="lv-LV" sz="6000" dirty="0" smtClean="0"/>
              <a:t>3 veiksmes receptes</a:t>
            </a:r>
            <a:endParaRPr lang="en-US" sz="6000" dirty="0"/>
          </a:p>
        </p:txBody>
      </p:sp>
      <p:sp>
        <p:nvSpPr>
          <p:cNvPr id="3" name="Subtitle 2"/>
          <p:cNvSpPr>
            <a:spLocks noGrp="1"/>
          </p:cNvSpPr>
          <p:nvPr>
            <p:ph type="subTitle" idx="1"/>
          </p:nvPr>
        </p:nvSpPr>
        <p:spPr/>
        <p:txBody>
          <a:bodyPr/>
          <a:lstStyle/>
          <a:p>
            <a:r>
              <a:rPr lang="lv-LV" dirty="0" smtClean="0"/>
              <a:t>Bibliotekārs mūžizglītībā</a:t>
            </a:r>
            <a:endParaRPr lang="en-US" dirty="0"/>
          </a:p>
        </p:txBody>
      </p:sp>
      <p:sp>
        <p:nvSpPr>
          <p:cNvPr id="4" name="Date Placeholder 3"/>
          <p:cNvSpPr>
            <a:spLocks noGrp="1"/>
          </p:cNvSpPr>
          <p:nvPr>
            <p:ph type="dt" sz="half" idx="10"/>
          </p:nvPr>
        </p:nvSpPr>
        <p:spPr/>
        <p:txBody>
          <a:bodyPr/>
          <a:lstStyle/>
          <a:p>
            <a:fld id="{8DB53EF6-8346-401B-9CEC-33F2D067599B}" type="datetime1">
              <a:rPr lang="en-US" smtClean="0"/>
              <a:t>3/25/2015</a:t>
            </a:fld>
            <a:endParaRPr lang="en-US"/>
          </a:p>
        </p:txBody>
      </p:sp>
      <p:sp>
        <p:nvSpPr>
          <p:cNvPr id="5" name="Footer Placeholder 4"/>
          <p:cNvSpPr>
            <a:spLocks noGrp="1"/>
          </p:cNvSpPr>
          <p:nvPr>
            <p:ph type="ftr" sz="quarter" idx="11"/>
          </p:nvPr>
        </p:nvSpPr>
        <p:spPr/>
        <p:txBody>
          <a:bodyPr/>
          <a:lstStyle/>
          <a:p>
            <a:r>
              <a:rPr lang="en-US" dirty="0" err="1" smtClean="0"/>
              <a:t>Daina</a:t>
            </a:r>
            <a:r>
              <a:rPr lang="en-US" dirty="0" smtClean="0"/>
              <a:t> </a:t>
            </a:r>
            <a:r>
              <a:rPr lang="en-US" dirty="0" err="1" smtClean="0"/>
              <a:t>Girvaite</a:t>
            </a:r>
            <a:r>
              <a:rPr lang="en-US" dirty="0" smtClean="0"/>
              <a:t>, </a:t>
            </a:r>
            <a:r>
              <a:rPr lang="lv-LV" dirty="0"/>
              <a:t>s</a:t>
            </a:r>
            <a:r>
              <a:rPr lang="en-US" dirty="0" err="1" smtClean="0"/>
              <a:t>eminārs</a:t>
            </a:r>
            <a:r>
              <a:rPr lang="en-US" dirty="0" smtClean="0"/>
              <a:t> "</a:t>
            </a:r>
            <a:r>
              <a:rPr lang="en-US" dirty="0" err="1" smtClean="0"/>
              <a:t>Mūžizglītība</a:t>
            </a:r>
            <a:r>
              <a:rPr lang="en-US" dirty="0" smtClean="0"/>
              <a:t> un </a:t>
            </a:r>
            <a:r>
              <a:rPr lang="en-US" dirty="0" err="1" smtClean="0"/>
              <a:t>bibliotēka</a:t>
            </a:r>
            <a:r>
              <a:rPr lang="en-US" dirty="0" smtClean="0"/>
              <a:t>: </a:t>
            </a:r>
            <a:r>
              <a:rPr lang="en-US" dirty="0" err="1" smtClean="0"/>
              <a:t>bibliotēkas</a:t>
            </a:r>
            <a:r>
              <a:rPr lang="en-US" dirty="0" smtClean="0"/>
              <a:t> </a:t>
            </a:r>
            <a:r>
              <a:rPr lang="en-US" dirty="0" err="1" smtClean="0"/>
              <a:t>loma</a:t>
            </a:r>
            <a:r>
              <a:rPr lang="en-US" dirty="0" smtClean="0"/>
              <a: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4366" y="4077072"/>
            <a:ext cx="2247982" cy="22434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0648"/>
            <a:ext cx="4171950" cy="2981325"/>
          </a:xfrm>
          <a:prstGeom prst="rect">
            <a:avLst/>
          </a:prstGeom>
        </p:spPr>
      </p:pic>
    </p:spTree>
    <p:extLst>
      <p:ext uri="{BB962C8B-B14F-4D97-AF65-F5344CB8AC3E}">
        <p14:creationId xmlns:p14="http://schemas.microsoft.com/office/powerpoint/2010/main" val="1586605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124744"/>
            <a:ext cx="5721266" cy="5514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lv-LV" dirty="0" smtClean="0"/>
              <a:t>EIFL inovāciju balva izglītībā</a:t>
            </a:r>
            <a:endParaRPr lang="en-US" dirty="0"/>
          </a:p>
        </p:txBody>
      </p:sp>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a:xfrm>
            <a:off x="6248400" y="6473403"/>
            <a:ext cx="2895600" cy="365125"/>
          </a:xfrm>
        </p:spPr>
        <p:txBody>
          <a:bodyPr/>
          <a:lstStyle/>
          <a:p>
            <a:r>
              <a:rPr lang="en-US" dirty="0" err="1" smtClean="0"/>
              <a:t>Daina</a:t>
            </a:r>
            <a:r>
              <a:rPr lang="en-US" dirty="0" smtClean="0"/>
              <a:t> </a:t>
            </a:r>
            <a:r>
              <a:rPr lang="en-US" dirty="0" err="1" smtClean="0"/>
              <a:t>Girvaite</a:t>
            </a:r>
            <a:r>
              <a:rPr lang="en-US" dirty="0" smtClean="0"/>
              <a:t>, </a:t>
            </a:r>
            <a:r>
              <a:rPr lang="en-US" dirty="0" err="1" smtClean="0"/>
              <a:t>Seminārs</a:t>
            </a:r>
            <a:r>
              <a:rPr lang="en-US" dirty="0" smtClean="0"/>
              <a:t> "</a:t>
            </a:r>
            <a:r>
              <a:rPr lang="en-US" dirty="0" err="1" smtClean="0"/>
              <a:t>Mūžizglītība</a:t>
            </a:r>
            <a:r>
              <a:rPr lang="en-US" dirty="0" smtClean="0"/>
              <a:t> un </a:t>
            </a:r>
            <a:r>
              <a:rPr lang="en-US" dirty="0" err="1" smtClean="0"/>
              <a:t>bibliotēka</a:t>
            </a:r>
            <a:r>
              <a:rPr lang="en-US" dirty="0" smtClean="0"/>
              <a:t>: </a:t>
            </a:r>
            <a:r>
              <a:rPr lang="en-US" dirty="0" err="1" smtClean="0"/>
              <a:t>bibliotēkas</a:t>
            </a:r>
            <a:r>
              <a:rPr lang="en-US" dirty="0" smtClean="0"/>
              <a:t> </a:t>
            </a:r>
            <a:r>
              <a:rPr lang="en-US" dirty="0" err="1" smtClean="0"/>
              <a:t>loma</a:t>
            </a:r>
            <a:r>
              <a:rPr lang="en-US" dirty="0" smtClean="0"/>
              <a:t>"</a:t>
            </a:r>
            <a:endParaRPr lang="en-US" dirty="0"/>
          </a:p>
        </p:txBody>
      </p:sp>
    </p:spTree>
    <p:extLst>
      <p:ext uri="{BB962C8B-B14F-4D97-AF65-F5344CB8AC3E}">
        <p14:creationId xmlns:p14="http://schemas.microsoft.com/office/powerpoint/2010/main" val="983299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Inovāciju balvas saņēmēji </a:t>
            </a:r>
            <a:endParaRPr lang="en-US" dirty="0"/>
          </a:p>
        </p:txBody>
      </p:sp>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123" y="1268760"/>
            <a:ext cx="860834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661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454501"/>
            <a:ext cx="8229600" cy="2817360"/>
          </a:xfrm>
        </p:spPr>
      </p:pic>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980728"/>
            <a:ext cx="7495086" cy="562131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76672"/>
            <a:ext cx="7880955" cy="591071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983563"/>
            <a:ext cx="7452257" cy="45759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1042839"/>
            <a:ext cx="7329456" cy="549709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2902" y="907981"/>
            <a:ext cx="4064530" cy="547940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60" y="269608"/>
            <a:ext cx="8157040" cy="6117780"/>
          </a:xfrm>
          <a:prstGeom prst="rect">
            <a:avLst/>
          </a:prstGeom>
        </p:spPr>
      </p:pic>
    </p:spTree>
    <p:extLst>
      <p:ext uri="{BB962C8B-B14F-4D97-AF65-F5344CB8AC3E}">
        <p14:creationId xmlns:p14="http://schemas.microsoft.com/office/powerpoint/2010/main" val="27419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4000" dirty="0" smtClean="0"/>
              <a:t>Lai jums krāsu un smaržu pilns pavasaris!</a:t>
            </a:r>
            <a:endParaRPr lang="en-US" sz="40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3808" y="1547516"/>
            <a:ext cx="3600400" cy="3600400"/>
          </a:xfrm>
        </p:spPr>
      </p:pic>
      <p:sp>
        <p:nvSpPr>
          <p:cNvPr id="4" name="Date Placeholder 3"/>
          <p:cNvSpPr>
            <a:spLocks noGrp="1"/>
          </p:cNvSpPr>
          <p:nvPr>
            <p:ph type="dt" sz="half" idx="10"/>
          </p:nvPr>
        </p:nvSpPr>
        <p:spPr/>
        <p:txBody>
          <a:bodyPr/>
          <a:lstStyle/>
          <a:p>
            <a:fld id="{36653093-BAD3-425B-B7C8-95A2D4EE4CE3}" type="datetime1">
              <a:rPr lang="en-US" smtClean="0"/>
              <a:t>3/25/2015</a:t>
            </a:fld>
            <a:endParaRPr lang="en-US"/>
          </a:p>
        </p:txBody>
      </p:sp>
      <p:sp>
        <p:nvSpPr>
          <p:cNvPr id="5" name="Footer Placeholder 4"/>
          <p:cNvSpPr>
            <a:spLocks noGrp="1"/>
          </p:cNvSpPr>
          <p:nvPr>
            <p:ph type="ftr" sz="quarter" idx="11"/>
          </p:nvPr>
        </p:nvSpPr>
        <p:spPr>
          <a:xfrm>
            <a:off x="6156176" y="6381328"/>
            <a:ext cx="2895600" cy="365125"/>
          </a:xfrm>
        </p:spPr>
        <p:txBody>
          <a:bodyPr/>
          <a:lstStyle/>
          <a:p>
            <a:r>
              <a:rPr lang="en-US" dirty="0" err="1" smtClean="0"/>
              <a:t>Daina</a:t>
            </a:r>
            <a:r>
              <a:rPr lang="en-US" dirty="0" smtClean="0"/>
              <a:t> </a:t>
            </a:r>
            <a:r>
              <a:rPr lang="en-US" dirty="0" err="1" smtClean="0"/>
              <a:t>Girvaite</a:t>
            </a:r>
            <a:r>
              <a:rPr lang="en-US" dirty="0" smtClean="0"/>
              <a:t>, </a:t>
            </a:r>
            <a:r>
              <a:rPr lang="en-US" dirty="0" err="1" smtClean="0"/>
              <a:t>Seminārs</a:t>
            </a:r>
            <a:r>
              <a:rPr lang="en-US" dirty="0" smtClean="0"/>
              <a:t> "</a:t>
            </a:r>
            <a:r>
              <a:rPr lang="en-US" dirty="0" err="1" smtClean="0"/>
              <a:t>Mūžizglītība</a:t>
            </a:r>
            <a:r>
              <a:rPr lang="en-US" dirty="0" smtClean="0"/>
              <a:t> un </a:t>
            </a:r>
            <a:r>
              <a:rPr lang="en-US" dirty="0" err="1" smtClean="0"/>
              <a:t>bibliotēka</a:t>
            </a:r>
            <a:r>
              <a:rPr lang="en-US" dirty="0" smtClean="0"/>
              <a:t>: </a:t>
            </a:r>
            <a:r>
              <a:rPr lang="en-US" dirty="0" err="1" smtClean="0"/>
              <a:t>bibliotēkas</a:t>
            </a:r>
            <a:r>
              <a:rPr lang="en-US" dirty="0" smtClean="0"/>
              <a:t> </a:t>
            </a:r>
            <a:r>
              <a:rPr lang="en-US" dirty="0" err="1" smtClean="0"/>
              <a:t>loma</a:t>
            </a:r>
            <a:r>
              <a:rPr lang="en-US" dirty="0" smtClean="0"/>
              <a:t>"</a:t>
            </a:r>
            <a:endParaRPr lang="en-US" dirty="0"/>
          </a:p>
        </p:txBody>
      </p:sp>
      <p:sp>
        <p:nvSpPr>
          <p:cNvPr id="7" name="TextBox 6"/>
          <p:cNvSpPr txBox="1"/>
          <p:nvPr/>
        </p:nvSpPr>
        <p:spPr>
          <a:xfrm>
            <a:off x="1331640" y="5445224"/>
            <a:ext cx="7200800" cy="523220"/>
          </a:xfrm>
          <a:prstGeom prst="rect">
            <a:avLst/>
          </a:prstGeom>
          <a:noFill/>
        </p:spPr>
        <p:txBody>
          <a:bodyPr wrap="square" rtlCol="0">
            <a:spAutoFit/>
          </a:bodyPr>
          <a:lstStyle/>
          <a:p>
            <a:r>
              <a:rPr lang="lv-LV" sz="2800" b="1" dirty="0" smtClean="0">
                <a:solidFill>
                  <a:srgbClr val="0070C0"/>
                </a:solidFill>
              </a:rPr>
              <a:t>Facebook: </a:t>
            </a:r>
            <a:r>
              <a:rPr lang="lv-LV" sz="2800" b="1" dirty="0" smtClean="0"/>
              <a:t>Pelci Library/ Pelču bibliotēka</a:t>
            </a:r>
            <a:endParaRPr lang="en-US" sz="2800" b="1" dirty="0"/>
          </a:p>
        </p:txBody>
      </p:sp>
    </p:spTree>
    <p:extLst>
      <p:ext uri="{BB962C8B-B14F-4D97-AF65-F5344CB8AC3E}">
        <p14:creationId xmlns:p14="http://schemas.microsoft.com/office/powerpoint/2010/main" val="3304929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7070632-8611-4ABD-A319-ECAD91CF89E4}" type="datetime1">
              <a:rPr lang="en-US" smtClean="0"/>
              <a:t>3/25/2015</a:t>
            </a:fld>
            <a:endParaRPr lang="en-US"/>
          </a:p>
        </p:txBody>
      </p:sp>
      <p:sp>
        <p:nvSpPr>
          <p:cNvPr id="7" name="Footer Placeholder 6"/>
          <p:cNvSpPr>
            <a:spLocks noGrp="1"/>
          </p:cNvSpPr>
          <p:nvPr>
            <p:ph type="ftr" sz="quarter" idx="11"/>
          </p:nvPr>
        </p:nvSpPr>
        <p:spPr>
          <a:xfrm>
            <a:off x="6236432" y="6453337"/>
            <a:ext cx="2895600" cy="369168"/>
          </a:xfrm>
        </p:spPr>
        <p:txBody>
          <a:bodyPr/>
          <a:lstStyle/>
          <a:p>
            <a:r>
              <a:rPr lang="en-US" sz="1000" dirty="0" err="1" smtClean="0"/>
              <a:t>Daina</a:t>
            </a:r>
            <a:r>
              <a:rPr lang="en-US" sz="1000" dirty="0" smtClean="0"/>
              <a:t> </a:t>
            </a:r>
            <a:r>
              <a:rPr lang="en-US" sz="1000" dirty="0" err="1" smtClean="0"/>
              <a:t>Girvaite</a:t>
            </a:r>
            <a:r>
              <a:rPr lang="en-US" sz="1000" dirty="0" smtClean="0"/>
              <a:t>, </a:t>
            </a:r>
            <a:r>
              <a:rPr lang="en-US" sz="1000" dirty="0" err="1" smtClean="0"/>
              <a:t>Seminārs</a:t>
            </a:r>
            <a:r>
              <a:rPr lang="en-US" sz="1000" dirty="0" smtClean="0"/>
              <a:t> "</a:t>
            </a:r>
            <a:r>
              <a:rPr lang="en-US" sz="1000" dirty="0" err="1" smtClean="0"/>
              <a:t>Mūžizglītība</a:t>
            </a:r>
            <a:r>
              <a:rPr lang="en-US" sz="1000" dirty="0" smtClean="0"/>
              <a:t> un </a:t>
            </a:r>
            <a:r>
              <a:rPr lang="en-US" sz="1000" dirty="0" err="1" smtClean="0"/>
              <a:t>bibliotēka</a:t>
            </a:r>
            <a:r>
              <a:rPr lang="en-US" sz="1000" dirty="0" smtClean="0"/>
              <a:t>: </a:t>
            </a:r>
            <a:r>
              <a:rPr lang="en-US" sz="1000" dirty="0" err="1" smtClean="0"/>
              <a:t>bibliotēkas</a:t>
            </a:r>
            <a:r>
              <a:rPr lang="en-US" sz="1000" dirty="0" smtClean="0"/>
              <a:t> </a:t>
            </a:r>
            <a:r>
              <a:rPr lang="en-US" sz="1000" dirty="0" err="1" smtClean="0"/>
              <a:t>loma</a:t>
            </a:r>
            <a:r>
              <a:rPr lang="en-US" sz="1000" dirty="0" smtClean="0"/>
              <a:t>"</a:t>
            </a:r>
            <a:endParaRPr lang="en-US" sz="1000" dirty="0"/>
          </a:p>
        </p:txBody>
      </p:sp>
      <p:sp>
        <p:nvSpPr>
          <p:cNvPr id="5" name="Content Placeholder 4"/>
          <p:cNvSpPr>
            <a:spLocks noGrp="1"/>
          </p:cNvSpPr>
          <p:nvPr>
            <p:ph idx="4294967295"/>
          </p:nvPr>
        </p:nvSpPr>
        <p:spPr>
          <a:xfrm>
            <a:off x="2771800" y="4653136"/>
            <a:ext cx="5457800" cy="1473027"/>
          </a:xfrm>
        </p:spPr>
        <p:txBody>
          <a:bodyPr>
            <a:normAutofit fontScale="92500" lnSpcReduction="20000"/>
          </a:bodyPr>
          <a:lstStyle/>
          <a:p>
            <a:endParaRPr lang="lv-LV" dirty="0" smtClean="0"/>
          </a:p>
          <a:p>
            <a:r>
              <a:rPr lang="lv-LV" dirty="0">
                <a:solidFill>
                  <a:schemeClr val="bg1"/>
                </a:solidFill>
              </a:rPr>
              <a:t>Mūžizglītība </a:t>
            </a:r>
            <a:r>
              <a:rPr lang="lv-LV" dirty="0" smtClean="0">
                <a:solidFill>
                  <a:schemeClr val="bg1"/>
                </a:solidFill>
              </a:rPr>
              <a:t>bibliotēkā</a:t>
            </a:r>
          </a:p>
          <a:p>
            <a:r>
              <a:rPr lang="lv-LV" dirty="0" smtClean="0">
                <a:solidFill>
                  <a:schemeClr val="bg1"/>
                </a:solidFill>
              </a:rPr>
              <a:t>Bibliotekārs mūžizglītībā</a:t>
            </a:r>
          </a:p>
          <a:p>
            <a:r>
              <a:rPr lang="lv-LV" dirty="0" smtClean="0">
                <a:solidFill>
                  <a:schemeClr val="bg1"/>
                </a:solidFill>
              </a:rPr>
              <a:t>Neierobežoto iespēju deserts</a:t>
            </a:r>
            <a:endParaRPr lang="en-US" dirty="0">
              <a:solidFill>
                <a:schemeClr val="bg1"/>
              </a:solidFill>
            </a:endParaRPr>
          </a:p>
        </p:txBody>
      </p:sp>
    </p:spTree>
    <p:extLst>
      <p:ext uri="{BB962C8B-B14F-4D97-AF65-F5344CB8AC3E}">
        <p14:creationId xmlns:p14="http://schemas.microsoft.com/office/powerpoint/2010/main" val="908683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1" y="954156"/>
            <a:ext cx="7128791" cy="5367561"/>
          </a:xfrm>
          <a:prstGeom prst="rect">
            <a:avLst/>
          </a:prstGeom>
        </p:spPr>
      </p:pic>
      <p:sp>
        <p:nvSpPr>
          <p:cNvPr id="2" name="Title 1"/>
          <p:cNvSpPr>
            <a:spLocks noGrp="1"/>
          </p:cNvSpPr>
          <p:nvPr>
            <p:ph type="title"/>
          </p:nvPr>
        </p:nvSpPr>
        <p:spPr/>
        <p:txBody>
          <a:bodyPr>
            <a:noAutofit/>
          </a:bodyPr>
          <a:lstStyle/>
          <a:p>
            <a:r>
              <a:rPr lang="lv-LV" sz="4400" dirty="0" smtClean="0"/>
              <a:t>1.recepte – «Mūžizglītība bibliotēkā»</a:t>
            </a:r>
            <a:endParaRPr lang="en-US" sz="4400" dirty="0"/>
          </a:p>
        </p:txBody>
      </p:sp>
      <p:sp>
        <p:nvSpPr>
          <p:cNvPr id="3" name="Content Placeholder 2"/>
          <p:cNvSpPr>
            <a:spLocks noGrp="1"/>
          </p:cNvSpPr>
          <p:nvPr>
            <p:ph idx="1"/>
          </p:nvPr>
        </p:nvSpPr>
        <p:spPr>
          <a:xfrm>
            <a:off x="3275856" y="1988840"/>
            <a:ext cx="3816424" cy="3240360"/>
          </a:xfrm>
        </p:spPr>
        <p:txBody>
          <a:bodyPr/>
          <a:lstStyle/>
          <a:p>
            <a:r>
              <a:rPr lang="lv-LV" dirty="0" smtClean="0"/>
              <a:t>Bibliotekārs</a:t>
            </a:r>
            <a:r>
              <a:rPr lang="lv-LV" dirty="0" smtClean="0"/>
              <a:t>, kas grib aktīvi darboties</a:t>
            </a:r>
          </a:p>
          <a:p>
            <a:r>
              <a:rPr lang="lv-LV" dirty="0" smtClean="0"/>
              <a:t>Auditorija </a:t>
            </a:r>
            <a:endParaRPr lang="lv-LV" dirty="0" smtClean="0"/>
          </a:p>
          <a:p>
            <a:r>
              <a:rPr lang="lv-LV" dirty="0" smtClean="0"/>
              <a:t>Apmācību tēmas</a:t>
            </a:r>
            <a:endParaRPr lang="lv-LV" dirty="0" smtClean="0"/>
          </a:p>
          <a:p>
            <a:r>
              <a:rPr lang="lv-LV" dirty="0" smtClean="0"/>
              <a:t>Brīvprātīgie palīgi</a:t>
            </a:r>
            <a:endParaRPr lang="en-US" dirty="0"/>
          </a:p>
        </p:txBody>
      </p:sp>
      <p:sp>
        <p:nvSpPr>
          <p:cNvPr id="4" name="Date Placeholder 3"/>
          <p:cNvSpPr>
            <a:spLocks noGrp="1"/>
          </p:cNvSpPr>
          <p:nvPr>
            <p:ph type="dt" sz="half" idx="10"/>
          </p:nvPr>
        </p:nvSpPr>
        <p:spPr/>
        <p:txBody>
          <a:bodyPr/>
          <a:lstStyle/>
          <a:p>
            <a:fld id="{45E12B89-A37B-44FB-944D-42068D714857}" type="datetime1">
              <a:rPr lang="en-US" smtClean="0"/>
              <a:t>3/25/2015</a:t>
            </a:fld>
            <a:endParaRPr lang="en-US"/>
          </a:p>
        </p:txBody>
      </p:sp>
      <p:sp>
        <p:nvSpPr>
          <p:cNvPr id="5" name="Footer Placeholder 4"/>
          <p:cNvSpPr>
            <a:spLocks noGrp="1"/>
          </p:cNvSpPr>
          <p:nvPr>
            <p:ph type="ftr" sz="quarter" idx="11"/>
          </p:nvPr>
        </p:nvSpPr>
        <p:spPr/>
        <p:txBody>
          <a:bodyPr/>
          <a:lstStyle/>
          <a:p>
            <a:r>
              <a:rPr lang="en-US" dirty="0" err="1" smtClean="0"/>
              <a:t>Daina</a:t>
            </a:r>
            <a:r>
              <a:rPr lang="en-US" dirty="0" smtClean="0"/>
              <a:t> </a:t>
            </a:r>
            <a:r>
              <a:rPr lang="en-US" dirty="0" err="1" smtClean="0"/>
              <a:t>Girvaite</a:t>
            </a:r>
            <a:r>
              <a:rPr lang="en-US" dirty="0" smtClean="0"/>
              <a:t>, </a:t>
            </a:r>
            <a:r>
              <a:rPr lang="lv-LV" dirty="0"/>
              <a:t>s</a:t>
            </a:r>
            <a:r>
              <a:rPr lang="en-US" dirty="0" err="1" smtClean="0"/>
              <a:t>eminārs</a:t>
            </a:r>
            <a:r>
              <a:rPr lang="en-US" dirty="0" smtClean="0"/>
              <a:t> "</a:t>
            </a:r>
            <a:r>
              <a:rPr lang="en-US" dirty="0" err="1" smtClean="0"/>
              <a:t>Mūžizglītība</a:t>
            </a:r>
            <a:r>
              <a:rPr lang="en-US" dirty="0" smtClean="0"/>
              <a:t> un </a:t>
            </a:r>
            <a:r>
              <a:rPr lang="en-US" dirty="0" err="1" smtClean="0"/>
              <a:t>bibliotēka</a:t>
            </a:r>
            <a:r>
              <a:rPr lang="en-US" dirty="0" smtClean="0"/>
              <a:t>: </a:t>
            </a:r>
            <a:r>
              <a:rPr lang="en-US" dirty="0" err="1" smtClean="0"/>
              <a:t>bibliotēkas</a:t>
            </a:r>
            <a:r>
              <a:rPr lang="en-US" dirty="0" smtClean="0"/>
              <a:t> </a:t>
            </a:r>
            <a:r>
              <a:rPr lang="en-US" dirty="0" err="1" smtClean="0"/>
              <a:t>loma</a:t>
            </a:r>
            <a:r>
              <a:rPr lang="en-US" dirty="0" smtClean="0"/>
              <a:t>"</a:t>
            </a:r>
            <a:endParaRPr lang="en-US" dirty="0"/>
          </a:p>
        </p:txBody>
      </p:sp>
    </p:spTree>
    <p:extLst>
      <p:ext uri="{BB962C8B-B14F-4D97-AF65-F5344CB8AC3E}">
        <p14:creationId xmlns:p14="http://schemas.microsoft.com/office/powerpoint/2010/main" val="13193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200" dirty="0" smtClean="0"/>
              <a:t>Mūžizglītības pasākumi Pelču pagasta bibliotēkā</a:t>
            </a:r>
            <a:endParaRPr lang="en-US" sz="32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268760"/>
            <a:ext cx="6617708" cy="4963281"/>
          </a:xfrm>
        </p:spPr>
      </p:pic>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277380"/>
            <a:ext cx="6984776" cy="52385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809" y="1412776"/>
            <a:ext cx="6624736" cy="49685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369" y="1665660"/>
            <a:ext cx="6876256" cy="44627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860" y="1573696"/>
            <a:ext cx="7308304" cy="464594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5810" y="1297369"/>
            <a:ext cx="6358058" cy="476854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860" y="1328750"/>
            <a:ext cx="6876256" cy="5157192"/>
          </a:xfrm>
          <a:prstGeom prst="rect">
            <a:avLst/>
          </a:prstGeom>
        </p:spPr>
      </p:pic>
    </p:spTree>
    <p:extLst>
      <p:ext uri="{BB962C8B-B14F-4D97-AF65-F5344CB8AC3E}">
        <p14:creationId xmlns:p14="http://schemas.microsoft.com/office/powerpoint/2010/main" val="19352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455583"/>
            <a:ext cx="6111776" cy="4730630"/>
          </a:xfrm>
          <a:prstGeom prst="rect">
            <a:avLst/>
          </a:prstGeom>
        </p:spPr>
      </p:pic>
      <p:sp>
        <p:nvSpPr>
          <p:cNvPr id="2" name="Title 1"/>
          <p:cNvSpPr>
            <a:spLocks noGrp="1"/>
          </p:cNvSpPr>
          <p:nvPr>
            <p:ph type="title"/>
          </p:nvPr>
        </p:nvSpPr>
        <p:spPr/>
        <p:txBody>
          <a:bodyPr>
            <a:noAutofit/>
          </a:bodyPr>
          <a:lstStyle/>
          <a:p>
            <a:r>
              <a:rPr lang="lv-LV" sz="4400" dirty="0" smtClean="0"/>
              <a:t>2.recepte – «Bibliotekārs mūžizglītībā»</a:t>
            </a:r>
            <a:endParaRPr lang="en-US" sz="4400" dirty="0"/>
          </a:p>
        </p:txBody>
      </p:sp>
      <p:sp>
        <p:nvSpPr>
          <p:cNvPr id="3" name="Content Placeholder 2"/>
          <p:cNvSpPr>
            <a:spLocks noGrp="1"/>
          </p:cNvSpPr>
          <p:nvPr>
            <p:ph idx="1"/>
          </p:nvPr>
        </p:nvSpPr>
        <p:spPr>
          <a:xfrm>
            <a:off x="3419872" y="2636912"/>
            <a:ext cx="2952328" cy="3661867"/>
          </a:xfrm>
        </p:spPr>
        <p:txBody>
          <a:bodyPr/>
          <a:lstStyle/>
          <a:p>
            <a:r>
              <a:rPr lang="lv-LV" dirty="0" smtClean="0"/>
              <a:t>Labs pagastvecis</a:t>
            </a:r>
          </a:p>
          <a:p>
            <a:r>
              <a:rPr lang="lv-LV" dirty="0" smtClean="0"/>
              <a:t>Uzdrīkstēšanās</a:t>
            </a:r>
          </a:p>
          <a:p>
            <a:r>
              <a:rPr lang="lv-LV" dirty="0" smtClean="0"/>
              <a:t>Informācija</a:t>
            </a:r>
          </a:p>
          <a:p>
            <a:r>
              <a:rPr lang="lv-LV" dirty="0" smtClean="0"/>
              <a:t>Svešvalodu prasmes</a:t>
            </a:r>
            <a:endParaRPr lang="en-US" dirty="0"/>
          </a:p>
        </p:txBody>
      </p:sp>
      <p:sp>
        <p:nvSpPr>
          <p:cNvPr id="4" name="Date Placeholder 3"/>
          <p:cNvSpPr>
            <a:spLocks noGrp="1"/>
          </p:cNvSpPr>
          <p:nvPr>
            <p:ph type="dt" sz="half" idx="10"/>
          </p:nvPr>
        </p:nvSpPr>
        <p:spPr/>
        <p:txBody>
          <a:bodyPr/>
          <a:lstStyle/>
          <a:p>
            <a:fld id="{3E719084-2A35-4591-AD3D-53AFEBFCA780}"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Tree>
    <p:extLst>
      <p:ext uri="{BB962C8B-B14F-4D97-AF65-F5344CB8AC3E}">
        <p14:creationId xmlns:p14="http://schemas.microsoft.com/office/powerpoint/2010/main" val="4094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556792"/>
            <a:ext cx="6372200" cy="47791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1538739"/>
            <a:ext cx="6300192" cy="47251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1465209"/>
            <a:ext cx="7308304" cy="487220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4" y="1204515"/>
            <a:ext cx="4555323" cy="513289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696" y="1499489"/>
            <a:ext cx="6228184" cy="46711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1680" y="1283465"/>
            <a:ext cx="6516216" cy="488716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1964" y="1499489"/>
            <a:ext cx="6228184" cy="4671138"/>
          </a:xfrm>
          <a:prstGeom prst="rect">
            <a:avLst/>
          </a:prstGeom>
        </p:spPr>
      </p:pic>
    </p:spTree>
    <p:extLst>
      <p:ext uri="{BB962C8B-B14F-4D97-AF65-F5344CB8AC3E}">
        <p14:creationId xmlns:p14="http://schemas.microsoft.com/office/powerpoint/2010/main" val="26160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4666"/>
            <a:ext cx="5238750" cy="6858000"/>
          </a:xfrm>
          <a:prstGeom prst="rect">
            <a:avLst/>
          </a:prstGeom>
        </p:spPr>
      </p:pic>
      <p:sp>
        <p:nvSpPr>
          <p:cNvPr id="2" name="Title 1"/>
          <p:cNvSpPr>
            <a:spLocks noGrp="1"/>
          </p:cNvSpPr>
          <p:nvPr>
            <p:ph type="title"/>
          </p:nvPr>
        </p:nvSpPr>
        <p:spPr>
          <a:xfrm>
            <a:off x="0" y="0"/>
            <a:ext cx="9144000" cy="1229896"/>
          </a:xfrm>
        </p:spPr>
        <p:txBody>
          <a:bodyPr>
            <a:noAutofit/>
          </a:bodyPr>
          <a:lstStyle/>
          <a:p>
            <a:r>
              <a:rPr lang="lv-LV" sz="3200" dirty="0" smtClean="0">
                <a:solidFill>
                  <a:srgbClr val="FF0000"/>
                </a:solidFill>
                <a:effectLst>
                  <a:outerShdw blurRad="38100" dist="38100" dir="2700000" algn="tl">
                    <a:srgbClr val="000000">
                      <a:alpha val="43137"/>
                    </a:srgbClr>
                  </a:outerShdw>
                </a:effectLst>
              </a:rPr>
              <a:t>3.recepte – «Neierobežoto iespēju deserts» </a:t>
            </a:r>
            <a:endParaRPr lang="en-US" sz="32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89432" y="3573016"/>
            <a:ext cx="7597367" cy="2553147"/>
          </a:xfrm>
        </p:spPr>
        <p:txBody>
          <a:bodyPr>
            <a:normAutofit/>
          </a:bodyPr>
          <a:lstStyle/>
          <a:p>
            <a:pPr marL="0" indent="0">
              <a:buNone/>
            </a:pPr>
            <a:endParaRPr lang="lv-LV" dirty="0" smtClean="0"/>
          </a:p>
          <a:p>
            <a:endParaRPr lang="lv-LV" dirty="0" smtClean="0"/>
          </a:p>
          <a:p>
            <a:pPr marL="0" indent="0">
              <a:buNone/>
            </a:pPr>
            <a:endParaRPr lang="en-US" dirty="0"/>
          </a:p>
        </p:txBody>
      </p:sp>
      <p:sp>
        <p:nvSpPr>
          <p:cNvPr id="4" name="Date Placeholder 3"/>
          <p:cNvSpPr>
            <a:spLocks noGrp="1"/>
          </p:cNvSpPr>
          <p:nvPr>
            <p:ph type="dt" sz="half" idx="10"/>
          </p:nvPr>
        </p:nvSpPr>
        <p:spPr/>
        <p:txBody>
          <a:bodyPr/>
          <a:lstStyle/>
          <a:p>
            <a:fld id="{3F441C9B-0CDB-45D5-82B4-68AA6082E363}"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676935"/>
            <a:ext cx="2095500" cy="3238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4725144"/>
            <a:ext cx="1819275" cy="14382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3933" y="3949515"/>
            <a:ext cx="2346178" cy="23414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1362269"/>
            <a:ext cx="2438400" cy="24384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182" y="1556792"/>
            <a:ext cx="1872208" cy="168895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4940" y="3424334"/>
            <a:ext cx="3049060" cy="319134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7183" y="1556792"/>
            <a:ext cx="1832992" cy="183299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7723" y="1654007"/>
            <a:ext cx="2381250" cy="2314575"/>
          </a:xfrm>
          <a:prstGeom prst="rect">
            <a:avLst/>
          </a:prstGeom>
        </p:spPr>
      </p:pic>
      <p:sp>
        <p:nvSpPr>
          <p:cNvPr id="16" name="Right Arrow 15"/>
          <p:cNvSpPr/>
          <p:nvPr/>
        </p:nvSpPr>
        <p:spPr>
          <a:xfrm>
            <a:off x="611560" y="4221088"/>
            <a:ext cx="8097266" cy="2304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smtClean="0"/>
              <a:t>VIENKĀRŠĪBA</a:t>
            </a:r>
            <a:endParaRPr lang="en-US" sz="3200" b="1" dirty="0"/>
          </a:p>
        </p:txBody>
      </p:sp>
      <p:sp>
        <p:nvSpPr>
          <p:cNvPr id="17" name="Left Arrow 16"/>
          <p:cNvSpPr/>
          <p:nvPr/>
        </p:nvSpPr>
        <p:spPr>
          <a:xfrm>
            <a:off x="507182" y="2401267"/>
            <a:ext cx="8097266" cy="22324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smtClean="0"/>
              <a:t>INTELIĢENCE</a:t>
            </a:r>
            <a:endParaRPr lang="en-US" sz="3200" b="1" dirty="0"/>
          </a:p>
        </p:txBody>
      </p:sp>
      <p:sp>
        <p:nvSpPr>
          <p:cNvPr id="18" name="Right Arrow 17"/>
          <p:cNvSpPr/>
          <p:nvPr/>
        </p:nvSpPr>
        <p:spPr>
          <a:xfrm>
            <a:off x="507182" y="692696"/>
            <a:ext cx="8097265" cy="2068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600" b="1" dirty="0" smtClean="0"/>
              <a:t>PATIESUMS</a:t>
            </a:r>
            <a:endParaRPr lang="en-US" sz="3600" b="1" dirty="0"/>
          </a:p>
        </p:txBody>
      </p:sp>
    </p:spTree>
    <p:extLst>
      <p:ext uri="{BB962C8B-B14F-4D97-AF65-F5344CB8AC3E}">
        <p14:creationId xmlns:p14="http://schemas.microsoft.com/office/powerpoint/2010/main" val="265922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down)">
                                      <p:cBhvr>
                                        <p:cTn id="97" dur="580">
                                          <p:stCondLst>
                                            <p:cond delay="0"/>
                                          </p:stCondLst>
                                        </p:cTn>
                                        <p:tgtEl>
                                          <p:spTgt spid="13"/>
                                        </p:tgtEl>
                                      </p:cBhvr>
                                    </p:animEffect>
                                    <p:anim calcmode="lin" valueType="num">
                                      <p:cBhvr>
                                        <p:cTn id="9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3" dur="26">
                                          <p:stCondLst>
                                            <p:cond delay="650"/>
                                          </p:stCondLst>
                                        </p:cTn>
                                        <p:tgtEl>
                                          <p:spTgt spid="13"/>
                                        </p:tgtEl>
                                      </p:cBhvr>
                                      <p:to x="100000" y="60000"/>
                                    </p:animScale>
                                    <p:animScale>
                                      <p:cBhvr>
                                        <p:cTn id="104" dur="166" decel="50000">
                                          <p:stCondLst>
                                            <p:cond delay="676"/>
                                          </p:stCondLst>
                                        </p:cTn>
                                        <p:tgtEl>
                                          <p:spTgt spid="13"/>
                                        </p:tgtEl>
                                      </p:cBhvr>
                                      <p:to x="100000" y="100000"/>
                                    </p:animScale>
                                    <p:animScale>
                                      <p:cBhvr>
                                        <p:cTn id="105" dur="26">
                                          <p:stCondLst>
                                            <p:cond delay="1312"/>
                                          </p:stCondLst>
                                        </p:cTn>
                                        <p:tgtEl>
                                          <p:spTgt spid="13"/>
                                        </p:tgtEl>
                                      </p:cBhvr>
                                      <p:to x="100000" y="80000"/>
                                    </p:animScale>
                                    <p:animScale>
                                      <p:cBhvr>
                                        <p:cTn id="106" dur="166" decel="50000">
                                          <p:stCondLst>
                                            <p:cond delay="1338"/>
                                          </p:stCondLst>
                                        </p:cTn>
                                        <p:tgtEl>
                                          <p:spTgt spid="13"/>
                                        </p:tgtEl>
                                      </p:cBhvr>
                                      <p:to x="100000" y="100000"/>
                                    </p:animScale>
                                    <p:animScale>
                                      <p:cBhvr>
                                        <p:cTn id="107" dur="26">
                                          <p:stCondLst>
                                            <p:cond delay="1642"/>
                                          </p:stCondLst>
                                        </p:cTn>
                                        <p:tgtEl>
                                          <p:spTgt spid="13"/>
                                        </p:tgtEl>
                                      </p:cBhvr>
                                      <p:to x="100000" y="90000"/>
                                    </p:animScale>
                                    <p:animScale>
                                      <p:cBhvr>
                                        <p:cTn id="108" dur="166" decel="50000">
                                          <p:stCondLst>
                                            <p:cond delay="1668"/>
                                          </p:stCondLst>
                                        </p:cTn>
                                        <p:tgtEl>
                                          <p:spTgt spid="13"/>
                                        </p:tgtEl>
                                      </p:cBhvr>
                                      <p:to x="100000" y="100000"/>
                                    </p:animScale>
                                    <p:animScale>
                                      <p:cBhvr>
                                        <p:cTn id="109" dur="26">
                                          <p:stCondLst>
                                            <p:cond delay="1808"/>
                                          </p:stCondLst>
                                        </p:cTn>
                                        <p:tgtEl>
                                          <p:spTgt spid="13"/>
                                        </p:tgtEl>
                                      </p:cBhvr>
                                      <p:to x="100000" y="95000"/>
                                    </p:animScale>
                                    <p:animScale>
                                      <p:cBhvr>
                                        <p:cTn id="110" dur="166" decel="50000">
                                          <p:stCondLst>
                                            <p:cond delay="1834"/>
                                          </p:stCondLst>
                                        </p:cTn>
                                        <p:tgtEl>
                                          <p:spTgt spid="13"/>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80">
                                          <p:stCondLst>
                                            <p:cond delay="0"/>
                                          </p:stCondLst>
                                        </p:cTn>
                                        <p:tgtEl>
                                          <p:spTgt spid="14"/>
                                        </p:tgtEl>
                                      </p:cBhvr>
                                    </p:animEffect>
                                    <p:anim calcmode="lin" valueType="num">
                                      <p:cBhvr>
                                        <p:cTn id="1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1" dur="26">
                                          <p:stCondLst>
                                            <p:cond delay="650"/>
                                          </p:stCondLst>
                                        </p:cTn>
                                        <p:tgtEl>
                                          <p:spTgt spid="14"/>
                                        </p:tgtEl>
                                      </p:cBhvr>
                                      <p:to x="100000" y="60000"/>
                                    </p:animScale>
                                    <p:animScale>
                                      <p:cBhvr>
                                        <p:cTn id="122" dur="166" decel="50000">
                                          <p:stCondLst>
                                            <p:cond delay="676"/>
                                          </p:stCondLst>
                                        </p:cTn>
                                        <p:tgtEl>
                                          <p:spTgt spid="14"/>
                                        </p:tgtEl>
                                      </p:cBhvr>
                                      <p:to x="100000" y="100000"/>
                                    </p:animScale>
                                    <p:animScale>
                                      <p:cBhvr>
                                        <p:cTn id="123" dur="26">
                                          <p:stCondLst>
                                            <p:cond delay="1312"/>
                                          </p:stCondLst>
                                        </p:cTn>
                                        <p:tgtEl>
                                          <p:spTgt spid="14"/>
                                        </p:tgtEl>
                                      </p:cBhvr>
                                      <p:to x="100000" y="80000"/>
                                    </p:animScale>
                                    <p:animScale>
                                      <p:cBhvr>
                                        <p:cTn id="124" dur="166" decel="50000">
                                          <p:stCondLst>
                                            <p:cond delay="1338"/>
                                          </p:stCondLst>
                                        </p:cTn>
                                        <p:tgtEl>
                                          <p:spTgt spid="14"/>
                                        </p:tgtEl>
                                      </p:cBhvr>
                                      <p:to x="100000" y="100000"/>
                                    </p:animScale>
                                    <p:animScale>
                                      <p:cBhvr>
                                        <p:cTn id="125" dur="26">
                                          <p:stCondLst>
                                            <p:cond delay="1642"/>
                                          </p:stCondLst>
                                        </p:cTn>
                                        <p:tgtEl>
                                          <p:spTgt spid="14"/>
                                        </p:tgtEl>
                                      </p:cBhvr>
                                      <p:to x="100000" y="90000"/>
                                    </p:animScale>
                                    <p:animScale>
                                      <p:cBhvr>
                                        <p:cTn id="126" dur="166" decel="50000">
                                          <p:stCondLst>
                                            <p:cond delay="1668"/>
                                          </p:stCondLst>
                                        </p:cTn>
                                        <p:tgtEl>
                                          <p:spTgt spid="14"/>
                                        </p:tgtEl>
                                      </p:cBhvr>
                                      <p:to x="100000" y="100000"/>
                                    </p:animScale>
                                    <p:animScale>
                                      <p:cBhvr>
                                        <p:cTn id="127" dur="26">
                                          <p:stCondLst>
                                            <p:cond delay="1808"/>
                                          </p:stCondLst>
                                        </p:cTn>
                                        <p:tgtEl>
                                          <p:spTgt spid="14"/>
                                        </p:tgtEl>
                                      </p:cBhvr>
                                      <p:to x="100000" y="95000"/>
                                    </p:animScale>
                                    <p:animScale>
                                      <p:cBhvr>
                                        <p:cTn id="128" dur="166" decel="50000">
                                          <p:stCondLst>
                                            <p:cond delay="1834"/>
                                          </p:stCondLst>
                                        </p:cTn>
                                        <p:tgtEl>
                                          <p:spTgt spid="14"/>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wipe(down)">
                                      <p:cBhvr>
                                        <p:cTn id="133" dur="580">
                                          <p:stCondLst>
                                            <p:cond delay="0"/>
                                          </p:stCondLst>
                                        </p:cTn>
                                        <p:tgtEl>
                                          <p:spTgt spid="15"/>
                                        </p:tgtEl>
                                      </p:cBhvr>
                                    </p:animEffect>
                                    <p:anim calcmode="lin" valueType="num">
                                      <p:cBhvr>
                                        <p:cTn id="1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9" dur="26">
                                          <p:stCondLst>
                                            <p:cond delay="650"/>
                                          </p:stCondLst>
                                        </p:cTn>
                                        <p:tgtEl>
                                          <p:spTgt spid="15"/>
                                        </p:tgtEl>
                                      </p:cBhvr>
                                      <p:to x="100000" y="60000"/>
                                    </p:animScale>
                                    <p:animScale>
                                      <p:cBhvr>
                                        <p:cTn id="140" dur="166" decel="50000">
                                          <p:stCondLst>
                                            <p:cond delay="676"/>
                                          </p:stCondLst>
                                        </p:cTn>
                                        <p:tgtEl>
                                          <p:spTgt spid="15"/>
                                        </p:tgtEl>
                                      </p:cBhvr>
                                      <p:to x="100000" y="100000"/>
                                    </p:animScale>
                                    <p:animScale>
                                      <p:cBhvr>
                                        <p:cTn id="141" dur="26">
                                          <p:stCondLst>
                                            <p:cond delay="1312"/>
                                          </p:stCondLst>
                                        </p:cTn>
                                        <p:tgtEl>
                                          <p:spTgt spid="15"/>
                                        </p:tgtEl>
                                      </p:cBhvr>
                                      <p:to x="100000" y="80000"/>
                                    </p:animScale>
                                    <p:animScale>
                                      <p:cBhvr>
                                        <p:cTn id="142" dur="166" decel="50000">
                                          <p:stCondLst>
                                            <p:cond delay="1338"/>
                                          </p:stCondLst>
                                        </p:cTn>
                                        <p:tgtEl>
                                          <p:spTgt spid="15"/>
                                        </p:tgtEl>
                                      </p:cBhvr>
                                      <p:to x="100000" y="100000"/>
                                    </p:animScale>
                                    <p:animScale>
                                      <p:cBhvr>
                                        <p:cTn id="143" dur="26">
                                          <p:stCondLst>
                                            <p:cond delay="1642"/>
                                          </p:stCondLst>
                                        </p:cTn>
                                        <p:tgtEl>
                                          <p:spTgt spid="15"/>
                                        </p:tgtEl>
                                      </p:cBhvr>
                                      <p:to x="100000" y="90000"/>
                                    </p:animScale>
                                    <p:animScale>
                                      <p:cBhvr>
                                        <p:cTn id="144" dur="166" decel="50000">
                                          <p:stCondLst>
                                            <p:cond delay="1668"/>
                                          </p:stCondLst>
                                        </p:cTn>
                                        <p:tgtEl>
                                          <p:spTgt spid="15"/>
                                        </p:tgtEl>
                                      </p:cBhvr>
                                      <p:to x="100000" y="100000"/>
                                    </p:animScale>
                                    <p:animScale>
                                      <p:cBhvr>
                                        <p:cTn id="145" dur="26">
                                          <p:stCondLst>
                                            <p:cond delay="1808"/>
                                          </p:stCondLst>
                                        </p:cTn>
                                        <p:tgtEl>
                                          <p:spTgt spid="15"/>
                                        </p:tgtEl>
                                      </p:cBhvr>
                                      <p:to x="100000" y="95000"/>
                                    </p:animScale>
                                    <p:animScale>
                                      <p:cBhvr>
                                        <p:cTn id="146" dur="166" decel="50000">
                                          <p:stCondLst>
                                            <p:cond delay="1834"/>
                                          </p:stCondLst>
                                        </p:cTn>
                                        <p:tgtEl>
                                          <p:spTgt spid="15"/>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16"/>
                                        </p:tgtEl>
                                        <p:attrNameLst>
                                          <p:attrName>style.visibility</p:attrName>
                                        </p:attrNameLst>
                                      </p:cBhvr>
                                      <p:to>
                                        <p:strVal val="visible"/>
                                      </p:to>
                                    </p:set>
                                    <p:anim calcmode="lin" valueType="num">
                                      <p:cBhvr additive="base">
                                        <p:cTn id="151" dur="500" fill="hold"/>
                                        <p:tgtEl>
                                          <p:spTgt spid="16"/>
                                        </p:tgtEl>
                                        <p:attrNameLst>
                                          <p:attrName>ppt_x</p:attrName>
                                        </p:attrNameLst>
                                      </p:cBhvr>
                                      <p:tavLst>
                                        <p:tav tm="0">
                                          <p:val>
                                            <p:strVal val="#ppt_x"/>
                                          </p:val>
                                        </p:tav>
                                        <p:tav tm="100000">
                                          <p:val>
                                            <p:strVal val="#ppt_x"/>
                                          </p:val>
                                        </p:tav>
                                      </p:tavLst>
                                    </p:anim>
                                    <p:anim calcmode="lin" valueType="num">
                                      <p:cBhvr additive="base">
                                        <p:cTn id="1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additive="base">
                                        <p:cTn id="157" dur="500" fill="hold"/>
                                        <p:tgtEl>
                                          <p:spTgt spid="17"/>
                                        </p:tgtEl>
                                        <p:attrNameLst>
                                          <p:attrName>ppt_x</p:attrName>
                                        </p:attrNameLst>
                                      </p:cBhvr>
                                      <p:tavLst>
                                        <p:tav tm="0">
                                          <p:val>
                                            <p:strVal val="#ppt_x"/>
                                          </p:val>
                                        </p:tav>
                                        <p:tav tm="100000">
                                          <p:val>
                                            <p:strVal val="#ppt_x"/>
                                          </p:val>
                                        </p:tav>
                                      </p:tavLst>
                                    </p:anim>
                                    <p:anim calcmode="lin" valueType="num">
                                      <p:cBhvr additive="base">
                                        <p:cTn id="1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18"/>
                                        </p:tgtEl>
                                        <p:attrNameLst>
                                          <p:attrName>style.visibility</p:attrName>
                                        </p:attrNameLst>
                                      </p:cBhvr>
                                      <p:to>
                                        <p:strVal val="visible"/>
                                      </p:to>
                                    </p:set>
                                    <p:anim calcmode="lin" valueType="num">
                                      <p:cBhvr additive="base">
                                        <p:cTn id="163" dur="500" fill="hold"/>
                                        <p:tgtEl>
                                          <p:spTgt spid="18"/>
                                        </p:tgtEl>
                                        <p:attrNameLst>
                                          <p:attrName>ppt_x</p:attrName>
                                        </p:attrNameLst>
                                      </p:cBhvr>
                                      <p:tavLst>
                                        <p:tav tm="0">
                                          <p:val>
                                            <p:strVal val="#ppt_x"/>
                                          </p:val>
                                        </p:tav>
                                        <p:tav tm="100000">
                                          <p:val>
                                            <p:strVal val="#ppt_x"/>
                                          </p:val>
                                        </p:tav>
                                      </p:tavLst>
                                    </p:anim>
                                    <p:anim calcmode="lin" valueType="num">
                                      <p:cBhvr additive="base">
                                        <p:cTn id="1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smtClean="0"/>
              <a:t>Eifl inovāciju </a:t>
            </a:r>
            <a:r>
              <a:rPr lang="lv-LV" dirty="0" smtClean="0"/>
              <a:t>balva</a:t>
            </a:r>
            <a:endParaRPr lang="en-US" dirty="0"/>
          </a:p>
        </p:txBody>
      </p:sp>
      <p:sp>
        <p:nvSpPr>
          <p:cNvPr id="3" name="Content Placeholder 2"/>
          <p:cNvSpPr>
            <a:spLocks noGrp="1"/>
          </p:cNvSpPr>
          <p:nvPr>
            <p:ph idx="1"/>
          </p:nvPr>
        </p:nvSpPr>
        <p:spPr/>
        <p:txBody>
          <a:bodyPr>
            <a:normAutofit/>
          </a:bodyPr>
          <a:lstStyle/>
          <a:p>
            <a:r>
              <a:rPr lang="lv-LV" sz="3200" dirty="0"/>
              <a:t>Elektroniskā Informācija Bibliotēkām - EIFL ir starptautiska bezpeļņas organizācija, kas koordinē plašu izglītību un zinātni veicinošu programmu un pasākumu klāstu attīstības un jaunattīstītajās valstīs. Organizācija dibināta 1999. gadā un šobrīd darbojas vairāk kā 45 valstīs. </a:t>
            </a:r>
            <a:endParaRPr lang="lv-LV" sz="3200" dirty="0" smtClean="0"/>
          </a:p>
        </p:txBody>
      </p:sp>
      <p:sp>
        <p:nvSpPr>
          <p:cNvPr id="4" name="Date Placeholder 3"/>
          <p:cNvSpPr>
            <a:spLocks noGrp="1"/>
          </p:cNvSpPr>
          <p:nvPr>
            <p:ph type="dt" sz="half" idx="10"/>
          </p:nvPr>
        </p:nvSpPr>
        <p:spPr/>
        <p:txBody>
          <a:bodyPr/>
          <a:lstStyle/>
          <a:p>
            <a:fld id="{BE411AC8-E5B3-48B7-BBC1-3FE1E1A89FD3}"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Tree>
    <p:extLst>
      <p:ext uri="{BB962C8B-B14F-4D97-AF65-F5344CB8AC3E}">
        <p14:creationId xmlns:p14="http://schemas.microsoft.com/office/powerpoint/2010/main" val="2323329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Eifl inovāciju balvas</a:t>
            </a:r>
            <a:endParaRPr lang="en-US" dirty="0"/>
          </a:p>
        </p:txBody>
      </p:sp>
      <p:sp>
        <p:nvSpPr>
          <p:cNvPr id="3" name="Content Placeholder 2"/>
          <p:cNvSpPr>
            <a:spLocks noGrp="1"/>
          </p:cNvSpPr>
          <p:nvPr>
            <p:ph idx="1"/>
          </p:nvPr>
        </p:nvSpPr>
        <p:spPr/>
        <p:txBody>
          <a:bodyPr/>
          <a:lstStyle/>
          <a:p>
            <a:r>
              <a:rPr lang="lv-LV" sz="3200" dirty="0" smtClean="0"/>
              <a:t>Inovācijas bērnu un pieaugušo izglītībā</a:t>
            </a:r>
          </a:p>
          <a:p>
            <a:r>
              <a:rPr lang="lv-LV" sz="3200" dirty="0" smtClean="0"/>
              <a:t>Radošā IKT lietošana publiskajās bibliotēkās</a:t>
            </a:r>
          </a:p>
          <a:p>
            <a:r>
              <a:rPr lang="lv-LV" sz="3200" dirty="0" smtClean="0"/>
              <a:t>Atvērtā pārvaldība</a:t>
            </a:r>
          </a:p>
          <a:p>
            <a:r>
              <a:rPr lang="lv-LV" sz="3200" dirty="0" smtClean="0"/>
              <a:t>Sociālā iekļaušana</a:t>
            </a:r>
          </a:p>
          <a:p>
            <a:r>
              <a:rPr lang="lv-LV" sz="3200" dirty="0" smtClean="0"/>
              <a:t>Veselība</a:t>
            </a:r>
          </a:p>
          <a:p>
            <a:r>
              <a:rPr lang="lv-LV" sz="3200" dirty="0" smtClean="0"/>
              <a:t>Ekonomiskā labklājība</a:t>
            </a:r>
          </a:p>
          <a:p>
            <a:endParaRPr lang="en-US" dirty="0"/>
          </a:p>
        </p:txBody>
      </p:sp>
      <p:sp>
        <p:nvSpPr>
          <p:cNvPr id="4" name="Date Placeholder 3"/>
          <p:cNvSpPr>
            <a:spLocks noGrp="1"/>
          </p:cNvSpPr>
          <p:nvPr>
            <p:ph type="dt" sz="half" idx="10"/>
          </p:nvPr>
        </p:nvSpPr>
        <p:spPr/>
        <p:txBody>
          <a:bodyPr/>
          <a:lstStyle/>
          <a:p>
            <a:fld id="{CC3480BB-4F07-449E-8A1E-F02C64D38CAD}" type="datetime1">
              <a:rPr lang="en-US" smtClean="0"/>
              <a:t>3/25/2015</a:t>
            </a:fld>
            <a:endParaRPr lang="en-US"/>
          </a:p>
        </p:txBody>
      </p:sp>
      <p:sp>
        <p:nvSpPr>
          <p:cNvPr id="5" name="Footer Placeholder 4"/>
          <p:cNvSpPr>
            <a:spLocks noGrp="1"/>
          </p:cNvSpPr>
          <p:nvPr>
            <p:ph type="ftr" sz="quarter" idx="11"/>
          </p:nvPr>
        </p:nvSpPr>
        <p:spPr/>
        <p:txBody>
          <a:bodyPr/>
          <a:lstStyle/>
          <a:p>
            <a:r>
              <a:rPr lang="en-US" smtClean="0"/>
              <a:t>Daina Girvaite, Seminārs "Mūžizglītība un bibliotēka: bibliotēkas loma"</a:t>
            </a:r>
            <a:endParaRPr lang="en-US"/>
          </a:p>
        </p:txBody>
      </p:sp>
    </p:spTree>
    <p:extLst>
      <p:ext uri="{BB962C8B-B14F-4D97-AF65-F5344CB8AC3E}">
        <p14:creationId xmlns:p14="http://schemas.microsoft.com/office/powerpoint/2010/main" val="20128696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Decatur">
      <a:dk1>
        <a:sysClr val="windowText" lastClr="000000"/>
      </a:dk1>
      <a:lt1>
        <a:sysClr val="window" lastClr="FFFFFF"/>
      </a:lt1>
      <a:dk2>
        <a:srgbClr val="55554A"/>
      </a:dk2>
      <a:lt2>
        <a:srgbClr val="D7DAE1"/>
      </a:lt2>
      <a:accent1>
        <a:srgbClr val="F4680B"/>
      </a:accent1>
      <a:accent2>
        <a:srgbClr val="ABB19F"/>
      </a:accent2>
      <a:accent3>
        <a:srgbClr val="948774"/>
      </a:accent3>
      <a:accent4>
        <a:srgbClr val="7EB8E7"/>
      </a:accent4>
      <a:accent5>
        <a:srgbClr val="E3B651"/>
      </a:accent5>
      <a:accent6>
        <a:srgbClr val="96756C"/>
      </a:accent6>
      <a:hlink>
        <a:srgbClr val="66AACD"/>
      </a:hlink>
      <a:folHlink>
        <a:srgbClr val="809DB3"/>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476</TotalTime>
  <Words>311</Words>
  <Application>Microsoft Office PowerPoint</Application>
  <PresentationFormat>On-screen Show (4:3)</PresentationFormat>
  <Paragraphs>61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Decatur</vt:lpstr>
      <vt:lpstr>3 veiksmes receptes</vt:lpstr>
      <vt:lpstr>PowerPoint Presentation</vt:lpstr>
      <vt:lpstr>1.recepte – «Mūžizglītība bibliotēkā»</vt:lpstr>
      <vt:lpstr>Mūžizglītības pasākumi Pelču pagasta bibliotēkā</vt:lpstr>
      <vt:lpstr>2.recepte – «Bibliotekārs mūžizglītībā»</vt:lpstr>
      <vt:lpstr>PowerPoint Presentation</vt:lpstr>
      <vt:lpstr>3.recepte – «Neierobežoto iespēju deserts» </vt:lpstr>
      <vt:lpstr>Eifl inovāciju balva</vt:lpstr>
      <vt:lpstr>Eifl inovāciju balvas</vt:lpstr>
      <vt:lpstr>EIFL inovāciju balva izglītībā</vt:lpstr>
      <vt:lpstr>Inovāciju balvas saņēmēji </vt:lpstr>
      <vt:lpstr>PowerPoint Presentation</vt:lpstr>
      <vt:lpstr>Lai jums krāsu un smaržu pilns pavasaris!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veiksmes receptes</dc:title>
  <dc:creator>User</dc:creator>
  <cp:lastModifiedBy>User</cp:lastModifiedBy>
  <cp:revision>24</cp:revision>
  <dcterms:created xsi:type="dcterms:W3CDTF">2015-03-24T09:34:28Z</dcterms:created>
  <dcterms:modified xsi:type="dcterms:W3CDTF">2015-03-25T12:46:40Z</dcterms:modified>
</cp:coreProperties>
</file>