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2" r:id="rId3"/>
    <p:sldId id="273" r:id="rId4"/>
    <p:sldId id="274" r:id="rId5"/>
    <p:sldId id="275" r:id="rId6"/>
    <p:sldId id="259" r:id="rId7"/>
    <p:sldId id="260" r:id="rId8"/>
    <p:sldId id="261" r:id="rId9"/>
    <p:sldId id="263" r:id="rId10"/>
    <p:sldId id="265" r:id="rId11"/>
    <p:sldId id="267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>
      <p:cViewPr varScale="1">
        <p:scale>
          <a:sx n="83" d="100"/>
          <a:sy n="83" d="100"/>
        </p:scale>
        <p:origin x="1469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aneb\Downloads\salidzinajums_2019_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aneb\Downloads\salidzinajums_2019_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aneb\Downloads\salidzinajums_2019_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aneb\Downloads\salidzinajums_2019_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Reģistrētie lasītāji</a:t>
            </a:r>
          </a:p>
        </c:rich>
      </c:tx>
      <c:layout>
        <c:manualLayout>
          <c:xMode val="edge"/>
          <c:yMode val="edge"/>
          <c:x val="0.32271596086086102"/>
          <c:y val="3.32501933049295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'salidzinajums _Ipusg'!$A$16</c:f>
              <c:strCache>
                <c:ptCount val="1"/>
                <c:pt idx="0">
                  <c:v>BJC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'salidzinajums _Ipusg'!$B$15:$D$15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_Ipusg'!$B$16:$D$16</c:f>
              <c:numCache>
                <c:formatCode>General</c:formatCode>
                <c:ptCount val="3"/>
                <c:pt idx="0">
                  <c:v>2514</c:v>
                </c:pt>
                <c:pt idx="1">
                  <c:v>1844</c:v>
                </c:pt>
                <c:pt idx="2">
                  <c:v>1348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BC-45EC-8FC3-D94B723412ED}"/>
            </c:ext>
          </c:extLst>
        </c:ser>
        <c:ser>
          <c:idx val="1"/>
          <c:order val="1"/>
          <c:tx>
            <c:strRef>
              <c:f>'salidzinajums _Ipusg'!$A$17</c:f>
              <c:strCache>
                <c:ptCount val="1"/>
                <c:pt idx="0">
                  <c:v>Galv.b-ka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'salidzinajums _Ipusg'!$B$15:$D$15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_Ipusg'!$B$17:$D$17</c:f>
              <c:numCache>
                <c:formatCode>General</c:formatCode>
                <c:ptCount val="3"/>
                <c:pt idx="0">
                  <c:v>4294</c:v>
                </c:pt>
                <c:pt idx="1">
                  <c:v>3378</c:v>
                </c:pt>
                <c:pt idx="2">
                  <c:v>2609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BC-45EC-8FC3-D94B723412ED}"/>
            </c:ext>
          </c:extLst>
        </c:ser>
        <c:ser>
          <c:idx val="2"/>
          <c:order val="2"/>
          <c:tx>
            <c:strRef>
              <c:f>'salidzinajums _Ipusg'!$A$18</c:f>
              <c:strCache>
                <c:ptCount val="1"/>
                <c:pt idx="0">
                  <c:v>Gāliņciema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'salidzinajums _Ipusg'!$B$15:$D$15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_Ipusg'!$B$18:$D$18</c:f>
              <c:numCache>
                <c:formatCode>General</c:formatCode>
                <c:ptCount val="3"/>
                <c:pt idx="0">
                  <c:v>1043</c:v>
                </c:pt>
                <c:pt idx="1">
                  <c:v>969</c:v>
                </c:pt>
                <c:pt idx="2">
                  <c:v>888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BC-45EC-8FC3-D94B723412ED}"/>
            </c:ext>
          </c:extLst>
        </c:ser>
        <c:ser>
          <c:idx val="3"/>
          <c:order val="3"/>
          <c:tx>
            <c:strRef>
              <c:f>'salidzinajums _Ipusg'!$A$19</c:f>
              <c:strCache>
                <c:ptCount val="1"/>
                <c:pt idx="0">
                  <c:v>Pārventas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'salidzinajums _Ipusg'!$B$15:$D$15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_Ipusg'!$B$19:$D$19</c:f>
              <c:numCache>
                <c:formatCode>General</c:formatCode>
                <c:ptCount val="3"/>
                <c:pt idx="0">
                  <c:v>3824</c:v>
                </c:pt>
                <c:pt idx="1">
                  <c:v>3099</c:v>
                </c:pt>
                <c:pt idx="2">
                  <c:v>2799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0BC-45EC-8FC3-D94B723412ED}"/>
            </c:ext>
          </c:extLst>
        </c:ser>
        <c:ser>
          <c:idx val="4"/>
          <c:order val="4"/>
          <c:tx>
            <c:strRef>
              <c:f>'salidzinajums _Ipusg'!$A$20</c:f>
              <c:strCache>
                <c:ptCount val="1"/>
                <c:pt idx="0">
                  <c:v>Augstskolas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'salidzinajums _Ipusg'!$B$15:$D$15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_Ipusg'!$B$20:$D$20</c:f>
              <c:numCache>
                <c:formatCode>General</c:formatCode>
                <c:ptCount val="3"/>
                <c:pt idx="0">
                  <c:v>1289</c:v>
                </c:pt>
                <c:pt idx="1">
                  <c:v>1025</c:v>
                </c:pt>
                <c:pt idx="2">
                  <c:v>877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0BC-45EC-8FC3-D94B723412ED}"/>
            </c:ext>
          </c:extLst>
        </c:ser>
        <c:ser>
          <c:idx val="5"/>
          <c:order val="5"/>
          <c:tx>
            <c:strRef>
              <c:f>'salidzinajums _Ipusg'!$A$21</c:f>
              <c:strCache>
                <c:ptCount val="1"/>
                <c:pt idx="0">
                  <c:v>Slimnīcas b-ka 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'salidzinajums _Ipusg'!$B$15:$D$15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_Ipusg'!$B$21:$D$21</c:f>
              <c:numCache>
                <c:formatCode>General</c:formatCode>
                <c:ptCount val="3"/>
                <c:pt idx="0">
                  <c:v>1029</c:v>
                </c:pt>
                <c:pt idx="1">
                  <c:v>653</c:v>
                </c:pt>
                <c:pt idx="2">
                  <c:v>208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0BC-45EC-8FC3-D94B723412ED}"/>
            </c:ext>
          </c:extLst>
        </c:ser>
        <c:ser>
          <c:idx val="6"/>
          <c:order val="6"/>
          <c:tx>
            <c:strRef>
              <c:f>'salidzinajums _Ipusg'!$A$22</c:f>
              <c:strCache>
                <c:ptCount val="1"/>
                <c:pt idx="0">
                  <c:v>Mūzikas b-ka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'salidzinajums _Ipusg'!$B$15:$D$15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_Ipusg'!$B$22:$D$22</c:f>
              <c:numCache>
                <c:formatCode>General</c:formatCode>
                <c:ptCount val="3"/>
                <c:pt idx="0">
                  <c:v>773</c:v>
                </c:pt>
                <c:pt idx="1">
                  <c:v>1172</c:v>
                </c:pt>
                <c:pt idx="2">
                  <c:v>1506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0BC-45EC-8FC3-D94B723412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3892128"/>
        <c:axId val="503895408"/>
      </c:lineChart>
      <c:catAx>
        <c:axId val="50389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503895408"/>
        <c:crosses val="autoZero"/>
        <c:auto val="1"/>
        <c:lblAlgn val="ctr"/>
        <c:lblOffset val="100"/>
        <c:noMultiLvlLbl val="0"/>
      </c:catAx>
      <c:valAx>
        <c:axId val="503895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50389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Apmeklējums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'salidzinajums _Ipusg'!$A$34</c:f>
              <c:strCache>
                <c:ptCount val="1"/>
                <c:pt idx="0">
                  <c:v>BJC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'salidzinajums _Ipusg'!$B$33:$D$33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_Ipusg'!$B$34:$D$34</c:f>
              <c:numCache>
                <c:formatCode>General</c:formatCode>
                <c:ptCount val="3"/>
                <c:pt idx="0">
                  <c:v>24632</c:v>
                </c:pt>
                <c:pt idx="1">
                  <c:v>16197</c:v>
                </c:pt>
                <c:pt idx="2">
                  <c:v>10758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6A-408A-BE1C-F61081AA939D}"/>
            </c:ext>
          </c:extLst>
        </c:ser>
        <c:ser>
          <c:idx val="1"/>
          <c:order val="1"/>
          <c:tx>
            <c:strRef>
              <c:f>'salidzinajums _Ipusg'!$A$35</c:f>
              <c:strCache>
                <c:ptCount val="1"/>
                <c:pt idx="0">
                  <c:v>Galv.b-ka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'salidzinajums _Ipusg'!$B$33:$D$33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_Ipusg'!$B$35:$D$35</c:f>
              <c:numCache>
                <c:formatCode>General</c:formatCode>
                <c:ptCount val="3"/>
                <c:pt idx="0">
                  <c:v>77270</c:v>
                </c:pt>
                <c:pt idx="1">
                  <c:v>51576</c:v>
                </c:pt>
                <c:pt idx="2">
                  <c:v>38809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6A-408A-BE1C-F61081AA939D}"/>
            </c:ext>
          </c:extLst>
        </c:ser>
        <c:ser>
          <c:idx val="2"/>
          <c:order val="2"/>
          <c:tx>
            <c:strRef>
              <c:f>'salidzinajums _Ipusg'!$A$36</c:f>
              <c:strCache>
                <c:ptCount val="1"/>
                <c:pt idx="0">
                  <c:v>Gāliņciema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'salidzinajums _Ipusg'!$B$33:$D$33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_Ipusg'!$B$36:$D$36</c:f>
              <c:numCache>
                <c:formatCode>General</c:formatCode>
                <c:ptCount val="3"/>
                <c:pt idx="0">
                  <c:v>11040</c:v>
                </c:pt>
                <c:pt idx="1">
                  <c:v>9010</c:v>
                </c:pt>
                <c:pt idx="2">
                  <c:v>8105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6A-408A-BE1C-F61081AA939D}"/>
            </c:ext>
          </c:extLst>
        </c:ser>
        <c:ser>
          <c:idx val="3"/>
          <c:order val="3"/>
          <c:tx>
            <c:strRef>
              <c:f>'salidzinajums _Ipusg'!$A$37</c:f>
              <c:strCache>
                <c:ptCount val="1"/>
                <c:pt idx="0">
                  <c:v>Pārventas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'salidzinajums _Ipusg'!$B$33:$D$33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_Ipusg'!$B$37:$D$37</c:f>
              <c:numCache>
                <c:formatCode>General</c:formatCode>
                <c:ptCount val="3"/>
                <c:pt idx="0">
                  <c:v>97949</c:v>
                </c:pt>
                <c:pt idx="1">
                  <c:v>59989</c:v>
                </c:pt>
                <c:pt idx="2">
                  <c:v>32533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6A-408A-BE1C-F61081AA939D}"/>
            </c:ext>
          </c:extLst>
        </c:ser>
        <c:ser>
          <c:idx val="4"/>
          <c:order val="4"/>
          <c:tx>
            <c:strRef>
              <c:f>'salidzinajums _Ipusg'!$A$38</c:f>
              <c:strCache>
                <c:ptCount val="1"/>
                <c:pt idx="0">
                  <c:v>Augstskolas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'salidzinajums _Ipusg'!$B$33:$D$33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_Ipusg'!$B$38:$D$38</c:f>
              <c:numCache>
                <c:formatCode>General</c:formatCode>
                <c:ptCount val="3"/>
                <c:pt idx="0">
                  <c:v>39643</c:v>
                </c:pt>
                <c:pt idx="1">
                  <c:v>20016</c:v>
                </c:pt>
                <c:pt idx="2">
                  <c:v>5944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C6A-408A-BE1C-F61081AA939D}"/>
            </c:ext>
          </c:extLst>
        </c:ser>
        <c:ser>
          <c:idx val="5"/>
          <c:order val="5"/>
          <c:tx>
            <c:strRef>
              <c:f>'salidzinajums _Ipusg'!$A$39</c:f>
              <c:strCache>
                <c:ptCount val="1"/>
                <c:pt idx="0">
                  <c:v>Slimnīcas b-ka 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'salidzinajums _Ipusg'!$B$33:$D$33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_Ipusg'!$B$39:$D$39</c:f>
              <c:numCache>
                <c:formatCode>General</c:formatCode>
                <c:ptCount val="3"/>
                <c:pt idx="0">
                  <c:v>5429</c:v>
                </c:pt>
                <c:pt idx="1">
                  <c:v>4128</c:v>
                </c:pt>
                <c:pt idx="2">
                  <c:v>1244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C6A-408A-BE1C-F61081AA939D}"/>
            </c:ext>
          </c:extLst>
        </c:ser>
        <c:ser>
          <c:idx val="6"/>
          <c:order val="6"/>
          <c:tx>
            <c:strRef>
              <c:f>'salidzinajums _Ipusg'!$A$40</c:f>
              <c:strCache>
                <c:ptCount val="1"/>
                <c:pt idx="0">
                  <c:v>Mūzikas b-ka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'salidzinajums _Ipusg'!$B$33:$D$33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_Ipusg'!$B$40:$D$40</c:f>
              <c:numCache>
                <c:formatCode>General</c:formatCode>
                <c:ptCount val="3"/>
                <c:pt idx="0">
                  <c:v>11623</c:v>
                </c:pt>
                <c:pt idx="1">
                  <c:v>26015</c:v>
                </c:pt>
                <c:pt idx="2">
                  <c:v>12678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C6A-408A-BE1C-F61081AA93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6909312"/>
        <c:axId val="506912264"/>
      </c:lineChart>
      <c:catAx>
        <c:axId val="50690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506912264"/>
        <c:crosses val="autoZero"/>
        <c:auto val="1"/>
        <c:lblAlgn val="ctr"/>
        <c:lblOffset val="100"/>
        <c:noMultiLvlLbl val="0"/>
      </c:catAx>
      <c:valAx>
        <c:axId val="506912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50690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Izsniegums</a:t>
            </a:r>
          </a:p>
        </c:rich>
      </c:tx>
      <c:layout>
        <c:manualLayout>
          <c:xMode val="edge"/>
          <c:yMode val="edge"/>
          <c:x val="0.33468563879375723"/>
          <c:y val="1.42713412738426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'salidzinajums _Ipusg'!$A$45</c:f>
              <c:strCache>
                <c:ptCount val="1"/>
                <c:pt idx="0">
                  <c:v>BJC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'salidzinajums _Ipusg'!$B$44:$D$44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_Ipusg'!$B$45:$D$45</c:f>
              <c:numCache>
                <c:formatCode>General</c:formatCode>
                <c:ptCount val="3"/>
                <c:pt idx="0">
                  <c:v>69403</c:v>
                </c:pt>
                <c:pt idx="1">
                  <c:v>42741</c:v>
                </c:pt>
                <c:pt idx="2">
                  <c:v>21844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EE-41FC-8768-BDB849A69C10}"/>
            </c:ext>
          </c:extLst>
        </c:ser>
        <c:ser>
          <c:idx val="1"/>
          <c:order val="1"/>
          <c:tx>
            <c:strRef>
              <c:f>'salidzinajums _Ipusg'!$A$46</c:f>
              <c:strCache>
                <c:ptCount val="1"/>
                <c:pt idx="0">
                  <c:v>Galv.b-ka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'salidzinajums _Ipusg'!$B$44:$D$44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_Ipusg'!$B$46:$D$46</c:f>
              <c:numCache>
                <c:formatCode>General</c:formatCode>
                <c:ptCount val="3"/>
                <c:pt idx="0">
                  <c:v>204839</c:v>
                </c:pt>
                <c:pt idx="1">
                  <c:v>135167</c:v>
                </c:pt>
                <c:pt idx="2">
                  <c:v>85899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EE-41FC-8768-BDB849A69C10}"/>
            </c:ext>
          </c:extLst>
        </c:ser>
        <c:ser>
          <c:idx val="2"/>
          <c:order val="2"/>
          <c:tx>
            <c:strRef>
              <c:f>'salidzinajums _Ipusg'!$A$47</c:f>
              <c:strCache>
                <c:ptCount val="1"/>
                <c:pt idx="0">
                  <c:v>Gāliņciema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'salidzinajums _Ipusg'!$B$44:$D$44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_Ipusg'!$B$47:$D$47</c:f>
              <c:numCache>
                <c:formatCode>General</c:formatCode>
                <c:ptCount val="3"/>
                <c:pt idx="0">
                  <c:v>27788</c:v>
                </c:pt>
                <c:pt idx="1">
                  <c:v>21827</c:v>
                </c:pt>
                <c:pt idx="2">
                  <c:v>20606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EE-41FC-8768-BDB849A69C10}"/>
            </c:ext>
          </c:extLst>
        </c:ser>
        <c:ser>
          <c:idx val="3"/>
          <c:order val="3"/>
          <c:tx>
            <c:strRef>
              <c:f>'salidzinajums _Ipusg'!$A$48</c:f>
              <c:strCache>
                <c:ptCount val="1"/>
                <c:pt idx="0">
                  <c:v>Pārventas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'salidzinajums _Ipusg'!$B$44:$D$44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_Ipusg'!$B$48:$D$48</c:f>
              <c:numCache>
                <c:formatCode>General</c:formatCode>
                <c:ptCount val="3"/>
                <c:pt idx="0">
                  <c:v>205169</c:v>
                </c:pt>
                <c:pt idx="1">
                  <c:v>126927</c:v>
                </c:pt>
                <c:pt idx="2">
                  <c:v>83395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3EE-41FC-8768-BDB849A69C10}"/>
            </c:ext>
          </c:extLst>
        </c:ser>
        <c:ser>
          <c:idx val="4"/>
          <c:order val="4"/>
          <c:tx>
            <c:strRef>
              <c:f>'salidzinajums _Ipusg'!$A$49</c:f>
              <c:strCache>
                <c:ptCount val="1"/>
                <c:pt idx="0">
                  <c:v>Augstskolas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'salidzinajums _Ipusg'!$B$44:$D$44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_Ipusg'!$B$49:$D$49</c:f>
              <c:numCache>
                <c:formatCode>General</c:formatCode>
                <c:ptCount val="3"/>
                <c:pt idx="0">
                  <c:v>40147</c:v>
                </c:pt>
                <c:pt idx="1">
                  <c:v>33070</c:v>
                </c:pt>
                <c:pt idx="2">
                  <c:v>20648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3EE-41FC-8768-BDB849A69C10}"/>
            </c:ext>
          </c:extLst>
        </c:ser>
        <c:ser>
          <c:idx val="5"/>
          <c:order val="5"/>
          <c:tx>
            <c:strRef>
              <c:f>'salidzinajums _Ipusg'!$A$50</c:f>
              <c:strCache>
                <c:ptCount val="1"/>
                <c:pt idx="0">
                  <c:v>Slimnīcas b-ka 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'salidzinajums _Ipusg'!$B$44:$D$44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_Ipusg'!$B$50:$D$50</c:f>
              <c:numCache>
                <c:formatCode>General</c:formatCode>
                <c:ptCount val="3"/>
                <c:pt idx="0">
                  <c:v>11275</c:v>
                </c:pt>
                <c:pt idx="1">
                  <c:v>9469</c:v>
                </c:pt>
                <c:pt idx="2">
                  <c:v>2774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3EE-41FC-8768-BDB849A69C10}"/>
            </c:ext>
          </c:extLst>
        </c:ser>
        <c:ser>
          <c:idx val="6"/>
          <c:order val="6"/>
          <c:tx>
            <c:strRef>
              <c:f>'salidzinajums _Ipusg'!$A$51</c:f>
              <c:strCache>
                <c:ptCount val="1"/>
                <c:pt idx="0">
                  <c:v>Mūzikas b-ka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'salidzinajums _Ipusg'!$B$44:$D$44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'salidzinajums _Ipusg'!$B$51:$D$51</c:f>
              <c:numCache>
                <c:formatCode>General</c:formatCode>
                <c:ptCount val="3"/>
                <c:pt idx="0">
                  <c:v>5828</c:v>
                </c:pt>
                <c:pt idx="1">
                  <c:v>11767</c:v>
                </c:pt>
                <c:pt idx="2">
                  <c:v>21483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3EE-41FC-8768-BDB849A69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1749592"/>
        <c:axId val="501751232"/>
      </c:lineChart>
      <c:catAx>
        <c:axId val="501749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501751232"/>
        <c:crosses val="autoZero"/>
        <c:auto val="1"/>
        <c:lblAlgn val="ctr"/>
        <c:lblOffset val="100"/>
        <c:noMultiLvlLbl val="0"/>
      </c:catAx>
      <c:valAx>
        <c:axId val="501751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501749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/>
              <a:t>3TD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'salidzinajums _Ipusg'!$B$91</c:f>
              <c:strCache>
                <c:ptCount val="1"/>
                <c:pt idx="0">
                  <c:v>Lietotāji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'salidzinajums _Ipusg'!$C$90:$D$90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'salidzinajums _Ipusg'!$C$91:$D$91</c:f>
              <c:numCache>
                <c:formatCode>General</c:formatCode>
                <c:ptCount val="2"/>
                <c:pt idx="0">
                  <c:v>264</c:v>
                </c:pt>
                <c:pt idx="1">
                  <c:v>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C3-43C1-815F-56B483F05CBB}"/>
            </c:ext>
          </c:extLst>
        </c:ser>
        <c:ser>
          <c:idx val="1"/>
          <c:order val="1"/>
          <c:tx>
            <c:strRef>
              <c:f>'salidzinajums _Ipusg'!$B$92</c:f>
              <c:strCache>
                <c:ptCount val="1"/>
                <c:pt idx="0">
                  <c:v>Izsniegums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'salidzinajums _Ipusg'!$C$90:$D$90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'salidzinajums _Ipusg'!$C$92:$D$92</c:f>
              <c:numCache>
                <c:formatCode>General</c:formatCode>
                <c:ptCount val="2"/>
                <c:pt idx="0">
                  <c:v>1050</c:v>
                </c:pt>
                <c:pt idx="1">
                  <c:v>1067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C3-43C1-815F-56B483F05C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3322808"/>
        <c:axId val="403324120"/>
      </c:barChart>
      <c:catAx>
        <c:axId val="403322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03324120"/>
        <c:crosses val="autoZero"/>
        <c:auto val="1"/>
        <c:lblAlgn val="ctr"/>
        <c:lblOffset val="100"/>
        <c:noMultiLvlLbl val="0"/>
      </c:catAx>
      <c:valAx>
        <c:axId val="40332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03322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lv-LV" smtClean="0"/>
              <a:t>Noklikšķiniet, lai rediģētu šablona apakšvirsraksta stilu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D88175FC-8300-44A7-9C09-C9E578C76660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20247FD-1248-4DF7-BF09-940293BF93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26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75FC-8300-44A7-9C09-C9E578C76660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247FD-1248-4DF7-BF09-940293BF93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884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75FC-8300-44A7-9C09-C9E578C76660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247FD-1248-4DF7-BF09-940293BF93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0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75FC-8300-44A7-9C09-C9E578C76660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247FD-1248-4DF7-BF09-940293BF93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31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75FC-8300-44A7-9C09-C9E578C76660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247FD-1248-4DF7-BF09-940293BF93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0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75FC-8300-44A7-9C09-C9E578C76660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247FD-1248-4DF7-BF09-940293BF93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3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75FC-8300-44A7-9C09-C9E578C76660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247FD-1248-4DF7-BF09-940293BF93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6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75FC-8300-44A7-9C09-C9E578C76660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247FD-1248-4DF7-BF09-940293BF93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0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75FC-8300-44A7-9C09-C9E578C76660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247FD-1248-4DF7-BF09-940293BF93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92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75FC-8300-44A7-9C09-C9E578C76660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20247FD-1248-4DF7-BF09-940293BF93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9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 smtClean="0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D88175FC-8300-44A7-9C09-C9E578C76660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20247FD-1248-4DF7-BF09-940293BF93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33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D88175FC-8300-44A7-9C09-C9E578C76660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A20247FD-1248-4DF7-BF09-940293BF93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4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Automatiz</a:t>
            </a:r>
            <a:r>
              <a:rPr lang="lv-LV" dirty="0" smtClean="0"/>
              <a:t>ācijas nodaļa 2021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Bibliotēkas vietne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9253766"/>
              </p:ext>
            </p:extLst>
          </p:nvPr>
        </p:nvGraphicFramePr>
        <p:xfrm>
          <a:off x="506413" y="1993900"/>
          <a:ext cx="80660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8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2020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2021</a:t>
                      </a:r>
                      <a:endParaRPr lang="en-US" dirty="0"/>
                    </a:p>
                  </a:txBody>
                  <a:tcPr marL="89623" marR="896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/>
                        <a:t>Sesijas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55003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56982</a:t>
                      </a:r>
                      <a:endParaRPr lang="en-US" dirty="0"/>
                    </a:p>
                  </a:txBody>
                  <a:tcPr marL="89623" marR="896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/>
                        <a:t>Lapu skatījumi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147793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152058</a:t>
                      </a:r>
                      <a:endParaRPr lang="en-US" dirty="0"/>
                    </a:p>
                  </a:txBody>
                  <a:tcPr marL="89623" marR="896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/>
                        <a:t>Lietotāji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34689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38583</a:t>
                      </a:r>
                      <a:endParaRPr lang="en-US" dirty="0"/>
                    </a:p>
                  </a:txBody>
                  <a:tcPr marL="89623" marR="896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itle 2"/>
          <p:cNvSpPr txBox="1">
            <a:spLocks/>
          </p:cNvSpPr>
          <p:nvPr/>
        </p:nvSpPr>
        <p:spPr>
          <a:xfrm>
            <a:off x="755576" y="3477260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mtClean="0"/>
              <a:t>Kopkatalogs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756248"/>
              </p:ext>
            </p:extLst>
          </p:nvPr>
        </p:nvGraphicFramePr>
        <p:xfrm>
          <a:off x="479459" y="4796789"/>
          <a:ext cx="80660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8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2020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2021</a:t>
                      </a:r>
                      <a:endParaRPr lang="en-US" dirty="0"/>
                    </a:p>
                  </a:txBody>
                  <a:tcPr marL="89623" marR="896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/>
                        <a:t>Sesijas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36440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42379</a:t>
                      </a:r>
                      <a:endParaRPr lang="en-US" dirty="0"/>
                    </a:p>
                  </a:txBody>
                  <a:tcPr marL="89623" marR="896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/>
                        <a:t>Lapu skatījumi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172046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280254</a:t>
                      </a:r>
                      <a:endParaRPr lang="en-US" dirty="0"/>
                    </a:p>
                  </a:txBody>
                  <a:tcPr marL="89623" marR="896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/>
                        <a:t>Lietotāji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11083</a:t>
                      </a:r>
                      <a:endParaRPr lang="en-US" dirty="0"/>
                    </a:p>
                  </a:txBody>
                  <a:tcPr marL="89623" marR="89623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12747</a:t>
                      </a:r>
                      <a:endParaRPr lang="en-US" dirty="0"/>
                    </a:p>
                  </a:txBody>
                  <a:tcPr marL="89623" marR="896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a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0905393"/>
              </p:ext>
            </p:extLst>
          </p:nvPr>
        </p:nvGraphicFramePr>
        <p:xfrm>
          <a:off x="467544" y="404664"/>
          <a:ext cx="8219256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08920"/>
            <a:ext cx="8229600" cy="1143000"/>
          </a:xfrm>
        </p:spPr>
        <p:txBody>
          <a:bodyPr/>
          <a:lstStyle/>
          <a:p>
            <a:pPr algn="ctr"/>
            <a:r>
              <a:rPr lang="lv-LV" dirty="0" smtClean="0"/>
              <a:t>Paldies par uzmanību!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>
          <a:xfrm>
            <a:off x="2051720" y="-99392"/>
            <a:ext cx="5112568" cy="1658198"/>
          </a:xfrm>
        </p:spPr>
        <p:txBody>
          <a:bodyPr/>
          <a:lstStyle/>
          <a:p>
            <a:r>
              <a:rPr lang="lv-LV" dirty="0" smtClean="0"/>
              <a:t>Nodaļas darbinieki</a:t>
            </a:r>
            <a:endParaRPr lang="lv-LV" dirty="0"/>
          </a:p>
        </p:txBody>
      </p:sp>
      <p:sp>
        <p:nvSpPr>
          <p:cNvPr id="2" name="Satura vietturis 1"/>
          <p:cNvSpPr>
            <a:spLocks noGrp="1"/>
          </p:cNvSpPr>
          <p:nvPr>
            <p:ph idx="1"/>
          </p:nvPr>
        </p:nvSpPr>
        <p:spPr>
          <a:xfrm>
            <a:off x="323528" y="1196752"/>
            <a:ext cx="8208912" cy="5256584"/>
          </a:xfrm>
        </p:spPr>
        <p:txBody>
          <a:bodyPr>
            <a:normAutofit fontScale="92500" lnSpcReduction="20000"/>
          </a:bodyPr>
          <a:lstStyle/>
          <a:p>
            <a:r>
              <a:rPr lang="lv-LV" b="1" dirty="0" smtClean="0"/>
              <a:t>Aija </a:t>
            </a:r>
            <a:r>
              <a:rPr lang="lv-LV" b="1" dirty="0" err="1" smtClean="0"/>
              <a:t>Volka</a:t>
            </a:r>
            <a:r>
              <a:rPr lang="lv-LV" b="1" dirty="0" smtClean="0"/>
              <a:t>:</a:t>
            </a:r>
          </a:p>
          <a:p>
            <a:pPr marL="452628" indent="-342900">
              <a:buFontTx/>
              <a:buChar char="-"/>
            </a:pPr>
            <a:r>
              <a:rPr lang="lv-LV" i="1" dirty="0" smtClean="0"/>
              <a:t>Stratēģiskie attīstības jautājumi;</a:t>
            </a:r>
          </a:p>
          <a:p>
            <a:pPr marL="452628" indent="-342900">
              <a:buFontTx/>
              <a:buChar char="-"/>
            </a:pPr>
            <a:r>
              <a:rPr lang="lv-LV" i="1" dirty="0"/>
              <a:t>-saziņa ar </a:t>
            </a:r>
            <a:r>
              <a:rPr lang="lv-LV" i="1" dirty="0" smtClean="0"/>
              <a:t>Tomasu;</a:t>
            </a:r>
            <a:endParaRPr lang="lv-LV" i="1" dirty="0"/>
          </a:p>
          <a:p>
            <a:pPr marL="452628" indent="-342900">
              <a:buFontTx/>
              <a:buChar char="-"/>
            </a:pPr>
            <a:r>
              <a:rPr lang="lv-LV" i="1" dirty="0" smtClean="0"/>
              <a:t>mājaslapas tehniskie jautājumi;</a:t>
            </a:r>
          </a:p>
          <a:p>
            <a:pPr marL="452628" indent="-342900">
              <a:buFontTx/>
              <a:buChar char="-"/>
            </a:pPr>
            <a:r>
              <a:rPr lang="lv-LV" i="1" dirty="0" smtClean="0"/>
              <a:t>datubāzes</a:t>
            </a:r>
            <a:endParaRPr lang="lv-LV" b="1" dirty="0" smtClean="0"/>
          </a:p>
          <a:p>
            <a:r>
              <a:rPr lang="lv-LV" b="1" dirty="0" smtClean="0"/>
              <a:t>Tomass </a:t>
            </a:r>
            <a:r>
              <a:rPr lang="lv-LV" b="1" dirty="0" err="1" smtClean="0"/>
              <a:t>Soopargs</a:t>
            </a:r>
            <a:r>
              <a:rPr lang="lv-LV" b="1" dirty="0" smtClean="0"/>
              <a:t>:</a:t>
            </a:r>
          </a:p>
          <a:p>
            <a:r>
              <a:rPr lang="lv-LV" dirty="0" smtClean="0"/>
              <a:t>- tehnika;  - datorprogrammas; e-pasts</a:t>
            </a:r>
          </a:p>
          <a:p>
            <a:endParaRPr lang="lv-LV" dirty="0" smtClean="0"/>
          </a:p>
          <a:p>
            <a:r>
              <a:rPr lang="lv-LV" b="1" dirty="0" smtClean="0"/>
              <a:t>Zane </a:t>
            </a:r>
            <a:r>
              <a:rPr lang="lv-LV" b="1" dirty="0" err="1" smtClean="0"/>
              <a:t>Brokāne</a:t>
            </a:r>
            <a:r>
              <a:rPr lang="lv-LV" b="1" dirty="0" smtClean="0"/>
              <a:t> </a:t>
            </a:r>
            <a:r>
              <a:rPr lang="lv-LV" i="1" dirty="0" smtClean="0"/>
              <a:t>(</a:t>
            </a:r>
            <a:r>
              <a:rPr lang="lv-LV" i="1" dirty="0" err="1" smtClean="0"/>
              <a:t>vad.p.i</a:t>
            </a:r>
            <a:r>
              <a:rPr lang="lv-LV" i="1" dirty="0" smtClean="0"/>
              <a:t>. -&gt;metadatu redaktore):</a:t>
            </a:r>
          </a:p>
          <a:p>
            <a:r>
              <a:rPr lang="lv-LV" i="1" dirty="0" smtClean="0"/>
              <a:t>- «Alises» problēmu risināšana;</a:t>
            </a:r>
          </a:p>
          <a:p>
            <a:r>
              <a:rPr lang="lv-LV" i="1" dirty="0" smtClean="0"/>
              <a:t>- saziņa ar JIRA;</a:t>
            </a:r>
          </a:p>
          <a:p>
            <a:r>
              <a:rPr lang="lv-LV" i="1" dirty="0" smtClean="0"/>
              <a:t>- statistika;</a:t>
            </a:r>
          </a:p>
          <a:p>
            <a:r>
              <a:rPr lang="lv-LV" i="1" dirty="0" smtClean="0"/>
              <a:t>-grāmatu jaunumi e-pastā</a:t>
            </a:r>
            <a:endParaRPr lang="lv-LV" i="1" dirty="0"/>
          </a:p>
        </p:txBody>
      </p:sp>
      <p:pic>
        <p:nvPicPr>
          <p:cNvPr id="1026" name="Picture 2" descr="http://biblioteka.ventspils.lv/wp-content/gallery/personals/258897889_263042989201190_5155494572388390165_n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022" y="1485914"/>
            <a:ext cx="1800200" cy="148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ttēls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4" y="4725144"/>
            <a:ext cx="1232986" cy="123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13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Izceļamie darbi</a:t>
            </a:r>
            <a:endParaRPr lang="lv-LV" dirty="0"/>
          </a:p>
        </p:txBody>
      </p:sp>
      <p:pic>
        <p:nvPicPr>
          <p:cNvPr id="4" name="Attēl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3596850"/>
            <a:ext cx="2807777" cy="1452578"/>
          </a:xfrm>
          <a:prstGeom prst="rect">
            <a:avLst/>
          </a:prstGeom>
        </p:spPr>
      </p:pic>
      <p:pic>
        <p:nvPicPr>
          <p:cNvPr id="5" name="Attēls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2220" y="2924944"/>
            <a:ext cx="2346656" cy="1978896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95029" y="2514663"/>
            <a:ext cx="5532507" cy="20435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2400" dirty="0" smtClean="0">
                <a:solidFill>
                  <a:schemeClr val="accent1">
                    <a:lumMod val="75000"/>
                  </a:schemeClr>
                </a:solidFill>
              </a:rPr>
              <a:t>Izveidots visiem pieejams darbu grafiks:</a:t>
            </a:r>
          </a:p>
          <a:p>
            <a:endParaRPr lang="lv-LV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lv-LV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lv-LV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2400" dirty="0" smtClean="0">
                <a:solidFill>
                  <a:schemeClr val="accent1">
                    <a:lumMod val="75000"/>
                  </a:schemeClr>
                </a:solidFill>
              </a:rPr>
              <a:t>Grāmatu jaunumi e-pastā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lv-LV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lv-LV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lv-LV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lv-LV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2400" dirty="0" smtClean="0">
                <a:solidFill>
                  <a:schemeClr val="accent1">
                    <a:lumMod val="75000"/>
                  </a:schemeClr>
                </a:solidFill>
              </a:rPr>
              <a:t>Testa katalogs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Realistic traffic lights Royalty Free Vector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18860"/>
            <a:ext cx="1534976" cy="165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aisnstūris 9"/>
          <p:cNvSpPr/>
          <p:nvPr/>
        </p:nvSpPr>
        <p:spPr>
          <a:xfrm>
            <a:off x="611560" y="5589240"/>
            <a:ext cx="3729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dirty="0"/>
              <a:t>https://ventspils.biblioteka.lv/AlisePAC</a:t>
            </a:r>
          </a:p>
        </p:txBody>
      </p:sp>
      <p:pic>
        <p:nvPicPr>
          <p:cNvPr id="11" name="Attēls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2667" y="5406360"/>
            <a:ext cx="4504556" cy="106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95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Darbinieku darbu uzskaite</a:t>
            </a:r>
            <a:r>
              <a:rPr lang="lv-LV" dirty="0"/>
              <a:t>, 2021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07206" y="1993393"/>
            <a:ext cx="8065294" cy="4459943"/>
          </a:xfrm>
        </p:spPr>
        <p:txBody>
          <a:bodyPr>
            <a:normAutofit fontScale="70000" lnSpcReduction="20000"/>
          </a:bodyPr>
          <a:lstStyle/>
          <a:p>
            <a:r>
              <a:rPr lang="lv-LV" sz="3800" dirty="0">
                <a:solidFill>
                  <a:schemeClr val="tx1"/>
                </a:solidFill>
              </a:rPr>
              <a:t>Paplašinātā meklēšana </a:t>
            </a:r>
            <a:r>
              <a:rPr lang="lv-LV" sz="3800" dirty="0" smtClean="0">
                <a:solidFill>
                  <a:schemeClr val="tx1"/>
                </a:solidFill>
              </a:rPr>
              <a:t>		235553 </a:t>
            </a:r>
            <a:r>
              <a:rPr lang="lv-LV" sz="3800" dirty="0">
                <a:solidFill>
                  <a:schemeClr val="tx1"/>
                </a:solidFill>
              </a:rPr>
              <a:t>(reizes)</a:t>
            </a:r>
          </a:p>
          <a:p>
            <a:r>
              <a:rPr lang="lv-LV" sz="3800" dirty="0">
                <a:solidFill>
                  <a:schemeClr val="tx1"/>
                </a:solidFill>
              </a:rPr>
              <a:t>Nosūtīti SBA eksemplāri         </a:t>
            </a:r>
            <a:r>
              <a:rPr lang="lv-LV" sz="3800" dirty="0" smtClean="0">
                <a:solidFill>
                  <a:schemeClr val="tx1"/>
                </a:solidFill>
              </a:rPr>
              <a:t>	  93706</a:t>
            </a:r>
            <a:endParaRPr lang="lv-LV" sz="3800" dirty="0">
              <a:solidFill>
                <a:schemeClr val="tx1"/>
              </a:solidFill>
            </a:endParaRPr>
          </a:p>
          <a:p>
            <a:r>
              <a:rPr lang="lv-LV" sz="3800" dirty="0">
                <a:solidFill>
                  <a:schemeClr val="tx1"/>
                </a:solidFill>
              </a:rPr>
              <a:t>Saņemti izdevumi    </a:t>
            </a:r>
            <a:r>
              <a:rPr lang="lv-LV" sz="3800" dirty="0" smtClean="0">
                <a:solidFill>
                  <a:schemeClr val="tx1"/>
                </a:solidFill>
              </a:rPr>
              <a:t>		  </a:t>
            </a:r>
            <a:r>
              <a:rPr lang="lv-LV" sz="3800" dirty="0">
                <a:solidFill>
                  <a:schemeClr val="tx1"/>
                </a:solidFill>
              </a:rPr>
              <a:t>90459</a:t>
            </a:r>
          </a:p>
          <a:p>
            <a:r>
              <a:rPr lang="lv-LV" sz="3800" dirty="0"/>
              <a:t>Izsniegti izdevumi     </a:t>
            </a:r>
            <a:r>
              <a:rPr lang="lv-LV" sz="3800" dirty="0" smtClean="0"/>
              <a:t>		  89756</a:t>
            </a:r>
            <a:endParaRPr lang="lv-LV" sz="3800" dirty="0"/>
          </a:p>
          <a:p>
            <a:r>
              <a:rPr lang="lv-LV" sz="3800" dirty="0"/>
              <a:t>Pagarināti </a:t>
            </a:r>
            <a:r>
              <a:rPr lang="lv-LV" sz="3800" dirty="0" err="1"/>
              <a:t>izsniegumi</a:t>
            </a:r>
            <a:r>
              <a:rPr lang="lv-LV" sz="3800" dirty="0"/>
              <a:t>      </a:t>
            </a:r>
            <a:r>
              <a:rPr lang="lv-LV" sz="3800" dirty="0" smtClean="0"/>
              <a:t>		  </a:t>
            </a:r>
            <a:r>
              <a:rPr lang="lv-LV" sz="3800" dirty="0"/>
              <a:t>86484</a:t>
            </a:r>
          </a:p>
          <a:p>
            <a:r>
              <a:rPr lang="lv-LV" sz="3800" dirty="0"/>
              <a:t>Pievienoti lasītāju apmeklējumi   </a:t>
            </a:r>
            <a:r>
              <a:rPr lang="lv-LV" sz="3800" dirty="0" smtClean="0"/>
              <a:t> 79578</a:t>
            </a:r>
            <a:endParaRPr lang="lv-LV" sz="3800" dirty="0"/>
          </a:p>
          <a:p>
            <a:r>
              <a:rPr lang="lv-LV" sz="3800" dirty="0"/>
              <a:t>Izsniegti izdevumi lasītavā     </a:t>
            </a:r>
            <a:r>
              <a:rPr lang="lv-LV" sz="3800" dirty="0" smtClean="0"/>
              <a:t>	</a:t>
            </a:r>
            <a:r>
              <a:rPr lang="lv-LV" sz="3800" dirty="0"/>
              <a:t>  46334</a:t>
            </a:r>
          </a:p>
          <a:p>
            <a:r>
              <a:rPr lang="lv-LV" sz="3800" dirty="0"/>
              <a:t>Cirkulācijā e-pasti nosūtīti       </a:t>
            </a:r>
            <a:r>
              <a:rPr lang="lv-LV" sz="3800" dirty="0" smtClean="0"/>
              <a:t>	</a:t>
            </a:r>
            <a:r>
              <a:rPr lang="lv-LV" sz="3800" dirty="0"/>
              <a:t>  17024</a:t>
            </a:r>
          </a:p>
          <a:p>
            <a:r>
              <a:rPr lang="lv-LV" sz="3800" dirty="0"/>
              <a:t>Rediģēti MARC ieraksti      </a:t>
            </a:r>
            <a:r>
              <a:rPr lang="lv-LV" sz="3800" dirty="0" smtClean="0"/>
              <a:t>	  15631</a:t>
            </a:r>
            <a:endParaRPr lang="lv-LV" sz="3800" dirty="0"/>
          </a:p>
          <a:p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7496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Darbinieku darbu uzskaite</a:t>
            </a:r>
            <a:r>
              <a:rPr lang="lv-LV" dirty="0"/>
              <a:t>, 2021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178" y="1987937"/>
            <a:ext cx="8103253" cy="4465399"/>
          </a:xfrm>
        </p:spPr>
        <p:txBody>
          <a:bodyPr>
            <a:normAutofit fontScale="92500" lnSpcReduction="20000"/>
          </a:bodyPr>
          <a:lstStyle/>
          <a:p>
            <a:r>
              <a:rPr lang="lv-LV" sz="3100" dirty="0"/>
              <a:t>Rezervēti eksemplāri </a:t>
            </a:r>
            <a:r>
              <a:rPr lang="lv-LV" sz="3100" dirty="0" smtClean="0"/>
              <a:t>		 12571</a:t>
            </a:r>
            <a:endParaRPr lang="lv-LV" sz="3100" dirty="0"/>
          </a:p>
          <a:p>
            <a:r>
              <a:rPr lang="lv-LV" sz="3100" dirty="0"/>
              <a:t>Rediģēti lasītāji    </a:t>
            </a:r>
            <a:r>
              <a:rPr lang="lv-LV" sz="3100" dirty="0" smtClean="0"/>
              <a:t>		  	   8127</a:t>
            </a:r>
            <a:endParaRPr lang="lv-LV" sz="3100" dirty="0"/>
          </a:p>
          <a:p>
            <a:r>
              <a:rPr lang="lv-LV" sz="3100" dirty="0"/>
              <a:t>Norakstīti eksemplāri   </a:t>
            </a:r>
            <a:r>
              <a:rPr lang="lv-LV" sz="3100" dirty="0" smtClean="0"/>
              <a:t>		 </a:t>
            </a:r>
            <a:r>
              <a:rPr lang="lv-LV" sz="3100" dirty="0"/>
              <a:t>  7654</a:t>
            </a:r>
          </a:p>
          <a:p>
            <a:r>
              <a:rPr lang="lv-LV" sz="3100" dirty="0"/>
              <a:t>Norakstīti izdevumi </a:t>
            </a:r>
            <a:r>
              <a:rPr lang="lv-LV" sz="3100" dirty="0" smtClean="0"/>
              <a:t>	            </a:t>
            </a:r>
            <a:r>
              <a:rPr lang="lv-LV" sz="3100" dirty="0"/>
              <a:t>  7646</a:t>
            </a:r>
          </a:p>
          <a:p>
            <a:r>
              <a:rPr lang="lv-LV" sz="3100" dirty="0"/>
              <a:t>Cirkulācijā ielikti rindā       </a:t>
            </a:r>
            <a:r>
              <a:rPr lang="lv-LV" sz="3100" dirty="0" smtClean="0"/>
              <a:t>	   </a:t>
            </a:r>
            <a:r>
              <a:rPr lang="lv-LV" sz="3100" dirty="0"/>
              <a:t>6215</a:t>
            </a:r>
          </a:p>
          <a:p>
            <a:r>
              <a:rPr lang="lv-LV" sz="3100" dirty="0"/>
              <a:t>Apstrādāti eksemplāri (</a:t>
            </a:r>
            <a:r>
              <a:rPr lang="lv-LV" sz="3100" dirty="0" err="1"/>
              <a:t>rekat</a:t>
            </a:r>
            <a:r>
              <a:rPr lang="lv-LV" sz="3100" dirty="0" smtClean="0"/>
              <a:t>.) </a:t>
            </a:r>
            <a:r>
              <a:rPr lang="lv-LV" sz="3100" dirty="0"/>
              <a:t>  </a:t>
            </a:r>
            <a:r>
              <a:rPr lang="lv-LV" sz="3100" dirty="0" smtClean="0"/>
              <a:t>  5343</a:t>
            </a:r>
            <a:endParaRPr lang="lv-LV" sz="3100" dirty="0"/>
          </a:p>
          <a:p>
            <a:r>
              <a:rPr lang="lv-LV" sz="3100" dirty="0">
                <a:solidFill>
                  <a:schemeClr val="tx1"/>
                </a:solidFill>
              </a:rPr>
              <a:t>Reģistrēti lasītāji                          </a:t>
            </a:r>
            <a:r>
              <a:rPr lang="lv-LV" sz="3100" dirty="0" smtClean="0">
                <a:solidFill>
                  <a:schemeClr val="tx1"/>
                </a:solidFill>
              </a:rPr>
              <a:t>     479</a:t>
            </a:r>
            <a:endParaRPr lang="lv-LV" sz="3100" dirty="0">
              <a:solidFill>
                <a:schemeClr val="tx1"/>
              </a:solidFill>
            </a:endParaRPr>
          </a:p>
          <a:p>
            <a:r>
              <a:rPr lang="lv-LV" sz="3100" dirty="0" err="1">
                <a:solidFill>
                  <a:schemeClr val="tx1"/>
                </a:solidFill>
              </a:rPr>
              <a:t>Selfcheck</a:t>
            </a:r>
            <a:r>
              <a:rPr lang="lv-LV" sz="3100" dirty="0">
                <a:solidFill>
                  <a:schemeClr val="tx1"/>
                </a:solidFill>
              </a:rPr>
              <a:t> autorizējis lasītāju </a:t>
            </a:r>
            <a:r>
              <a:rPr lang="lv-LV" sz="3100" dirty="0" smtClean="0">
                <a:solidFill>
                  <a:schemeClr val="tx1"/>
                </a:solidFill>
              </a:rPr>
              <a:t>	        48</a:t>
            </a:r>
            <a:endParaRPr lang="lv-LV" sz="3100" dirty="0">
              <a:solidFill>
                <a:schemeClr val="tx1"/>
              </a:solidFill>
            </a:endParaRPr>
          </a:p>
          <a:p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6736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00665811"/>
              </p:ext>
            </p:extLst>
          </p:nvPr>
        </p:nvGraphicFramePr>
        <p:xfrm>
          <a:off x="5715008" y="1357298"/>
          <a:ext cx="325755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Las</a:t>
                      </a:r>
                      <a:r>
                        <a:rPr lang="lv-LV" dirty="0" smtClean="0"/>
                        <a:t>ītāji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</a:t>
                      </a:r>
                      <a:r>
                        <a:rPr lang="lv-LV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14766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r>
                        <a:rPr lang="lv-LV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12140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202</a:t>
                      </a:r>
                      <a:r>
                        <a:rPr lang="lv-LV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10235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r>
                        <a:rPr lang="lv-LV" dirty="0" smtClean="0"/>
                        <a:t>6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Diagramm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343619"/>
              </p:ext>
            </p:extLst>
          </p:nvPr>
        </p:nvGraphicFramePr>
        <p:xfrm>
          <a:off x="423128" y="476672"/>
          <a:ext cx="529188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52295724"/>
              </p:ext>
            </p:extLst>
          </p:nvPr>
        </p:nvGraphicFramePr>
        <p:xfrm>
          <a:off x="5715008" y="1357298"/>
          <a:ext cx="325755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Las</a:t>
                      </a:r>
                      <a:r>
                        <a:rPr lang="lv-LV" dirty="0" smtClean="0"/>
                        <a:t>ītāji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</a:t>
                      </a:r>
                      <a:r>
                        <a:rPr lang="lv-LV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446574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r>
                        <a:rPr lang="lv-LV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315043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202</a:t>
                      </a:r>
                      <a:r>
                        <a:rPr lang="lv-LV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217504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lv-LV" dirty="0" smtClean="0"/>
                        <a:t>31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Diagramma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507105"/>
              </p:ext>
            </p:extLst>
          </p:nvPr>
        </p:nvGraphicFramePr>
        <p:xfrm>
          <a:off x="107504" y="538090"/>
          <a:ext cx="5184576" cy="4907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82900930"/>
              </p:ext>
            </p:extLst>
          </p:nvPr>
        </p:nvGraphicFramePr>
        <p:xfrm>
          <a:off x="5715008" y="1357298"/>
          <a:ext cx="325755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Izdevumi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</a:t>
                      </a:r>
                      <a:r>
                        <a:rPr lang="lv-LV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564344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/>
                        <a:t>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374021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202</a:t>
                      </a:r>
                      <a:r>
                        <a:rPr lang="lv-LV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256649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lv-LV" dirty="0" smtClean="0"/>
                        <a:t>31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Diagramma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908939"/>
              </p:ext>
            </p:extLst>
          </p:nvPr>
        </p:nvGraphicFramePr>
        <p:xfrm>
          <a:off x="107504" y="541812"/>
          <a:ext cx="5256584" cy="5191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1" y="260648"/>
            <a:ext cx="5760640" cy="1156419"/>
          </a:xfrm>
        </p:spPr>
        <p:txBody>
          <a:bodyPr/>
          <a:lstStyle/>
          <a:p>
            <a:r>
              <a:rPr lang="lv-LV" dirty="0" smtClean="0"/>
              <a:t>Pēc izdevumu veidiem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09590" y="1222793"/>
            <a:ext cx="8065294" cy="2227695"/>
          </a:xfrm>
        </p:spPr>
        <p:txBody>
          <a:bodyPr/>
          <a:lstStyle/>
          <a:p>
            <a:r>
              <a:rPr lang="lv-LV" dirty="0" smtClean="0"/>
              <a:t>Grāmatu izsniegums: </a:t>
            </a:r>
            <a:r>
              <a:rPr lang="lv-LV" dirty="0" smtClean="0">
                <a:solidFill>
                  <a:schemeClr val="tx1"/>
                </a:solidFill>
              </a:rPr>
              <a:t>-26% </a:t>
            </a:r>
          </a:p>
          <a:p>
            <a:r>
              <a:rPr lang="lv-LV" dirty="0" smtClean="0">
                <a:solidFill>
                  <a:schemeClr val="tx1"/>
                </a:solidFill>
              </a:rPr>
              <a:t>Žurnālu izsniegums: -53%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562464"/>
              </p:ext>
            </p:extLst>
          </p:nvPr>
        </p:nvGraphicFramePr>
        <p:xfrm>
          <a:off x="906452" y="2207733"/>
          <a:ext cx="6096000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Grāmatas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Žurnāli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b="0" dirty="0" smtClean="0"/>
                        <a:t>2020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212157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144278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/>
                        <a:t>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156039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67358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709590" y="3320253"/>
            <a:ext cx="4248472" cy="1298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dirty="0" smtClean="0"/>
              <a:t>Grāmatu kaste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625911" y="4399522"/>
            <a:ext cx="6657082" cy="2299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74320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lv-LV" dirty="0" smtClean="0"/>
              <a:t>Cilvēku skaits:</a:t>
            </a:r>
            <a:endParaRPr lang="en-US" dirty="0"/>
          </a:p>
        </p:txBody>
      </p:sp>
      <p:graphicFrame>
        <p:nvGraphicFramePr>
          <p:cNvPr id="7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108392"/>
              </p:ext>
            </p:extLst>
          </p:nvPr>
        </p:nvGraphicFramePr>
        <p:xfrm>
          <a:off x="971600" y="4899058"/>
          <a:ext cx="6096000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2021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b="0" dirty="0" smtClean="0"/>
                        <a:t>Galvenā</a:t>
                      </a:r>
                      <a:r>
                        <a:rPr lang="lv-LV" b="0" baseline="0" dirty="0" smtClean="0"/>
                        <a:t> b.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3486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8219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/>
                        <a:t>Pārventas b.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1772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3884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b="1" dirty="0" smtClean="0"/>
                        <a:t>Kopā: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 smtClean="0"/>
                        <a:t>5258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 smtClean="0"/>
                        <a:t>12103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e">
  <a:themeElements>
    <a:clrScheme name="Metropole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TM03457491[[fn=Metropole]]</Template>
  <TotalTime>1327</TotalTime>
  <Words>215</Words>
  <Application>Microsoft Office PowerPoint</Application>
  <PresentationFormat>Slaidrāde ekrānā (4:3)</PresentationFormat>
  <Paragraphs>128</Paragraphs>
  <Slides>12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2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12</vt:i4>
      </vt:variant>
    </vt:vector>
  </HeadingPairs>
  <TitlesOfParts>
    <vt:vector size="15" baseType="lpstr">
      <vt:lpstr>Arial</vt:lpstr>
      <vt:lpstr>Calibri Light</vt:lpstr>
      <vt:lpstr>Metropole</vt:lpstr>
      <vt:lpstr>Automatizācijas nodaļa 2021</vt:lpstr>
      <vt:lpstr>Nodaļas darbinieki</vt:lpstr>
      <vt:lpstr>Izceļamie darbi</vt:lpstr>
      <vt:lpstr>Darbinieku darbu uzskaite, 2021</vt:lpstr>
      <vt:lpstr>Darbinieku darbu uzskaite, 2021</vt:lpstr>
      <vt:lpstr>PowerPoint prezentācija</vt:lpstr>
      <vt:lpstr>PowerPoint prezentācija</vt:lpstr>
      <vt:lpstr>PowerPoint prezentācija</vt:lpstr>
      <vt:lpstr>Pēc izdevumu veidiem</vt:lpstr>
      <vt:lpstr>Bibliotēkas vietne</vt:lpstr>
      <vt:lpstr>PowerPoint prezentācija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Automatizācijas nodaļas 2020</dc:title>
  <dc:creator>edmunds slotins</dc:creator>
  <cp:lastModifiedBy>Lietotājs</cp:lastModifiedBy>
  <cp:revision>58</cp:revision>
  <dcterms:created xsi:type="dcterms:W3CDTF">2021-01-25T09:52:03Z</dcterms:created>
  <dcterms:modified xsi:type="dcterms:W3CDTF">2022-01-28T15:15:40Z</dcterms:modified>
</cp:coreProperties>
</file>