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73" r:id="rId5"/>
    <p:sldId id="268" r:id="rId6"/>
    <p:sldId id="271" r:id="rId7"/>
    <p:sldId id="258" r:id="rId8"/>
    <p:sldId id="259" r:id="rId9"/>
    <p:sldId id="260" r:id="rId10"/>
    <p:sldId id="261" r:id="rId11"/>
    <p:sldId id="262" r:id="rId12"/>
    <p:sldId id="263" r:id="rId13"/>
    <p:sldId id="269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lfa Slab One" panose="020B0604020202020204" charset="-70"/>
      <p:regular r:id="rId21"/>
    </p:embeddedFont>
    <p:embeddedFont>
      <p:font typeface="Alegreya" panose="020B0604020202020204" charset="0"/>
      <p:bold r:id="rId22"/>
      <p:boldItalic r:id="rId23"/>
    </p:embeddedFont>
    <p:embeddedFont>
      <p:font typeface="Blinker" panose="020B0604020202020204" charset="0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mA7cpMkAYc/OqVgsRruyKST7u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fc41276e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0fc41276e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fc41276e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0fc41276e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32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76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1310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85" name="Google Shape;85;p1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"/>
          <p:cNvSpPr/>
          <p:nvPr/>
        </p:nvSpPr>
        <p:spPr>
          <a:xfrm>
            <a:off x="-3754116" y="1524911"/>
            <a:ext cx="22902865" cy="191034"/>
          </a:xfrm>
          <a:custGeom>
            <a:avLst/>
            <a:gdLst/>
            <a:ahLst/>
            <a:cxnLst/>
            <a:rect l="l" t="t" r="r" b="b"/>
            <a:pathLst>
              <a:path w="8374259" h="69850" extrusionOk="0">
                <a:moveTo>
                  <a:pt x="8083429" y="0"/>
                </a:moveTo>
                <a:lnTo>
                  <a:pt x="0" y="0"/>
                </a:lnTo>
                <a:lnTo>
                  <a:pt x="0" y="69850"/>
                </a:lnTo>
                <a:lnTo>
                  <a:pt x="8374259" y="69850"/>
                </a:lnTo>
                <a:lnTo>
                  <a:pt x="8374259" y="0"/>
                </a:lnTo>
                <a:close/>
              </a:path>
            </a:pathLst>
          </a:custGeom>
          <a:solidFill>
            <a:srgbClr val="5C6D3B"/>
          </a:solid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0" y="8635482"/>
            <a:ext cx="19612947" cy="1651518"/>
          </a:xfrm>
          <a:custGeom>
            <a:avLst/>
            <a:gdLst/>
            <a:ahLst/>
            <a:cxnLst/>
            <a:rect l="l" t="t" r="r" b="b"/>
            <a:pathLst>
              <a:path w="4561221" h="384080" extrusionOk="0">
                <a:moveTo>
                  <a:pt x="0" y="0"/>
                </a:moveTo>
                <a:lnTo>
                  <a:pt x="4561221" y="0"/>
                </a:lnTo>
                <a:lnTo>
                  <a:pt x="4561221" y="384080"/>
                </a:lnTo>
                <a:lnTo>
                  <a:pt x="0" y="384080"/>
                </a:lnTo>
                <a:close/>
              </a:path>
            </a:pathLst>
          </a:custGeom>
          <a:solidFill>
            <a:srgbClr val="5C6D3B"/>
          </a:solid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3074320" y="6316596"/>
            <a:ext cx="11654446" cy="9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Bibliogrāfijas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un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informācijas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nodaļa</a:t>
            </a:r>
            <a:endParaRPr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4683980" y="7517721"/>
            <a:ext cx="8435127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Atskats</a:t>
            </a:r>
            <a:r>
              <a:rPr lang="en-US" sz="3600" b="0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0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uz</a:t>
            </a:r>
            <a:r>
              <a:rPr lang="en-US" sz="3600" b="0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2021. </a:t>
            </a:r>
            <a:r>
              <a:rPr lang="en-US" sz="3600" b="0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gadu</a:t>
            </a:r>
            <a:r>
              <a:rPr lang="en-US" sz="3600" b="0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. 2022. </a:t>
            </a:r>
            <a:r>
              <a:rPr lang="en-US" sz="3600" b="0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gada</a:t>
            </a:r>
            <a:r>
              <a:rPr lang="en-US" sz="3600" b="0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0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plāni</a:t>
            </a:r>
            <a:endParaRPr sz="3600" b="0" i="0" u="none" strike="noStrike" cap="none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12" y="2416707"/>
            <a:ext cx="6266262" cy="38998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4774" y="5176033"/>
            <a:ext cx="11978451" cy="554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/>
        </p:nvSpPr>
        <p:spPr>
          <a:xfrm>
            <a:off x="8602048" y="1973557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202</a:t>
            </a:r>
            <a:endParaRPr dirty="0"/>
          </a:p>
        </p:txBody>
      </p:sp>
      <p:sp>
        <p:nvSpPr>
          <p:cNvPr id="173" name="Google Shape;173;p6"/>
          <p:cNvSpPr txBox="1"/>
          <p:nvPr/>
        </p:nvSpPr>
        <p:spPr>
          <a:xfrm>
            <a:off x="11799996" y="3425288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137</a:t>
            </a:r>
            <a:endParaRPr dirty="0"/>
          </a:p>
        </p:txBody>
      </p:sp>
      <p:grpSp>
        <p:nvGrpSpPr>
          <p:cNvPr id="174" name="Google Shape;174;p6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175" name="Google Shape;175;p6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6"/>
          <p:cNvSpPr txBox="1"/>
          <p:nvPr/>
        </p:nvSpPr>
        <p:spPr>
          <a:xfrm>
            <a:off x="656550" y="0"/>
            <a:ext cx="16974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99" b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Ventspils bibliotēkas visvairāk “laikotie” Instagram posti</a:t>
            </a:r>
            <a:endParaRPr sz="5599" b="1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5388068" y="2990855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141</a:t>
            </a:r>
            <a:endParaRPr dirty="0"/>
          </a:p>
        </p:txBody>
      </p:sp>
      <p:pic>
        <p:nvPicPr>
          <p:cNvPr id="179" name="Google Shape;17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6586" y="2782743"/>
            <a:ext cx="3114825" cy="31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2618" y="3787326"/>
            <a:ext cx="3114800" cy="308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5813" y="4210844"/>
            <a:ext cx="3072267" cy="3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10fc41276e3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350" y="5003834"/>
            <a:ext cx="11978451" cy="554861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0fc41276e3_0_35"/>
          <p:cNvSpPr txBox="1"/>
          <p:nvPr/>
        </p:nvSpPr>
        <p:spPr>
          <a:xfrm>
            <a:off x="8272110" y="1666987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126</a:t>
            </a:r>
            <a:endParaRPr dirty="0"/>
          </a:p>
        </p:txBody>
      </p:sp>
      <p:sp>
        <p:nvSpPr>
          <p:cNvPr id="188" name="Google Shape;188;g10fc41276e3_0_35"/>
          <p:cNvSpPr txBox="1"/>
          <p:nvPr/>
        </p:nvSpPr>
        <p:spPr>
          <a:xfrm>
            <a:off x="11729484" y="3096622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106</a:t>
            </a:r>
            <a:endParaRPr dirty="0"/>
          </a:p>
        </p:txBody>
      </p:sp>
      <p:grpSp>
        <p:nvGrpSpPr>
          <p:cNvPr id="189" name="Google Shape;189;g10fc41276e3_0_35"/>
          <p:cNvGrpSpPr/>
          <p:nvPr/>
        </p:nvGrpSpPr>
        <p:grpSpPr>
          <a:xfrm>
            <a:off x="1028700" y="971550"/>
            <a:ext cx="7013475" cy="1326059"/>
            <a:chOff x="0" y="-76200"/>
            <a:chExt cx="9351300" cy="1768078"/>
          </a:xfrm>
        </p:grpSpPr>
        <p:sp>
          <p:nvSpPr>
            <p:cNvPr id="190" name="Google Shape;190;g10fc41276e3_0_35"/>
            <p:cNvSpPr txBox="1"/>
            <p:nvPr/>
          </p:nvSpPr>
          <p:spPr>
            <a:xfrm>
              <a:off x="0" y="-76200"/>
              <a:ext cx="935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g10fc41276e3_0_35"/>
            <p:cNvSpPr txBox="1"/>
            <p:nvPr/>
          </p:nvSpPr>
          <p:spPr>
            <a:xfrm>
              <a:off x="0" y="1322578"/>
              <a:ext cx="922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g10fc41276e3_0_35"/>
          <p:cNvSpPr txBox="1"/>
          <p:nvPr/>
        </p:nvSpPr>
        <p:spPr>
          <a:xfrm>
            <a:off x="598184" y="98781"/>
            <a:ext cx="16974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99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Pārventas</a:t>
            </a:r>
            <a:r>
              <a:rPr lang="en-US" sz="5599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599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bibliotēkas</a:t>
            </a:r>
            <a:r>
              <a:rPr lang="en-US" sz="5599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599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visvairāk</a:t>
            </a:r>
            <a:r>
              <a:rPr lang="en-US" sz="5599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“</a:t>
            </a:r>
            <a:r>
              <a:rPr lang="en-US" sz="5599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laikotie</a:t>
            </a:r>
            <a:r>
              <a:rPr lang="en-US" sz="5599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” Instagram </a:t>
            </a:r>
            <a:r>
              <a:rPr lang="en-US" sz="5599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posti</a:t>
            </a:r>
            <a:endParaRPr sz="5599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93" name="Google Shape;193;g10fc41276e3_0_35"/>
          <p:cNvSpPr txBox="1"/>
          <p:nvPr/>
        </p:nvSpPr>
        <p:spPr>
          <a:xfrm>
            <a:off x="5078258" y="2792668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119</a:t>
            </a:r>
            <a:endParaRPr dirty="0"/>
          </a:p>
        </p:txBody>
      </p:sp>
      <p:pic>
        <p:nvPicPr>
          <p:cNvPr id="194" name="Google Shape;194;g10fc41276e3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6660" y="2460120"/>
            <a:ext cx="3114800" cy="317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0fc41276e3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080" y="3585146"/>
            <a:ext cx="3239870" cy="31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0fc41276e3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01170" y="3824179"/>
            <a:ext cx="3329847" cy="334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10fc41276e3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5325" y="4896409"/>
            <a:ext cx="11978451" cy="554861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fc41276e3_0_52"/>
          <p:cNvSpPr txBox="1"/>
          <p:nvPr/>
        </p:nvSpPr>
        <p:spPr>
          <a:xfrm>
            <a:off x="8079099" y="1589394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129</a:t>
            </a:r>
            <a:endParaRPr dirty="0"/>
          </a:p>
        </p:txBody>
      </p:sp>
      <p:sp>
        <p:nvSpPr>
          <p:cNvPr id="203" name="Google Shape;203;g10fc41276e3_0_52"/>
          <p:cNvSpPr txBox="1"/>
          <p:nvPr/>
        </p:nvSpPr>
        <p:spPr>
          <a:xfrm>
            <a:off x="11427506" y="3186627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41</a:t>
            </a:r>
            <a:endParaRPr dirty="0"/>
          </a:p>
        </p:txBody>
      </p:sp>
      <p:grpSp>
        <p:nvGrpSpPr>
          <p:cNvPr id="204" name="Google Shape;204;g10fc41276e3_0_52"/>
          <p:cNvGrpSpPr/>
          <p:nvPr/>
        </p:nvGrpSpPr>
        <p:grpSpPr>
          <a:xfrm>
            <a:off x="1028700" y="971550"/>
            <a:ext cx="7013475" cy="1326059"/>
            <a:chOff x="0" y="-76200"/>
            <a:chExt cx="9351300" cy="1768078"/>
          </a:xfrm>
        </p:grpSpPr>
        <p:sp>
          <p:nvSpPr>
            <p:cNvPr id="205" name="Google Shape;205;g10fc41276e3_0_52"/>
            <p:cNvSpPr txBox="1"/>
            <p:nvPr/>
          </p:nvSpPr>
          <p:spPr>
            <a:xfrm>
              <a:off x="0" y="-76200"/>
              <a:ext cx="935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g10fc41276e3_0_52"/>
            <p:cNvSpPr txBox="1"/>
            <p:nvPr/>
          </p:nvSpPr>
          <p:spPr>
            <a:xfrm>
              <a:off x="0" y="1322578"/>
              <a:ext cx="922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g10fc41276e3_0_52"/>
          <p:cNvSpPr txBox="1"/>
          <p:nvPr/>
        </p:nvSpPr>
        <p:spPr>
          <a:xfrm>
            <a:off x="0" y="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99" b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Gāliņciema bibliotēkas visvairāk “laikotie” Instagram posti</a:t>
            </a:r>
            <a:endParaRPr sz="5599" b="1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08" name="Google Shape;208;g10fc41276e3_0_52"/>
          <p:cNvSpPr txBox="1"/>
          <p:nvPr/>
        </p:nvSpPr>
        <p:spPr>
          <a:xfrm>
            <a:off x="4903763" y="2909577"/>
            <a:ext cx="10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42</a:t>
            </a:r>
            <a:endParaRPr dirty="0"/>
          </a:p>
        </p:txBody>
      </p:sp>
      <p:pic>
        <p:nvPicPr>
          <p:cNvPr id="209" name="Google Shape;209;g10fc41276e3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5731" y="2393166"/>
            <a:ext cx="3210636" cy="31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0fc41276e3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3166" y="3669192"/>
            <a:ext cx="3105094" cy="309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0fc41276e3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43838" y="3987875"/>
            <a:ext cx="2869758" cy="29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/>
          <p:nvPr/>
        </p:nvSpPr>
        <p:spPr>
          <a:xfrm rot="-469306">
            <a:off x="14810887" y="6597022"/>
            <a:ext cx="2703114" cy="313652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6" name="Google Shape;286;p15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287" name="Google Shape;287;p15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5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5"/>
          <p:cNvSpPr txBox="1"/>
          <p:nvPr/>
        </p:nvSpPr>
        <p:spPr>
          <a:xfrm>
            <a:off x="3185270" y="653506"/>
            <a:ext cx="11917460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Plāni</a:t>
            </a:r>
            <a:r>
              <a:rPr lang="en-US" sz="5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202</a:t>
            </a:r>
            <a:r>
              <a:rPr lang="lv-LV" sz="5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r>
              <a:rPr lang="en-US" sz="5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. </a:t>
            </a:r>
            <a:r>
              <a:rPr lang="en-US" sz="5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gadam</a:t>
            </a:r>
            <a:endParaRPr dirty="0"/>
          </a:p>
        </p:txBody>
      </p:sp>
      <p:sp>
        <p:nvSpPr>
          <p:cNvPr id="291" name="Google Shape;291;p15"/>
          <p:cNvSpPr txBox="1"/>
          <p:nvPr/>
        </p:nvSpPr>
        <p:spPr>
          <a:xfrm>
            <a:off x="193824" y="2384609"/>
            <a:ext cx="13766874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60120" lvl="1" indent="-571500">
              <a:lnSpc>
                <a:spcPct val="140000"/>
              </a:lnSpc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lv-LV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Ventspils literātu </a:t>
            </a: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jubilejas;</a:t>
            </a:r>
            <a:endParaRPr lang="lv-LV" sz="3600" b="1" i="0" u="none" strike="noStrike" cap="none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960120" marR="0" lvl="1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1" i="0" u="none" strike="noStrike" cap="none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Mākslinieku</a:t>
            </a:r>
            <a:r>
              <a:rPr lang="en-US" sz="3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jubilejas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izstādes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(</a:t>
            </a:r>
            <a:r>
              <a:rPr lang="en-US" sz="3600" b="1" i="0" u="none" strike="noStrike" cap="none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Laimdota</a:t>
            </a:r>
            <a:r>
              <a:rPr lang="en-US" sz="3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Junkara</a:t>
            </a:r>
            <a:r>
              <a:rPr lang="lv-LV" sz="3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, Ozoliņu dzimta</a:t>
            </a:r>
            <a:r>
              <a:rPr lang="en-US" sz="3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);</a:t>
            </a:r>
            <a:endParaRPr lang="lv-LV" sz="3600" b="1" i="0" u="none" strike="noStrike" cap="none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960120" lvl="1" indent="-571500">
              <a:lnSpc>
                <a:spcPct val="140000"/>
              </a:lnSpc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Lekcija </a:t>
            </a:r>
            <a:r>
              <a:rPr lang="pt-BR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"J.Tīdemanim </a:t>
            </a:r>
            <a:r>
              <a:rPr lang="pt-BR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125. Krāsa. Ritms. Temperaments</a:t>
            </a:r>
            <a:r>
              <a:rPr lang="pt-BR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"</a:t>
            </a:r>
            <a:endParaRPr lang="lv-LV" sz="3600" b="1" dirty="0" smtClean="0">
              <a:solidFill>
                <a:srgbClr val="895959"/>
              </a:solidFill>
              <a:latin typeface="Blinker"/>
              <a:sym typeface="Blinker"/>
            </a:endParaRPr>
          </a:p>
          <a:p>
            <a:pPr marL="960120" marR="0" lvl="1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sym typeface="Blinker"/>
              </a:rPr>
              <a:t>Virtuālās izstādes (</a:t>
            </a:r>
            <a:r>
              <a:rPr lang="lv-LV" sz="3600" b="1" dirty="0" err="1" smtClean="0">
                <a:solidFill>
                  <a:srgbClr val="895959"/>
                </a:solidFill>
                <a:latin typeface="Blinker"/>
                <a:sym typeface="Blinker"/>
              </a:rPr>
              <a:t>Gāliņciema</a:t>
            </a:r>
            <a:r>
              <a:rPr lang="lv-LV" sz="3600" b="1" dirty="0" smtClean="0">
                <a:solidFill>
                  <a:srgbClr val="895959"/>
                </a:solidFill>
                <a:latin typeface="Blinker"/>
                <a:sym typeface="Blinker"/>
              </a:rPr>
              <a:t> vēsture, mākslinieku jubilejas u.c.);</a:t>
            </a:r>
          </a:p>
          <a:p>
            <a:pPr marL="960120" marR="0" lvl="1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sym typeface="Blinker"/>
              </a:rPr>
              <a:t>Izstādes novadpētniecības sektorā; </a:t>
            </a:r>
          </a:p>
          <a:p>
            <a:pPr marL="960120" marR="0" lvl="1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sym typeface="Blinker"/>
              </a:rPr>
              <a:t>Rokdarbu izstādes ciklā «Es radu».</a:t>
            </a:r>
          </a:p>
          <a:p>
            <a:pPr marL="960120" marR="0" lvl="1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93" name="Google Shape;293;p15"/>
          <p:cNvSpPr txBox="1"/>
          <p:nvPr/>
        </p:nvSpPr>
        <p:spPr>
          <a:xfrm>
            <a:off x="24389" y="6598196"/>
            <a:ext cx="13936309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7240" marR="0" lvl="1" indent="-3886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/>
              <a:buChar char="•"/>
            </a:pPr>
            <a:endParaRPr dirty="0"/>
          </a:p>
        </p:txBody>
      </p:sp>
      <p:sp>
        <p:nvSpPr>
          <p:cNvPr id="294" name="Google Shape;294;p15"/>
          <p:cNvSpPr txBox="1"/>
          <p:nvPr/>
        </p:nvSpPr>
        <p:spPr>
          <a:xfrm>
            <a:off x="0" y="5486997"/>
            <a:ext cx="18352333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7240" marR="0" lvl="1" indent="-38862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/>
          <p:nvPr/>
        </p:nvSpPr>
        <p:spPr>
          <a:xfrm>
            <a:off x="2990717" y="4198063"/>
            <a:ext cx="1191746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70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Paldies par uzmanību!</a:t>
            </a:r>
            <a:endParaRPr sz="7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2"/>
          <p:cNvSpPr txBox="1"/>
          <p:nvPr/>
        </p:nvSpPr>
        <p:spPr>
          <a:xfrm>
            <a:off x="821100" y="1337332"/>
            <a:ext cx="17466900" cy="1738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endParaRPr lang="lv-LV" sz="3600" b="1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en-US" sz="3600" b="1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Sniedzam</a:t>
            </a:r>
            <a:r>
              <a:rPr lang="en-US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bibliotekārās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un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bibliogrāfiskās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uzziņas</a:t>
            </a: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;</a:t>
            </a:r>
            <a:endParaRPr lang="lv-LV"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en-US" sz="3600" b="1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Veidojam</a:t>
            </a:r>
            <a:r>
              <a:rPr lang="en-US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analītiskos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lv-LV" sz="3600" b="1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ie</a:t>
            </a:r>
            <a:r>
              <a:rPr lang="en-US" sz="3600" b="1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rakstus</a:t>
            </a:r>
            <a:r>
              <a:rPr lang="en-US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Novadpētniecības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datubāzē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(2021.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gadā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815 </a:t>
            </a:r>
            <a:r>
              <a:rPr lang="en-US" sz="3600" b="1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ieraksti</a:t>
            </a:r>
            <a:r>
              <a:rPr lang="en-US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);</a:t>
            </a:r>
            <a:endParaRPr lang="lv-LV" sz="3600" b="1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Vācam un apkopojam novadpētniecības resursus par Ventspili un novadu;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Apkopojam informāciju par Ventspils autoru izdotajiem darbiem (2020. g. augusts - 2021.gada augusts 13+10 grāmatas);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Abonējam preses izdevumus (138 izdevumi),veicam preses monitoringu; 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Apkopojam informāciju kalendāram;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r>
              <a:rPr lang="lv-LV" sz="3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Veidojam bibliotēkas publicitāti.</a:t>
            </a:r>
          </a:p>
          <a:p>
            <a:pPr marL="457200" marR="0" lvl="0" indent="-457200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endParaRPr lang="lv-LV" sz="3600" b="1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R="0" lvl="0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</a:pPr>
            <a:r>
              <a:rPr lang="lv-LV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</a:p>
          <a:p>
            <a:pPr marL="457200" marR="0" lvl="0" indent="-457200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●"/>
            </a:pPr>
            <a:endParaRPr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594360" marR="0" lvl="1" indent="-297179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○"/>
            </a:pPr>
            <a:endParaRPr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914400" marR="0" lvl="0" indent="0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594360" marR="0" lvl="1" indent="-297179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Blinker"/>
              <a:buChar char="○"/>
            </a:pPr>
            <a:endParaRPr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0" marR="0" lvl="0" indent="0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594360" marR="0" lvl="1" indent="-297179" algn="l" rtl="0">
              <a:lnSpc>
                <a:spcPct val="205972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600"/>
              <a:buFont typeface="Arial"/>
              <a:buChar char="○"/>
            </a:pP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Abonējam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un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reģistrējam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preses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izdevumus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(1</a:t>
            </a:r>
            <a:r>
              <a:rPr lang="en-US" sz="36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38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izdevumi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);</a:t>
            </a:r>
            <a:endParaRPr dirty="0"/>
          </a:p>
          <a:p>
            <a:pPr marL="594360" marR="0" lvl="1" indent="-29718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95959"/>
              </a:buClr>
              <a:buSzPts val="3599"/>
              <a:buFont typeface="Arial"/>
              <a:buChar char="○"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eicam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preses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monitoringu</a:t>
            </a:r>
            <a:r>
              <a:rPr lang="en-US" sz="3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;</a:t>
            </a:r>
            <a:endParaRPr dirty="0"/>
          </a:p>
        </p:txBody>
      </p:sp>
      <p:sp>
        <p:nvSpPr>
          <p:cNvPr id="102" name="Google Shape;102;p2"/>
          <p:cNvSpPr txBox="1"/>
          <p:nvPr/>
        </p:nvSpPr>
        <p:spPr>
          <a:xfrm>
            <a:off x="3172207" y="8890"/>
            <a:ext cx="11917460" cy="9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Ko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mēs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darām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ikdienā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0" y="5735744"/>
            <a:ext cx="178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2"/>
          <p:cNvSpPr txBox="1"/>
          <p:nvPr/>
        </p:nvSpPr>
        <p:spPr>
          <a:xfrm>
            <a:off x="2964920" y="227740"/>
            <a:ext cx="11917460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5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Arī čakli mācāmies </a:t>
            </a:r>
            <a:r>
              <a:rPr lang="lv-LV" sz="5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Wingdings" panose="05000000000000000000" pitchFamily="2" charset="2"/>
              </a:rPr>
              <a:t>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0" y="5735744"/>
            <a:ext cx="178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2;p2"/>
          <p:cNvSpPr txBox="1"/>
          <p:nvPr/>
        </p:nvSpPr>
        <p:spPr>
          <a:xfrm>
            <a:off x="-785823" y="1977602"/>
            <a:ext cx="1191746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LNB profesionālās tālākizglītības programma </a:t>
            </a:r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«Bibliotēku zinības</a:t>
            </a:r>
            <a:r>
              <a:rPr lang="lv-LV" sz="32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»</a:t>
            </a:r>
            <a:endParaRPr sz="3200" dirty="0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80" y="3630928"/>
            <a:ext cx="8035046" cy="6026285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14" y="1859990"/>
            <a:ext cx="5850871" cy="78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"/>
          <p:cNvGrpSpPr/>
          <p:nvPr/>
        </p:nvGrpSpPr>
        <p:grpSpPr>
          <a:xfrm>
            <a:off x="1773992" y="1226456"/>
            <a:ext cx="7013548" cy="1541555"/>
            <a:chOff x="0" y="-76200"/>
            <a:chExt cx="9351398" cy="205540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2"/>
          <p:cNvSpPr txBox="1"/>
          <p:nvPr/>
        </p:nvSpPr>
        <p:spPr>
          <a:xfrm>
            <a:off x="3185270" y="282922"/>
            <a:ext cx="11917460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5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Arī čakli mācāmies </a:t>
            </a:r>
            <a:r>
              <a:rPr lang="lv-LV" sz="5600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Wingdings" panose="05000000000000000000" pitchFamily="2" charset="2"/>
              </a:rPr>
              <a:t>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0" y="5735744"/>
            <a:ext cx="178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2;p2"/>
          <p:cNvSpPr txBox="1"/>
          <p:nvPr/>
        </p:nvSpPr>
        <p:spPr>
          <a:xfrm>
            <a:off x="2964920" y="1592238"/>
            <a:ext cx="1191746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Kurzemes </a:t>
            </a:r>
            <a:r>
              <a:rPr lang="lv-LV" sz="32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bibliotekāru vasaras saiets </a:t>
            </a:r>
            <a:endParaRPr lang="lv-LV" sz="3200" b="1" dirty="0" smtClean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“</a:t>
            </a:r>
            <a:r>
              <a:rPr lang="lv-LV" sz="3200" b="1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Krāsainā novadpētniecība” </a:t>
            </a:r>
            <a:endParaRPr sz="3200" dirty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96" y="3336859"/>
            <a:ext cx="8129182" cy="6398641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19" y="3336859"/>
            <a:ext cx="4827933" cy="64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3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273" name="Google Shape;273;p13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3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3"/>
          <p:cNvSpPr txBox="1"/>
          <p:nvPr/>
        </p:nvSpPr>
        <p:spPr>
          <a:xfrm>
            <a:off x="2156940" y="189016"/>
            <a:ext cx="14462016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5600" b="1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Paula Jaunzema jubilejas izstāde «Oniksa etīdes»</a:t>
            </a:r>
            <a:endParaRPr dirty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5" y="5997096"/>
            <a:ext cx="5418486" cy="4063865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5" y="2138535"/>
            <a:ext cx="5418486" cy="361232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462" y="3454013"/>
            <a:ext cx="7925447" cy="528363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211" y="2135514"/>
            <a:ext cx="5225986" cy="3483991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211" y="6053309"/>
            <a:ext cx="5225986" cy="4063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3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273" name="Google Shape;273;p13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3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3"/>
          <p:cNvSpPr txBox="1"/>
          <p:nvPr/>
        </p:nvSpPr>
        <p:spPr>
          <a:xfrm>
            <a:off x="2308531" y="93295"/>
            <a:ext cx="13671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Virtuālā satura radīšana</a:t>
            </a:r>
            <a:endParaRPr/>
          </a:p>
        </p:txBody>
      </p:sp>
      <p:pic>
        <p:nvPicPr>
          <p:cNvPr id="276" name="Google Shape;2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4937" y="6473074"/>
            <a:ext cx="6489996" cy="35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706" y="6473074"/>
            <a:ext cx="6397733" cy="35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48" y="1316598"/>
            <a:ext cx="4921825" cy="47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84301" y="1316598"/>
            <a:ext cx="4724236" cy="469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3484" y="1270348"/>
            <a:ext cx="5582906" cy="478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87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3"/>
          <p:cNvGrpSpPr/>
          <p:nvPr/>
        </p:nvGrpSpPr>
        <p:grpSpPr>
          <a:xfrm>
            <a:off x="1028700" y="971550"/>
            <a:ext cx="7013548" cy="1325982"/>
            <a:chOff x="0" y="-76200"/>
            <a:chExt cx="9351398" cy="1767977"/>
          </a:xfrm>
        </p:grpSpPr>
        <p:sp>
          <p:nvSpPr>
            <p:cNvPr id="111" name="Google Shape;111;p3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0" y="1322477"/>
              <a:ext cx="922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3"/>
          <p:cNvSpPr txBox="1"/>
          <p:nvPr/>
        </p:nvSpPr>
        <p:spPr>
          <a:xfrm>
            <a:off x="4714558" y="488726"/>
            <a:ext cx="96753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Sociālo tīklu sekotāju skaita pieaugums/kritums gada laikā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(01.01.21/31.12.21)</a:t>
            </a:r>
            <a:endParaRPr sz="5600" b="1" i="0" u="none" strike="noStrike" cap="none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 i="0" u="none" strike="noStrike" cap="none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1217492" y="7409598"/>
            <a:ext cx="4115740" cy="147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/1990/2220</a:t>
            </a:r>
            <a:endParaRPr sz="4200" b="0" i="0" u="sng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+230</a:t>
            </a:r>
            <a:endParaRPr sz="4200" b="0" i="0" u="none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5410829" y="7409598"/>
            <a:ext cx="4115740" cy="151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1269/1414</a:t>
            </a:r>
            <a:endParaRPr sz="4200" b="0" i="0" u="sng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+145</a:t>
            </a:r>
            <a:endParaRPr sz="4200" b="0" i="0" u="none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9552148" y="7409598"/>
            <a:ext cx="4115740" cy="151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1444/1442</a:t>
            </a:r>
            <a:endParaRPr sz="4200" b="0" i="0" u="sng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-2</a:t>
            </a:r>
            <a:endParaRPr sz="4200" b="0" i="0" u="none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3677" y="4288375"/>
            <a:ext cx="2497200" cy="2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13734400" y="7409598"/>
            <a:ext cx="4115740" cy="147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689/675</a:t>
            </a:r>
            <a:endParaRPr sz="4200" b="0" i="0" u="sng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-14</a:t>
            </a:r>
            <a:endParaRPr sz="4200" b="0" i="0" u="none" strike="noStrike" cap="none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638" y="3740238"/>
            <a:ext cx="3593462" cy="35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401" y="4141986"/>
            <a:ext cx="2752374" cy="273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20500" y="4288375"/>
            <a:ext cx="3019030" cy="242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4"/>
          <p:cNvGrpSpPr/>
          <p:nvPr/>
        </p:nvGrpSpPr>
        <p:grpSpPr>
          <a:xfrm>
            <a:off x="1028700" y="971550"/>
            <a:ext cx="7013548" cy="1541555"/>
            <a:chOff x="0" y="-76200"/>
            <a:chExt cx="9351398" cy="2055408"/>
          </a:xfrm>
        </p:grpSpPr>
        <p:sp>
          <p:nvSpPr>
            <p:cNvPr id="127" name="Google Shape;127;p4"/>
            <p:cNvSpPr txBox="1"/>
            <p:nvPr/>
          </p:nvSpPr>
          <p:spPr>
            <a:xfrm>
              <a:off x="0" y="-76200"/>
              <a:ext cx="9351398" cy="9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0" y="1322578"/>
              <a:ext cx="9224398" cy="656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4"/>
          <p:cNvSpPr txBox="1"/>
          <p:nvPr/>
        </p:nvSpPr>
        <p:spPr>
          <a:xfrm>
            <a:off x="4322285" y="407823"/>
            <a:ext cx="967518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Instagram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sekotāju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skaita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pieaugums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gada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600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laikā</a:t>
            </a: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endParaRPr dirty="0"/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(01.01.21/31.12.21)</a:t>
            </a:r>
            <a:endParaRPr sz="5600" b="1" i="0" u="none" strike="noStrike" cap="none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2429979" y="8029439"/>
            <a:ext cx="4115740" cy="147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236/410</a:t>
            </a:r>
            <a:endParaRPr sz="4200" b="0" i="0" u="sng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+174</a:t>
            </a:r>
            <a:endParaRPr sz="4200" b="0" i="0" u="none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7102024" y="8029439"/>
            <a:ext cx="41157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611/726</a:t>
            </a:r>
            <a:endParaRPr sz="4200" b="0" i="0" u="sng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+115</a:t>
            </a:r>
            <a:endParaRPr sz="4200" b="0" i="0" u="none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11824130" y="8029438"/>
            <a:ext cx="4115740" cy="147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sng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422/487</a:t>
            </a:r>
            <a:endParaRPr sz="4200" b="0" i="0" u="sng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>
                <a:solidFill>
                  <a:srgbClr val="895959"/>
                </a:solidFill>
                <a:latin typeface="Alfa Slab One"/>
                <a:ea typeface="Alfa Slab One"/>
                <a:cs typeface="Alfa Slab One"/>
                <a:sym typeface="Alfa Slab One"/>
              </a:rPr>
              <a:t>+65</a:t>
            </a:r>
            <a:endParaRPr sz="4200" b="0" i="0" u="none" strike="noStrike" cap="none" dirty="0">
              <a:solidFill>
                <a:srgbClr val="895959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2241968" y="3878580"/>
            <a:ext cx="4659337" cy="12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Pārventas</a:t>
            </a:r>
            <a:r>
              <a:rPr lang="en-US" sz="3599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endParaRPr dirty="0"/>
          </a:p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bibliotēka</a:t>
            </a:r>
            <a:endParaRPr sz="3599" b="1" i="0" u="none" strike="noStrike" cap="none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6901305" y="4322839"/>
            <a:ext cx="4659300" cy="77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VeA</a:t>
            </a:r>
            <a:r>
              <a:rPr lang="en-US" sz="3599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bibliotēka</a:t>
            </a:r>
            <a:endParaRPr dirty="0"/>
          </a:p>
        </p:txBody>
      </p:sp>
      <p:sp>
        <p:nvSpPr>
          <p:cNvPr id="135" name="Google Shape;135;p4"/>
          <p:cNvSpPr txBox="1"/>
          <p:nvPr/>
        </p:nvSpPr>
        <p:spPr>
          <a:xfrm>
            <a:off x="11352401" y="3885151"/>
            <a:ext cx="4659337" cy="12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Gāliņciema</a:t>
            </a:r>
            <a:r>
              <a:rPr lang="en-US" sz="3599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endParaRPr dirty="0"/>
          </a:p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bibliotēka</a:t>
            </a:r>
            <a:endParaRPr dirty="0"/>
          </a:p>
        </p:txBody>
      </p:sp>
      <p:pic>
        <p:nvPicPr>
          <p:cNvPr id="136" name="Google Shape;1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159" y="5497240"/>
            <a:ext cx="1746957" cy="17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396" y="5497238"/>
            <a:ext cx="1746957" cy="17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4633" y="5497239"/>
            <a:ext cx="1746957" cy="174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B7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5"/>
          <p:cNvGrpSpPr/>
          <p:nvPr/>
        </p:nvGrpSpPr>
        <p:grpSpPr>
          <a:xfrm>
            <a:off x="159850" y="279850"/>
            <a:ext cx="7013475" cy="1326059"/>
            <a:chOff x="0" y="-76200"/>
            <a:chExt cx="9351300" cy="1768078"/>
          </a:xfrm>
        </p:grpSpPr>
        <p:sp>
          <p:nvSpPr>
            <p:cNvPr id="144" name="Google Shape;144;p5"/>
            <p:cNvSpPr txBox="1"/>
            <p:nvPr/>
          </p:nvSpPr>
          <p:spPr>
            <a:xfrm>
              <a:off x="0" y="-76200"/>
              <a:ext cx="935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34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0" y="1322578"/>
              <a:ext cx="922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5"/>
          <p:cNvSpPr txBox="1"/>
          <p:nvPr/>
        </p:nvSpPr>
        <p:spPr>
          <a:xfrm>
            <a:off x="2528811" y="-91386"/>
            <a:ext cx="13479300" cy="241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99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10 </a:t>
            </a:r>
            <a:r>
              <a:rPr lang="en-US" sz="5599" b="1" i="0" u="none" strike="noStrike" cap="none" dirty="0" err="1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populārākie</a:t>
            </a:r>
            <a:r>
              <a:rPr lang="en-US" sz="5599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en-US" sz="5599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Facebook  </a:t>
            </a:r>
            <a:r>
              <a:rPr lang="lv-LV" sz="5599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ieraksti </a:t>
            </a:r>
            <a:r>
              <a:rPr lang="en-US" sz="5599" b="1" i="0" u="none" strike="noStrike" cap="none" dirty="0" smtClean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2021</a:t>
            </a:r>
            <a:r>
              <a:rPr lang="en-US" sz="5599" b="1" i="0" u="none" strike="noStrike" cap="none" dirty="0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. </a:t>
            </a:r>
            <a:r>
              <a:rPr lang="en-US" sz="5599" b="1" i="0" u="none" strike="noStrike" cap="none" dirty="0" err="1">
                <a:solidFill>
                  <a:srgbClr val="895959"/>
                </a:solidFill>
                <a:latin typeface="Blinker"/>
                <a:ea typeface="Blinker"/>
                <a:cs typeface="Blinker"/>
                <a:sym typeface="Blinker"/>
              </a:rPr>
              <a:t>gadā</a:t>
            </a:r>
            <a:endParaRPr dirty="0"/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99" b="1" i="0" u="none" strike="noStrike" cap="none" dirty="0">
              <a:solidFill>
                <a:srgbClr val="895959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159850" y="820300"/>
            <a:ext cx="3689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1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25 049</a:t>
            </a:r>
            <a:endParaRPr sz="3281" b="1" i="0" u="none" strike="noStrike" cap="none" dirty="0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4540780" y="836106"/>
            <a:ext cx="1990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1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13 568</a:t>
            </a:r>
            <a:endParaRPr sz="3281" b="1" i="0" u="none" strike="noStrike" cap="none" dirty="0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48" y="1513212"/>
            <a:ext cx="2511723" cy="408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453" y="1516190"/>
            <a:ext cx="2630322" cy="406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9813" y="1478555"/>
            <a:ext cx="2813386" cy="4060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/>
          <p:nvPr/>
        </p:nvSpPr>
        <p:spPr>
          <a:xfrm>
            <a:off x="8543548" y="762245"/>
            <a:ext cx="12009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8" b="1" i="0" u="none" strike="noStrike" cap="none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10 407</a:t>
            </a:r>
            <a:endParaRPr sz="3258" b="1" i="0" u="none" strike="noStrike" cap="none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4175" y="1513212"/>
            <a:ext cx="2684018" cy="402329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/>
          <p:nvPr/>
        </p:nvSpPr>
        <p:spPr>
          <a:xfrm>
            <a:off x="12270214" y="762244"/>
            <a:ext cx="9606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8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8845</a:t>
            </a:r>
            <a:endParaRPr sz="3258" b="1" i="0" u="none" strike="noStrike" cap="none" dirty="0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69203" y="1458611"/>
            <a:ext cx="2778088" cy="41215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/>
          <p:nvPr/>
        </p:nvSpPr>
        <p:spPr>
          <a:xfrm>
            <a:off x="15840852" y="674282"/>
            <a:ext cx="9477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8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7499</a:t>
            </a:r>
            <a:endParaRPr sz="3258" b="1" i="0" u="none" strike="noStrike" cap="none" dirty="0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4793" y="6275313"/>
            <a:ext cx="2630325" cy="392687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113160" y="5601283"/>
            <a:ext cx="3689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1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5610</a:t>
            </a:r>
            <a:endParaRPr sz="3281" b="1" i="0" u="none" strike="noStrike" cap="none" dirty="0">
              <a:solidFill>
                <a:srgbClr val="895959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3010" y="6327737"/>
            <a:ext cx="2630325" cy="389568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4965280" y="5736883"/>
            <a:ext cx="156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 b="1" i="0" u="none" strike="noStrike" cap="none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5386</a:t>
            </a:r>
            <a:endParaRPr sz="32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31672" y="6327737"/>
            <a:ext cx="2630325" cy="38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/>
          <p:nvPr/>
        </p:nvSpPr>
        <p:spPr>
          <a:xfrm>
            <a:off x="8626206" y="5736883"/>
            <a:ext cx="96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5319</a:t>
            </a:r>
            <a:endParaRPr sz="32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60321" y="6327737"/>
            <a:ext cx="2597872" cy="38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12345015" y="5747471"/>
            <a:ext cx="120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5203</a:t>
            </a:r>
            <a:endParaRPr sz="32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54532" y="6370549"/>
            <a:ext cx="2720339" cy="383163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/>
          <p:nvPr/>
        </p:nvSpPr>
        <p:spPr>
          <a:xfrm>
            <a:off x="15840852" y="5758475"/>
            <a:ext cx="156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 b="1" dirty="0">
                <a:solidFill>
                  <a:srgbClr val="895959"/>
                </a:solidFill>
                <a:latin typeface="Alegreya"/>
                <a:ea typeface="Alegreya"/>
                <a:cs typeface="Alegreya"/>
                <a:sym typeface="Alegreya"/>
              </a:rPr>
              <a:t>4434</a:t>
            </a:r>
            <a:endParaRPr sz="32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289</Words>
  <Application>Microsoft Office PowerPoint</Application>
  <PresentationFormat>Pielāgots</PresentationFormat>
  <Paragraphs>82</Paragraphs>
  <Slides>14</Slides>
  <Notes>14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14</vt:i4>
      </vt:variant>
    </vt:vector>
  </HeadingPairs>
  <TitlesOfParts>
    <vt:vector size="21" baseType="lpstr">
      <vt:lpstr>Calibri</vt:lpstr>
      <vt:lpstr>Alfa Slab One</vt:lpstr>
      <vt:lpstr>Arial</vt:lpstr>
      <vt:lpstr>Alegreya</vt:lpstr>
      <vt:lpstr>Blinker</vt:lpstr>
      <vt:lpstr>Wingdings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Kārlis Lithens</dc:creator>
  <cp:lastModifiedBy>Kārlis Lithens</cp:lastModifiedBy>
  <cp:revision>13</cp:revision>
  <dcterms:created xsi:type="dcterms:W3CDTF">2006-08-16T00:00:00Z</dcterms:created>
  <dcterms:modified xsi:type="dcterms:W3CDTF">2022-01-27T14:03:10Z</dcterms:modified>
</cp:coreProperties>
</file>