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340" r:id="rId3"/>
    <p:sldId id="349" r:id="rId4"/>
    <p:sldId id="351" r:id="rId5"/>
    <p:sldId id="346" r:id="rId6"/>
    <p:sldId id="320" r:id="rId7"/>
    <p:sldId id="350" r:id="rId8"/>
    <p:sldId id="339" r:id="rId9"/>
    <p:sldId id="289" r:id="rId10"/>
    <p:sldId id="257" r:id="rId11"/>
    <p:sldId id="262" r:id="rId12"/>
    <p:sldId id="341" r:id="rId13"/>
    <p:sldId id="271" r:id="rId14"/>
    <p:sldId id="344" r:id="rId15"/>
    <p:sldId id="272" r:id="rId16"/>
    <p:sldId id="273" r:id="rId17"/>
    <p:sldId id="275" r:id="rId18"/>
    <p:sldId id="274" r:id="rId19"/>
    <p:sldId id="263" r:id="rId20"/>
    <p:sldId id="307" r:id="rId21"/>
    <p:sldId id="269" r:id="rId22"/>
    <p:sldId id="329" r:id="rId23"/>
    <p:sldId id="325" r:id="rId24"/>
    <p:sldId id="324" r:id="rId25"/>
    <p:sldId id="342" r:id="rId26"/>
    <p:sldId id="286" r:id="rId27"/>
    <p:sldId id="287" r:id="rId28"/>
    <p:sldId id="270" r:id="rId29"/>
    <p:sldId id="258" r:id="rId30"/>
    <p:sldId id="259" r:id="rId31"/>
    <p:sldId id="266" r:id="rId32"/>
    <p:sldId id="265" r:id="rId33"/>
    <p:sldId id="352" r:id="rId34"/>
    <p:sldId id="278" r:id="rId35"/>
    <p:sldId id="280" r:id="rId36"/>
    <p:sldId id="348" r:id="rId37"/>
    <p:sldId id="345" r:id="rId38"/>
    <p:sldId id="343" r:id="rId39"/>
    <p:sldId id="301" r:id="rId40"/>
    <p:sldId id="303" r:id="rId41"/>
    <p:sldId id="310" r:id="rId42"/>
    <p:sldId id="311" r:id="rId43"/>
    <p:sldId id="347" r:id="rId44"/>
    <p:sldId id="353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66C62-38AB-4116-8219-42B49A1B7BAD}" type="datetimeFigureOut">
              <a:rPr lang="lv-LV" smtClean="0"/>
              <a:pPr/>
              <a:t>03.03.2016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817F9-AC84-4CFC-A411-B66190E1843D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11851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5CB95-F3DE-4B2F-96C6-ECD3D5326F8B}" type="datetime1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F2BD-4165-472E-B060-56C2331AA946}" type="datetime1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8497-78B7-49A6-8B42-90242F34941E}" type="datetime1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8C4E7-0FDB-44E4-844A-93677065A0FF}" type="datetime1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0707-5298-446C-830E-0A7E1BB574EA}" type="datetime1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EDAC-3610-4F8A-A410-8C4391FBEBEC}" type="datetime1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E9BB9-EC63-424B-BEE1-D76F71D2BB3E}" type="datetime1">
              <a:rPr lang="en-US" smtClean="0"/>
              <a:pPr/>
              <a:t>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3C1D-D4FC-4994-AAD7-4979286E56AA}" type="datetime1">
              <a:rPr lang="en-US" smtClean="0"/>
              <a:pPr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8168-FF1F-4D6F-8308-5B5FF6B61582}" type="datetime1">
              <a:rPr lang="en-US" smtClean="0"/>
              <a:pPr/>
              <a:t>3/3/2016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7802-2373-46F9-8F02-30467EB4698D}" type="datetime1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4C7D-B7E9-49D7-B434-E9A45F28E5C1}" type="datetime1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35CC6-7642-40D1-8518-5BE0D1117008}" type="datetime1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Qy7qWS-th9g&amp;feature=endscreen&amp;NR=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3809999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lv-LV" sz="6000" dirty="0" smtClean="0">
                <a:latin typeface="Century" pitchFamily="18" charset="0"/>
                <a:cs typeface="Times New Roman" pitchFamily="18" charset="0"/>
              </a:rPr>
              <a:t>Kvalitātes </a:t>
            </a:r>
            <a:r>
              <a:rPr lang="lv-LV" sz="6000" dirty="0" err="1" smtClean="0">
                <a:latin typeface="Century" pitchFamily="18" charset="0"/>
                <a:cs typeface="Times New Roman" pitchFamily="18" charset="0"/>
              </a:rPr>
              <a:t>nozīmeViesmīlībā</a:t>
            </a:r>
            <a:r>
              <a:rPr lang="lv-LV" sz="6000" dirty="0" smtClean="0">
                <a:latin typeface="Century" pitchFamily="18" charset="0"/>
                <a:cs typeface="Times New Roman" pitchFamily="18" charset="0"/>
              </a:rPr>
              <a:t>.</a:t>
            </a:r>
            <a:endParaRPr lang="lv-LV" sz="6000" dirty="0"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524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lv-LV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Ventspils </a:t>
            </a:r>
          </a:p>
          <a:p>
            <a:r>
              <a:rPr lang="lv-LV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2016.gada </a:t>
            </a:r>
            <a:r>
              <a:rPr lang="lv-LV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3.martā</a:t>
            </a:r>
            <a:r>
              <a:rPr lang="lv-LV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lv-LV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82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Klienta apmierinātības loma </a:t>
            </a:r>
            <a:br>
              <a:rPr lang="lv-LV" dirty="0" smtClean="0">
                <a:latin typeface="Times New Roman" pitchFamily="18" charset="0"/>
                <a:cs typeface="Times New Roman" pitchFamily="18" charset="0"/>
              </a:rPr>
            </a:b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lv-LV" dirty="0"/>
          </a:p>
        </p:txBody>
      </p:sp>
      <p:sp>
        <p:nvSpPr>
          <p:cNvPr id="4" name="Oval 3"/>
          <p:cNvSpPr/>
          <p:nvPr/>
        </p:nvSpPr>
        <p:spPr>
          <a:xfrm>
            <a:off x="2667000" y="1524000"/>
            <a:ext cx="3467100" cy="121920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APMIERINĀTS KLIENTS</a:t>
            </a:r>
            <a:endParaRPr lang="lv-LV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245678" y="2715491"/>
            <a:ext cx="476250" cy="952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276600" y="2743201"/>
            <a:ext cx="514350" cy="952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537113" y="38100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09600" y="3429001"/>
            <a:ext cx="3657600" cy="20193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Wingdings" pitchFamily="2" charset="2"/>
              <a:buChar char="Ø"/>
            </a:pPr>
            <a:r>
              <a:rPr lang="lv-LV" sz="2000" dirty="0" smtClean="0">
                <a:latin typeface="Times New Roman" pitchFamily="18" charset="0"/>
                <a:cs typeface="Times New Roman" pitchFamily="18" charset="0"/>
              </a:rPr>
              <a:t>Atkārtots pakalpojuma pirkums</a:t>
            </a:r>
          </a:p>
          <a:p>
            <a:pPr marL="342900" indent="-342900" algn="ctr">
              <a:buFont typeface="Wingdings" pitchFamily="2" charset="2"/>
              <a:buChar char="Ø"/>
            </a:pPr>
            <a:r>
              <a:rPr lang="lv-LV" sz="2000" dirty="0" smtClean="0">
                <a:latin typeface="Times New Roman" pitchFamily="18" charset="0"/>
                <a:cs typeface="Times New Roman" pitchFamily="18" charset="0"/>
              </a:rPr>
              <a:t>Klienta uzticība</a:t>
            </a:r>
          </a:p>
          <a:p>
            <a:pPr marL="342900" indent="-342900" algn="ctr">
              <a:buFont typeface="Wingdings" pitchFamily="2" charset="2"/>
              <a:buChar char="Ø"/>
            </a:pPr>
            <a:r>
              <a:rPr lang="lv-LV" sz="2000" dirty="0" smtClean="0">
                <a:latin typeface="Times New Roman" pitchFamily="18" charset="0"/>
                <a:cs typeface="Times New Roman" pitchFamily="18" charset="0"/>
              </a:rPr>
              <a:t>No mutes-mutē reklāma</a:t>
            </a:r>
          </a:p>
          <a:p>
            <a:pPr marL="342900" indent="-342900" algn="ctr">
              <a:buFont typeface="Wingdings" pitchFamily="2" charset="2"/>
              <a:buChar char="Ø"/>
            </a:pPr>
            <a:r>
              <a:rPr lang="lv-LV" sz="2000" dirty="0" smtClean="0">
                <a:latin typeface="Times New Roman" pitchFamily="18" charset="0"/>
                <a:cs typeface="Times New Roman" pitchFamily="18" charset="0"/>
              </a:rPr>
              <a:t>Pakalpojums tiek pārdots bez papildus aktivitātēm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lv-LV" dirty="0"/>
          </a:p>
        </p:txBody>
      </p:sp>
      <p:sp>
        <p:nvSpPr>
          <p:cNvPr id="24" name="Down Arrow Callout 23"/>
          <p:cNvSpPr/>
          <p:nvPr/>
        </p:nvSpPr>
        <p:spPr>
          <a:xfrm>
            <a:off x="2209800" y="2715492"/>
            <a:ext cx="1066800" cy="713510"/>
          </a:xfrm>
          <a:prstGeom prst="downArrow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JĀ</a:t>
            </a:r>
            <a:endParaRPr lang="lv-LV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Down Arrow Callout 26"/>
          <p:cNvSpPr/>
          <p:nvPr/>
        </p:nvSpPr>
        <p:spPr>
          <a:xfrm>
            <a:off x="5721928" y="2838451"/>
            <a:ext cx="914400" cy="742949"/>
          </a:xfrm>
          <a:prstGeom prst="downArrow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NĒ</a:t>
            </a:r>
            <a:endParaRPr lang="lv-LV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876800" y="3581401"/>
            <a:ext cx="3657600" cy="186689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Ø"/>
            </a:pP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lv-LV" sz="2000" dirty="0" smtClean="0">
                <a:latin typeface="Times New Roman" pitchFamily="18" charset="0"/>
                <a:cs typeface="Times New Roman" pitchFamily="18" charset="0"/>
              </a:rPr>
              <a:t>akalpojums atkārtoti netiek pirkts</a:t>
            </a:r>
          </a:p>
          <a:p>
            <a:pPr marL="285750" indent="-285750" algn="ctr">
              <a:buFont typeface="Wingdings" pitchFamily="2" charset="2"/>
              <a:buChar char="Ø"/>
            </a:pP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lv-LV" sz="2000" dirty="0" smtClean="0">
                <a:latin typeface="Times New Roman" pitchFamily="18" charset="0"/>
                <a:cs typeface="Times New Roman" pitchFamily="18" charset="0"/>
              </a:rPr>
              <a:t>lientu neuzticība</a:t>
            </a:r>
          </a:p>
          <a:p>
            <a:pPr marL="285750" indent="-285750" algn="ctr">
              <a:buFont typeface="Wingdings" pitchFamily="2" charset="2"/>
              <a:buChar char="Ø"/>
            </a:pP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lv-LV" sz="2000" dirty="0" smtClean="0">
                <a:latin typeface="Times New Roman" pitchFamily="18" charset="0"/>
                <a:cs typeface="Times New Roman" pitchFamily="18" charset="0"/>
              </a:rPr>
              <a:t>egatīva reklāma no mutes-mutē</a:t>
            </a:r>
            <a:endParaRPr lang="lv-LV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6" name="Rectangle 1035"/>
          <p:cNvSpPr/>
          <p:nvPr/>
        </p:nvSpPr>
        <p:spPr>
          <a:xfrm>
            <a:off x="609600" y="5715000"/>
            <a:ext cx="3429000" cy="990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Wingdings" pitchFamily="2" charset="2"/>
              <a:buChar char="Ø"/>
            </a:pPr>
            <a:r>
              <a:rPr lang="lv-LV" sz="2000" dirty="0" smtClean="0">
                <a:latin typeface="Times New Roman" pitchFamily="18" charset="0"/>
                <a:cs typeface="Times New Roman" pitchFamily="18" charset="0"/>
              </a:rPr>
              <a:t>Nepieciešamas minimālas mārketinga-reklāmas aktivitātes</a:t>
            </a:r>
            <a:endParaRPr lang="lv-LV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42" name="Straight Arrow Connector 1041"/>
          <p:cNvCxnSpPr>
            <a:endCxn id="1036" idx="0"/>
          </p:cNvCxnSpPr>
          <p:nvPr/>
        </p:nvCxnSpPr>
        <p:spPr>
          <a:xfrm>
            <a:off x="2324100" y="5448300"/>
            <a:ext cx="0" cy="266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45" name="Straight Arrow Connector 1044"/>
          <p:cNvCxnSpPr/>
          <p:nvPr/>
        </p:nvCxnSpPr>
        <p:spPr>
          <a:xfrm>
            <a:off x="6705600" y="5448300"/>
            <a:ext cx="0" cy="266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47" name="Rectangle 1046"/>
          <p:cNvSpPr/>
          <p:nvPr/>
        </p:nvSpPr>
        <p:spPr>
          <a:xfrm>
            <a:off x="4876800" y="5715000"/>
            <a:ext cx="3657600" cy="990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Pakalpojuma pārdošanā jāiegulda papildus mārketinga-reklāmas  aktivitātes 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94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lv-LV" sz="4000" dirty="0" smtClean="0">
                <a:latin typeface="Times New Roman" pitchFamily="18" charset="0"/>
                <a:cs typeface="Times New Roman" pitchFamily="18" charset="0"/>
              </a:rPr>
              <a:t>Psihologi ir noskaidrojuši</a:t>
            </a:r>
            <a:endParaRPr lang="lv-LV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Pirmais iespaids par uzņēmuma Darbinieku veidojas </a:t>
            </a:r>
            <a:r>
              <a:rPr lang="lv-LV" u="sng" dirty="0" smtClean="0">
                <a:latin typeface="Times New Roman" pitchFamily="18" charset="0"/>
                <a:cs typeface="Times New Roman" pitchFamily="18" charset="0"/>
              </a:rPr>
              <a:t>kontakta pirmajās 20-30</a:t>
            </a:r>
            <a:r>
              <a:rPr lang="lv-LV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u="sng" dirty="0" smtClean="0">
                <a:latin typeface="Times New Roman" pitchFamily="18" charset="0"/>
                <a:cs typeface="Times New Roman" pitchFamily="18" charset="0"/>
              </a:rPr>
              <a:t>sekundēs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un tam ir izšķiroša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loma Klienta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uztverē.</a:t>
            </a:r>
          </a:p>
          <a:p>
            <a:pPr>
              <a:buFont typeface="Wingdings" pitchFamily="2" charset="2"/>
              <a:buChar char="Ø"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et kopā </a:t>
            </a:r>
            <a:r>
              <a:rPr lang="lv-LV" u="sng" dirty="0" smtClean="0">
                <a:latin typeface="Times New Roman" pitchFamily="18" charset="0"/>
                <a:cs typeface="Times New Roman" pitchFamily="18" charset="0"/>
              </a:rPr>
              <a:t>90 sekundes ir laiks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, kurā zemapziņā Klients ir vai nav gatavs slēgt darījumu.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Pirmais iespaids nenozīmē to, ka mēs ar šo Klientu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sastopamies pirmo reizi, tā var būt arī desmitā vai divdesmitā reize.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6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lv-LV" dirty="0">
                <a:latin typeface="Times New Roman" pitchFamily="18" charset="0"/>
                <a:cs typeface="Times New Roman" pitchFamily="18" charset="0"/>
              </a:rPr>
              <a:t>Domāšanas process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r>
              <a:rPr lang="lv-LV" i="1" dirty="0" smtClean="0"/>
              <a:t>					</a:t>
            </a:r>
          </a:p>
          <a:p>
            <a:pPr marL="514350" indent="-514350">
              <a:buAutoNum type="arabicPeriod"/>
            </a:pP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Muguras smadzenes</a:t>
            </a:r>
          </a:p>
          <a:p>
            <a:pPr marL="514350" indent="-514350">
              <a:buAutoNum type="arabicPeriod"/>
            </a:pP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Limbiskā sistēma</a:t>
            </a:r>
          </a:p>
          <a:p>
            <a:pPr marL="514350" indent="-514350">
              <a:buAutoNum type="arabicPeriod"/>
            </a:pP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Galvas smadzeņu </a:t>
            </a:r>
          </a:p>
          <a:p>
            <a:pPr marL="0" indent="0">
              <a:buNone/>
            </a:pP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      apvalks</a:t>
            </a:r>
            <a:endParaRPr lang="lv-LV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5993256" y="3630455"/>
            <a:ext cx="1104900" cy="1885950"/>
          </a:xfrm>
          <a:custGeom>
            <a:avLst/>
            <a:gdLst>
              <a:gd name="connsiteX0" fmla="*/ 1104900 w 1104900"/>
              <a:gd name="connsiteY0" fmla="*/ 1676400 h 1885950"/>
              <a:gd name="connsiteX1" fmla="*/ 1066800 w 1104900"/>
              <a:gd name="connsiteY1" fmla="*/ 1333500 h 1885950"/>
              <a:gd name="connsiteX2" fmla="*/ 1028700 w 1104900"/>
              <a:gd name="connsiteY2" fmla="*/ 1276350 h 1885950"/>
              <a:gd name="connsiteX3" fmla="*/ 990600 w 1104900"/>
              <a:gd name="connsiteY3" fmla="*/ 1123950 h 1885950"/>
              <a:gd name="connsiteX4" fmla="*/ 952500 w 1104900"/>
              <a:gd name="connsiteY4" fmla="*/ 1047750 h 1885950"/>
              <a:gd name="connsiteX5" fmla="*/ 914400 w 1104900"/>
              <a:gd name="connsiteY5" fmla="*/ 990600 h 1885950"/>
              <a:gd name="connsiteX6" fmla="*/ 876300 w 1104900"/>
              <a:gd name="connsiteY6" fmla="*/ 819150 h 1885950"/>
              <a:gd name="connsiteX7" fmla="*/ 933450 w 1104900"/>
              <a:gd name="connsiteY7" fmla="*/ 552450 h 1885950"/>
              <a:gd name="connsiteX8" fmla="*/ 990600 w 1104900"/>
              <a:gd name="connsiteY8" fmla="*/ 514350 h 1885950"/>
              <a:gd name="connsiteX9" fmla="*/ 1009650 w 1104900"/>
              <a:gd name="connsiteY9" fmla="*/ 457200 h 1885950"/>
              <a:gd name="connsiteX10" fmla="*/ 971550 w 1104900"/>
              <a:gd name="connsiteY10" fmla="*/ 171450 h 1885950"/>
              <a:gd name="connsiteX11" fmla="*/ 857250 w 1104900"/>
              <a:gd name="connsiteY11" fmla="*/ 76200 h 1885950"/>
              <a:gd name="connsiteX12" fmla="*/ 647700 w 1104900"/>
              <a:gd name="connsiteY12" fmla="*/ 38100 h 1885950"/>
              <a:gd name="connsiteX13" fmla="*/ 476250 w 1104900"/>
              <a:gd name="connsiteY13" fmla="*/ 19050 h 1885950"/>
              <a:gd name="connsiteX14" fmla="*/ 419100 w 1104900"/>
              <a:gd name="connsiteY14" fmla="*/ 0 h 1885950"/>
              <a:gd name="connsiteX15" fmla="*/ 228600 w 1104900"/>
              <a:gd name="connsiteY15" fmla="*/ 38100 h 1885950"/>
              <a:gd name="connsiteX16" fmla="*/ 190500 w 1104900"/>
              <a:gd name="connsiteY16" fmla="*/ 95250 h 1885950"/>
              <a:gd name="connsiteX17" fmla="*/ 133350 w 1104900"/>
              <a:gd name="connsiteY17" fmla="*/ 114300 h 1885950"/>
              <a:gd name="connsiteX18" fmla="*/ 76200 w 1104900"/>
              <a:gd name="connsiteY18" fmla="*/ 152400 h 1885950"/>
              <a:gd name="connsiteX19" fmla="*/ 19050 w 1104900"/>
              <a:gd name="connsiteY19" fmla="*/ 285750 h 1885950"/>
              <a:gd name="connsiteX20" fmla="*/ 0 w 1104900"/>
              <a:gd name="connsiteY20" fmla="*/ 342900 h 1885950"/>
              <a:gd name="connsiteX21" fmla="*/ 38100 w 1104900"/>
              <a:gd name="connsiteY21" fmla="*/ 552450 h 1885950"/>
              <a:gd name="connsiteX22" fmla="*/ 152400 w 1104900"/>
              <a:gd name="connsiteY22" fmla="*/ 666750 h 1885950"/>
              <a:gd name="connsiteX23" fmla="*/ 247650 w 1104900"/>
              <a:gd name="connsiteY23" fmla="*/ 781050 h 1885950"/>
              <a:gd name="connsiteX24" fmla="*/ 304800 w 1104900"/>
              <a:gd name="connsiteY24" fmla="*/ 819150 h 1885950"/>
              <a:gd name="connsiteX25" fmla="*/ 457200 w 1104900"/>
              <a:gd name="connsiteY25" fmla="*/ 990600 h 1885950"/>
              <a:gd name="connsiteX26" fmla="*/ 514350 w 1104900"/>
              <a:gd name="connsiteY26" fmla="*/ 1047750 h 1885950"/>
              <a:gd name="connsiteX27" fmla="*/ 571500 w 1104900"/>
              <a:gd name="connsiteY27" fmla="*/ 1104900 h 1885950"/>
              <a:gd name="connsiteX28" fmla="*/ 647700 w 1104900"/>
              <a:gd name="connsiteY28" fmla="*/ 1219200 h 1885950"/>
              <a:gd name="connsiteX29" fmla="*/ 742950 w 1104900"/>
              <a:gd name="connsiteY29" fmla="*/ 1333500 h 1885950"/>
              <a:gd name="connsiteX30" fmla="*/ 781050 w 1104900"/>
              <a:gd name="connsiteY30" fmla="*/ 1447800 h 1885950"/>
              <a:gd name="connsiteX31" fmla="*/ 800100 w 1104900"/>
              <a:gd name="connsiteY31" fmla="*/ 1504950 h 1885950"/>
              <a:gd name="connsiteX32" fmla="*/ 857250 w 1104900"/>
              <a:gd name="connsiteY32" fmla="*/ 1619250 h 1885950"/>
              <a:gd name="connsiteX33" fmla="*/ 876300 w 1104900"/>
              <a:gd name="connsiteY33" fmla="*/ 1752600 h 1885950"/>
              <a:gd name="connsiteX34" fmla="*/ 895350 w 1104900"/>
              <a:gd name="connsiteY34" fmla="*/ 1885950 h 1885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104900" h="1885950">
                <a:moveTo>
                  <a:pt x="1104900" y="1676400"/>
                </a:moveTo>
                <a:cubicBezTo>
                  <a:pt x="1102520" y="1640698"/>
                  <a:pt x="1112250" y="1424400"/>
                  <a:pt x="1066800" y="1333500"/>
                </a:cubicBezTo>
                <a:cubicBezTo>
                  <a:pt x="1056561" y="1313022"/>
                  <a:pt x="1041400" y="1295400"/>
                  <a:pt x="1028700" y="1276350"/>
                </a:cubicBezTo>
                <a:cubicBezTo>
                  <a:pt x="1016000" y="1225550"/>
                  <a:pt x="1014018" y="1170785"/>
                  <a:pt x="990600" y="1123950"/>
                </a:cubicBezTo>
                <a:cubicBezTo>
                  <a:pt x="977900" y="1098550"/>
                  <a:pt x="966589" y="1072406"/>
                  <a:pt x="952500" y="1047750"/>
                </a:cubicBezTo>
                <a:cubicBezTo>
                  <a:pt x="941141" y="1027871"/>
                  <a:pt x="924639" y="1011078"/>
                  <a:pt x="914400" y="990600"/>
                </a:cubicBezTo>
                <a:cubicBezTo>
                  <a:pt x="890952" y="943703"/>
                  <a:pt x="883617" y="863050"/>
                  <a:pt x="876300" y="819150"/>
                </a:cubicBezTo>
                <a:cubicBezTo>
                  <a:pt x="885628" y="716545"/>
                  <a:pt x="860295" y="625605"/>
                  <a:pt x="933450" y="552450"/>
                </a:cubicBezTo>
                <a:cubicBezTo>
                  <a:pt x="949639" y="536261"/>
                  <a:pt x="971550" y="527050"/>
                  <a:pt x="990600" y="514350"/>
                </a:cubicBezTo>
                <a:cubicBezTo>
                  <a:pt x="996950" y="495300"/>
                  <a:pt x="1010764" y="477250"/>
                  <a:pt x="1009650" y="457200"/>
                </a:cubicBezTo>
                <a:cubicBezTo>
                  <a:pt x="1004320" y="361255"/>
                  <a:pt x="992395" y="265255"/>
                  <a:pt x="971550" y="171450"/>
                </a:cubicBezTo>
                <a:cubicBezTo>
                  <a:pt x="959225" y="115987"/>
                  <a:pt x="902420" y="93139"/>
                  <a:pt x="857250" y="76200"/>
                </a:cubicBezTo>
                <a:cubicBezTo>
                  <a:pt x="804003" y="56232"/>
                  <a:pt x="692898" y="43750"/>
                  <a:pt x="647700" y="38100"/>
                </a:cubicBezTo>
                <a:cubicBezTo>
                  <a:pt x="590642" y="30968"/>
                  <a:pt x="533400" y="25400"/>
                  <a:pt x="476250" y="19050"/>
                </a:cubicBezTo>
                <a:cubicBezTo>
                  <a:pt x="457200" y="12700"/>
                  <a:pt x="439180" y="0"/>
                  <a:pt x="419100" y="0"/>
                </a:cubicBezTo>
                <a:cubicBezTo>
                  <a:pt x="331541" y="0"/>
                  <a:pt x="298979" y="14640"/>
                  <a:pt x="228600" y="38100"/>
                </a:cubicBezTo>
                <a:cubicBezTo>
                  <a:pt x="215900" y="57150"/>
                  <a:pt x="208378" y="80947"/>
                  <a:pt x="190500" y="95250"/>
                </a:cubicBezTo>
                <a:cubicBezTo>
                  <a:pt x="174820" y="107794"/>
                  <a:pt x="151311" y="105320"/>
                  <a:pt x="133350" y="114300"/>
                </a:cubicBezTo>
                <a:cubicBezTo>
                  <a:pt x="112872" y="124539"/>
                  <a:pt x="95250" y="139700"/>
                  <a:pt x="76200" y="152400"/>
                </a:cubicBezTo>
                <a:cubicBezTo>
                  <a:pt x="31524" y="286427"/>
                  <a:pt x="89670" y="120969"/>
                  <a:pt x="19050" y="285750"/>
                </a:cubicBezTo>
                <a:cubicBezTo>
                  <a:pt x="11140" y="304207"/>
                  <a:pt x="6350" y="323850"/>
                  <a:pt x="0" y="342900"/>
                </a:cubicBezTo>
                <a:cubicBezTo>
                  <a:pt x="3572" y="371476"/>
                  <a:pt x="9908" y="503115"/>
                  <a:pt x="38100" y="552450"/>
                </a:cubicBezTo>
                <a:cubicBezTo>
                  <a:pt x="97836" y="656988"/>
                  <a:pt x="76873" y="603811"/>
                  <a:pt x="152400" y="666750"/>
                </a:cubicBezTo>
                <a:cubicBezTo>
                  <a:pt x="339650" y="822792"/>
                  <a:pt x="97800" y="631200"/>
                  <a:pt x="247650" y="781050"/>
                </a:cubicBezTo>
                <a:cubicBezTo>
                  <a:pt x="263839" y="797239"/>
                  <a:pt x="285750" y="806450"/>
                  <a:pt x="304800" y="819150"/>
                </a:cubicBezTo>
                <a:cubicBezTo>
                  <a:pt x="372788" y="921132"/>
                  <a:pt x="326711" y="860111"/>
                  <a:pt x="457200" y="990600"/>
                </a:cubicBezTo>
                <a:lnTo>
                  <a:pt x="514350" y="1047750"/>
                </a:lnTo>
                <a:lnTo>
                  <a:pt x="571500" y="1104900"/>
                </a:lnTo>
                <a:cubicBezTo>
                  <a:pt x="604978" y="1205335"/>
                  <a:pt x="568423" y="1124068"/>
                  <a:pt x="647700" y="1219200"/>
                </a:cubicBezTo>
                <a:cubicBezTo>
                  <a:pt x="780310" y="1378332"/>
                  <a:pt x="575985" y="1166535"/>
                  <a:pt x="742950" y="1333500"/>
                </a:cubicBezTo>
                <a:lnTo>
                  <a:pt x="781050" y="1447800"/>
                </a:lnTo>
                <a:cubicBezTo>
                  <a:pt x="787400" y="1466850"/>
                  <a:pt x="788961" y="1488242"/>
                  <a:pt x="800100" y="1504950"/>
                </a:cubicBezTo>
                <a:cubicBezTo>
                  <a:pt x="849339" y="1578808"/>
                  <a:pt x="830960" y="1540380"/>
                  <a:pt x="857250" y="1619250"/>
                </a:cubicBezTo>
                <a:cubicBezTo>
                  <a:pt x="863600" y="1663700"/>
                  <a:pt x="868268" y="1708423"/>
                  <a:pt x="876300" y="1752600"/>
                </a:cubicBezTo>
                <a:cubicBezTo>
                  <a:pt x="899970" y="1882787"/>
                  <a:pt x="895350" y="1776784"/>
                  <a:pt x="895350" y="1885950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372225" y="3905286"/>
            <a:ext cx="4751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dirty="0" smtClean="0"/>
              <a:t>1</a:t>
            </a:r>
            <a:endParaRPr lang="lv-LV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5600200" y="344573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3200" dirty="0" smtClean="0"/>
              <a:t>2</a:t>
            </a:r>
            <a:endParaRPr lang="lv-LV" sz="3200" dirty="0"/>
          </a:p>
        </p:txBody>
      </p:sp>
      <p:sp>
        <p:nvSpPr>
          <p:cNvPr id="21" name="Freeform 20"/>
          <p:cNvSpPr/>
          <p:nvPr/>
        </p:nvSpPr>
        <p:spPr>
          <a:xfrm>
            <a:off x="5334000" y="3143250"/>
            <a:ext cx="1924050" cy="1156859"/>
          </a:xfrm>
          <a:custGeom>
            <a:avLst/>
            <a:gdLst>
              <a:gd name="connsiteX0" fmla="*/ 1676400 w 1924050"/>
              <a:gd name="connsiteY0" fmla="*/ 762000 h 1156859"/>
              <a:gd name="connsiteX1" fmla="*/ 1771650 w 1924050"/>
              <a:gd name="connsiteY1" fmla="*/ 685800 h 1156859"/>
              <a:gd name="connsiteX2" fmla="*/ 1809750 w 1924050"/>
              <a:gd name="connsiteY2" fmla="*/ 571500 h 1156859"/>
              <a:gd name="connsiteX3" fmla="*/ 1828800 w 1924050"/>
              <a:gd name="connsiteY3" fmla="*/ 514350 h 1156859"/>
              <a:gd name="connsiteX4" fmla="*/ 1924050 w 1924050"/>
              <a:gd name="connsiteY4" fmla="*/ 342900 h 1156859"/>
              <a:gd name="connsiteX5" fmla="*/ 1905000 w 1924050"/>
              <a:gd name="connsiteY5" fmla="*/ 266700 h 1156859"/>
              <a:gd name="connsiteX6" fmla="*/ 1771650 w 1924050"/>
              <a:gd name="connsiteY6" fmla="*/ 209550 h 1156859"/>
              <a:gd name="connsiteX7" fmla="*/ 1714500 w 1924050"/>
              <a:gd name="connsiteY7" fmla="*/ 190500 h 1156859"/>
              <a:gd name="connsiteX8" fmla="*/ 1657350 w 1924050"/>
              <a:gd name="connsiteY8" fmla="*/ 152400 h 1156859"/>
              <a:gd name="connsiteX9" fmla="*/ 1447800 w 1924050"/>
              <a:gd name="connsiteY9" fmla="*/ 114300 h 1156859"/>
              <a:gd name="connsiteX10" fmla="*/ 1276350 w 1924050"/>
              <a:gd name="connsiteY10" fmla="*/ 57150 h 1156859"/>
              <a:gd name="connsiteX11" fmla="*/ 1219200 w 1924050"/>
              <a:gd name="connsiteY11" fmla="*/ 38100 h 1156859"/>
              <a:gd name="connsiteX12" fmla="*/ 666750 w 1924050"/>
              <a:gd name="connsiteY12" fmla="*/ 0 h 1156859"/>
              <a:gd name="connsiteX13" fmla="*/ 457200 w 1924050"/>
              <a:gd name="connsiteY13" fmla="*/ 19050 h 1156859"/>
              <a:gd name="connsiteX14" fmla="*/ 342900 w 1924050"/>
              <a:gd name="connsiteY14" fmla="*/ 57150 h 1156859"/>
              <a:gd name="connsiteX15" fmla="*/ 285750 w 1924050"/>
              <a:gd name="connsiteY15" fmla="*/ 76200 h 1156859"/>
              <a:gd name="connsiteX16" fmla="*/ 228600 w 1924050"/>
              <a:gd name="connsiteY16" fmla="*/ 114300 h 1156859"/>
              <a:gd name="connsiteX17" fmla="*/ 152400 w 1924050"/>
              <a:gd name="connsiteY17" fmla="*/ 152400 h 1156859"/>
              <a:gd name="connsiteX18" fmla="*/ 38100 w 1924050"/>
              <a:gd name="connsiteY18" fmla="*/ 247650 h 1156859"/>
              <a:gd name="connsiteX19" fmla="*/ 0 w 1924050"/>
              <a:gd name="connsiteY19" fmla="*/ 323850 h 1156859"/>
              <a:gd name="connsiteX20" fmla="*/ 19050 w 1924050"/>
              <a:gd name="connsiteY20" fmla="*/ 571500 h 1156859"/>
              <a:gd name="connsiteX21" fmla="*/ 95250 w 1924050"/>
              <a:gd name="connsiteY21" fmla="*/ 685800 h 1156859"/>
              <a:gd name="connsiteX22" fmla="*/ 190500 w 1924050"/>
              <a:gd name="connsiteY22" fmla="*/ 857250 h 1156859"/>
              <a:gd name="connsiteX23" fmla="*/ 247650 w 1924050"/>
              <a:gd name="connsiteY23" fmla="*/ 895350 h 1156859"/>
              <a:gd name="connsiteX24" fmla="*/ 361950 w 1924050"/>
              <a:gd name="connsiteY24" fmla="*/ 990600 h 1156859"/>
              <a:gd name="connsiteX25" fmla="*/ 438150 w 1924050"/>
              <a:gd name="connsiteY25" fmla="*/ 1028700 h 1156859"/>
              <a:gd name="connsiteX26" fmla="*/ 571500 w 1924050"/>
              <a:gd name="connsiteY26" fmla="*/ 1104900 h 1156859"/>
              <a:gd name="connsiteX27" fmla="*/ 895350 w 1924050"/>
              <a:gd name="connsiteY27" fmla="*/ 1143000 h 1156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924050" h="1156859">
                <a:moveTo>
                  <a:pt x="1676400" y="762000"/>
                </a:moveTo>
                <a:cubicBezTo>
                  <a:pt x="1708150" y="736600"/>
                  <a:pt x="1748333" y="719110"/>
                  <a:pt x="1771650" y="685800"/>
                </a:cubicBezTo>
                <a:cubicBezTo>
                  <a:pt x="1794681" y="652899"/>
                  <a:pt x="1797050" y="609600"/>
                  <a:pt x="1809750" y="571500"/>
                </a:cubicBezTo>
                <a:cubicBezTo>
                  <a:pt x="1816100" y="552450"/>
                  <a:pt x="1817661" y="531058"/>
                  <a:pt x="1828800" y="514350"/>
                </a:cubicBezTo>
                <a:cubicBezTo>
                  <a:pt x="1916139" y="383342"/>
                  <a:pt x="1890520" y="443491"/>
                  <a:pt x="1924050" y="342900"/>
                </a:cubicBezTo>
                <a:cubicBezTo>
                  <a:pt x="1917700" y="317500"/>
                  <a:pt x="1919523" y="288485"/>
                  <a:pt x="1905000" y="266700"/>
                </a:cubicBezTo>
                <a:cubicBezTo>
                  <a:pt x="1877705" y="225758"/>
                  <a:pt x="1811010" y="220796"/>
                  <a:pt x="1771650" y="209550"/>
                </a:cubicBezTo>
                <a:cubicBezTo>
                  <a:pt x="1752342" y="204033"/>
                  <a:pt x="1732461" y="199480"/>
                  <a:pt x="1714500" y="190500"/>
                </a:cubicBezTo>
                <a:cubicBezTo>
                  <a:pt x="1694022" y="180261"/>
                  <a:pt x="1679364" y="158690"/>
                  <a:pt x="1657350" y="152400"/>
                </a:cubicBezTo>
                <a:cubicBezTo>
                  <a:pt x="1589086" y="132896"/>
                  <a:pt x="1517650" y="127000"/>
                  <a:pt x="1447800" y="114300"/>
                </a:cubicBezTo>
                <a:cubicBezTo>
                  <a:pt x="1321047" y="50923"/>
                  <a:pt x="1424066" y="94079"/>
                  <a:pt x="1276350" y="57150"/>
                </a:cubicBezTo>
                <a:cubicBezTo>
                  <a:pt x="1256869" y="52280"/>
                  <a:pt x="1239047" y="41153"/>
                  <a:pt x="1219200" y="38100"/>
                </a:cubicBezTo>
                <a:cubicBezTo>
                  <a:pt x="1073784" y="15728"/>
                  <a:pt x="779481" y="5933"/>
                  <a:pt x="666750" y="0"/>
                </a:cubicBezTo>
                <a:cubicBezTo>
                  <a:pt x="596900" y="6350"/>
                  <a:pt x="526271" y="6861"/>
                  <a:pt x="457200" y="19050"/>
                </a:cubicBezTo>
                <a:cubicBezTo>
                  <a:pt x="417650" y="26029"/>
                  <a:pt x="381000" y="44450"/>
                  <a:pt x="342900" y="57150"/>
                </a:cubicBezTo>
                <a:cubicBezTo>
                  <a:pt x="323850" y="63500"/>
                  <a:pt x="302458" y="65061"/>
                  <a:pt x="285750" y="76200"/>
                </a:cubicBezTo>
                <a:cubicBezTo>
                  <a:pt x="266700" y="88900"/>
                  <a:pt x="248479" y="102941"/>
                  <a:pt x="228600" y="114300"/>
                </a:cubicBezTo>
                <a:cubicBezTo>
                  <a:pt x="203944" y="128389"/>
                  <a:pt x="177056" y="138311"/>
                  <a:pt x="152400" y="152400"/>
                </a:cubicBezTo>
                <a:cubicBezTo>
                  <a:pt x="112068" y="175447"/>
                  <a:pt x="65273" y="209608"/>
                  <a:pt x="38100" y="247650"/>
                </a:cubicBezTo>
                <a:cubicBezTo>
                  <a:pt x="21594" y="270758"/>
                  <a:pt x="12700" y="298450"/>
                  <a:pt x="0" y="323850"/>
                </a:cubicBezTo>
                <a:cubicBezTo>
                  <a:pt x="6350" y="406400"/>
                  <a:pt x="-2020" y="491432"/>
                  <a:pt x="19050" y="571500"/>
                </a:cubicBezTo>
                <a:cubicBezTo>
                  <a:pt x="30703" y="615783"/>
                  <a:pt x="80770" y="642359"/>
                  <a:pt x="95250" y="685800"/>
                </a:cubicBezTo>
                <a:cubicBezTo>
                  <a:pt x="115101" y="745354"/>
                  <a:pt x="134354" y="819819"/>
                  <a:pt x="190500" y="857250"/>
                </a:cubicBezTo>
                <a:cubicBezTo>
                  <a:pt x="209550" y="869950"/>
                  <a:pt x="230061" y="880693"/>
                  <a:pt x="247650" y="895350"/>
                </a:cubicBezTo>
                <a:cubicBezTo>
                  <a:pt x="333614" y="966987"/>
                  <a:pt x="271655" y="939003"/>
                  <a:pt x="361950" y="990600"/>
                </a:cubicBezTo>
                <a:cubicBezTo>
                  <a:pt x="386606" y="1004689"/>
                  <a:pt x="415042" y="1012194"/>
                  <a:pt x="438150" y="1028700"/>
                </a:cubicBezTo>
                <a:cubicBezTo>
                  <a:pt x="560375" y="1116004"/>
                  <a:pt x="423913" y="1068003"/>
                  <a:pt x="571500" y="1104900"/>
                </a:cubicBezTo>
                <a:cubicBezTo>
                  <a:pt x="702619" y="1192313"/>
                  <a:pt x="605755" y="1143000"/>
                  <a:pt x="895350" y="114300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22" name="Freeform 21"/>
          <p:cNvSpPr/>
          <p:nvPr/>
        </p:nvSpPr>
        <p:spPr>
          <a:xfrm>
            <a:off x="5095875" y="3067050"/>
            <a:ext cx="2266950" cy="1485958"/>
          </a:xfrm>
          <a:custGeom>
            <a:avLst/>
            <a:gdLst>
              <a:gd name="connsiteX0" fmla="*/ 1943100 w 2266950"/>
              <a:gd name="connsiteY0" fmla="*/ 1009650 h 1485958"/>
              <a:gd name="connsiteX1" fmla="*/ 2019300 w 2266950"/>
              <a:gd name="connsiteY1" fmla="*/ 914400 h 1485958"/>
              <a:gd name="connsiteX2" fmla="*/ 2076450 w 2266950"/>
              <a:gd name="connsiteY2" fmla="*/ 876300 h 1485958"/>
              <a:gd name="connsiteX3" fmla="*/ 2171700 w 2266950"/>
              <a:gd name="connsiteY3" fmla="*/ 800100 h 1485958"/>
              <a:gd name="connsiteX4" fmla="*/ 2266950 w 2266950"/>
              <a:gd name="connsiteY4" fmla="*/ 609600 h 1485958"/>
              <a:gd name="connsiteX5" fmla="*/ 2209800 w 2266950"/>
              <a:gd name="connsiteY5" fmla="*/ 361950 h 1485958"/>
              <a:gd name="connsiteX6" fmla="*/ 2152650 w 2266950"/>
              <a:gd name="connsiteY6" fmla="*/ 323850 h 1485958"/>
              <a:gd name="connsiteX7" fmla="*/ 2133600 w 2266950"/>
              <a:gd name="connsiteY7" fmla="*/ 266700 h 1485958"/>
              <a:gd name="connsiteX8" fmla="*/ 2019300 w 2266950"/>
              <a:gd name="connsiteY8" fmla="*/ 190500 h 1485958"/>
              <a:gd name="connsiteX9" fmla="*/ 1981200 w 2266950"/>
              <a:gd name="connsiteY9" fmla="*/ 133350 h 1485958"/>
              <a:gd name="connsiteX10" fmla="*/ 1866900 w 2266950"/>
              <a:gd name="connsiteY10" fmla="*/ 95250 h 1485958"/>
              <a:gd name="connsiteX11" fmla="*/ 1752600 w 2266950"/>
              <a:gd name="connsiteY11" fmla="*/ 57150 h 1485958"/>
              <a:gd name="connsiteX12" fmla="*/ 1695450 w 2266950"/>
              <a:gd name="connsiteY12" fmla="*/ 38100 h 1485958"/>
              <a:gd name="connsiteX13" fmla="*/ 1600200 w 2266950"/>
              <a:gd name="connsiteY13" fmla="*/ 19050 h 1485958"/>
              <a:gd name="connsiteX14" fmla="*/ 1143000 w 2266950"/>
              <a:gd name="connsiteY14" fmla="*/ 38100 h 1485958"/>
              <a:gd name="connsiteX15" fmla="*/ 628650 w 2266950"/>
              <a:gd name="connsiteY15" fmla="*/ 0 h 1485958"/>
              <a:gd name="connsiteX16" fmla="*/ 361950 w 2266950"/>
              <a:gd name="connsiteY16" fmla="*/ 19050 h 1485958"/>
              <a:gd name="connsiteX17" fmla="*/ 266700 w 2266950"/>
              <a:gd name="connsiteY17" fmla="*/ 95250 h 1485958"/>
              <a:gd name="connsiteX18" fmla="*/ 209550 w 2266950"/>
              <a:gd name="connsiteY18" fmla="*/ 133350 h 1485958"/>
              <a:gd name="connsiteX19" fmla="*/ 76200 w 2266950"/>
              <a:gd name="connsiteY19" fmla="*/ 228600 h 1485958"/>
              <a:gd name="connsiteX20" fmla="*/ 38100 w 2266950"/>
              <a:gd name="connsiteY20" fmla="*/ 285750 h 1485958"/>
              <a:gd name="connsiteX21" fmla="*/ 0 w 2266950"/>
              <a:gd name="connsiteY21" fmla="*/ 400050 h 1485958"/>
              <a:gd name="connsiteX22" fmla="*/ 57150 w 2266950"/>
              <a:gd name="connsiteY22" fmla="*/ 723900 h 1485958"/>
              <a:gd name="connsiteX23" fmla="*/ 114300 w 2266950"/>
              <a:gd name="connsiteY23" fmla="*/ 781050 h 1485958"/>
              <a:gd name="connsiteX24" fmla="*/ 190500 w 2266950"/>
              <a:gd name="connsiteY24" fmla="*/ 895350 h 1485958"/>
              <a:gd name="connsiteX25" fmla="*/ 228600 w 2266950"/>
              <a:gd name="connsiteY25" fmla="*/ 952500 h 1485958"/>
              <a:gd name="connsiteX26" fmla="*/ 342900 w 2266950"/>
              <a:gd name="connsiteY26" fmla="*/ 1066800 h 1485958"/>
              <a:gd name="connsiteX27" fmla="*/ 400050 w 2266950"/>
              <a:gd name="connsiteY27" fmla="*/ 1104900 h 1485958"/>
              <a:gd name="connsiteX28" fmla="*/ 571500 w 2266950"/>
              <a:gd name="connsiteY28" fmla="*/ 1238250 h 1485958"/>
              <a:gd name="connsiteX29" fmla="*/ 704850 w 2266950"/>
              <a:gd name="connsiteY29" fmla="*/ 1333500 h 1485958"/>
              <a:gd name="connsiteX30" fmla="*/ 762000 w 2266950"/>
              <a:gd name="connsiteY30" fmla="*/ 1352550 h 1485958"/>
              <a:gd name="connsiteX31" fmla="*/ 819150 w 2266950"/>
              <a:gd name="connsiteY31" fmla="*/ 1390650 h 1485958"/>
              <a:gd name="connsiteX32" fmla="*/ 1009650 w 2266950"/>
              <a:gd name="connsiteY32" fmla="*/ 1466850 h 1485958"/>
              <a:gd name="connsiteX33" fmla="*/ 1390650 w 2266950"/>
              <a:gd name="connsiteY33" fmla="*/ 1485900 h 1485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266950" h="1485958">
                <a:moveTo>
                  <a:pt x="1943100" y="1009650"/>
                </a:moveTo>
                <a:cubicBezTo>
                  <a:pt x="1968500" y="977900"/>
                  <a:pt x="1990549" y="943151"/>
                  <a:pt x="2019300" y="914400"/>
                </a:cubicBezTo>
                <a:cubicBezTo>
                  <a:pt x="2035489" y="898211"/>
                  <a:pt x="2060261" y="892489"/>
                  <a:pt x="2076450" y="876300"/>
                </a:cubicBezTo>
                <a:cubicBezTo>
                  <a:pt x="2162618" y="790132"/>
                  <a:pt x="2060441" y="837186"/>
                  <a:pt x="2171700" y="800100"/>
                </a:cubicBezTo>
                <a:cubicBezTo>
                  <a:pt x="2262423" y="664015"/>
                  <a:pt x="2236794" y="730223"/>
                  <a:pt x="2266950" y="609600"/>
                </a:cubicBezTo>
                <a:cubicBezTo>
                  <a:pt x="2257003" y="510133"/>
                  <a:pt x="2279216" y="431366"/>
                  <a:pt x="2209800" y="361950"/>
                </a:cubicBezTo>
                <a:cubicBezTo>
                  <a:pt x="2193611" y="345761"/>
                  <a:pt x="2171700" y="336550"/>
                  <a:pt x="2152650" y="323850"/>
                </a:cubicBezTo>
                <a:cubicBezTo>
                  <a:pt x="2146300" y="304800"/>
                  <a:pt x="2147799" y="280899"/>
                  <a:pt x="2133600" y="266700"/>
                </a:cubicBezTo>
                <a:cubicBezTo>
                  <a:pt x="2101221" y="234321"/>
                  <a:pt x="2019300" y="190500"/>
                  <a:pt x="2019300" y="190500"/>
                </a:cubicBezTo>
                <a:cubicBezTo>
                  <a:pt x="2006600" y="171450"/>
                  <a:pt x="2000615" y="145484"/>
                  <a:pt x="1981200" y="133350"/>
                </a:cubicBezTo>
                <a:cubicBezTo>
                  <a:pt x="1947144" y="112065"/>
                  <a:pt x="1905000" y="107950"/>
                  <a:pt x="1866900" y="95250"/>
                </a:cubicBezTo>
                <a:lnTo>
                  <a:pt x="1752600" y="57150"/>
                </a:lnTo>
                <a:cubicBezTo>
                  <a:pt x="1733550" y="50800"/>
                  <a:pt x="1715141" y="42038"/>
                  <a:pt x="1695450" y="38100"/>
                </a:cubicBezTo>
                <a:lnTo>
                  <a:pt x="1600200" y="19050"/>
                </a:lnTo>
                <a:cubicBezTo>
                  <a:pt x="1447800" y="25400"/>
                  <a:pt x="1295503" y="41090"/>
                  <a:pt x="1143000" y="38100"/>
                </a:cubicBezTo>
                <a:cubicBezTo>
                  <a:pt x="971113" y="34730"/>
                  <a:pt x="628650" y="0"/>
                  <a:pt x="628650" y="0"/>
                </a:cubicBezTo>
                <a:cubicBezTo>
                  <a:pt x="539750" y="6350"/>
                  <a:pt x="450466" y="8636"/>
                  <a:pt x="361950" y="19050"/>
                </a:cubicBezTo>
                <a:cubicBezTo>
                  <a:pt x="277887" y="28940"/>
                  <a:pt x="321859" y="40091"/>
                  <a:pt x="266700" y="95250"/>
                </a:cubicBezTo>
                <a:cubicBezTo>
                  <a:pt x="250511" y="111439"/>
                  <a:pt x="228181" y="120042"/>
                  <a:pt x="209550" y="133350"/>
                </a:cubicBezTo>
                <a:cubicBezTo>
                  <a:pt x="44147" y="251495"/>
                  <a:pt x="210885" y="138810"/>
                  <a:pt x="76200" y="228600"/>
                </a:cubicBezTo>
                <a:cubicBezTo>
                  <a:pt x="63500" y="247650"/>
                  <a:pt x="47399" y="264828"/>
                  <a:pt x="38100" y="285750"/>
                </a:cubicBezTo>
                <a:cubicBezTo>
                  <a:pt x="21789" y="322450"/>
                  <a:pt x="0" y="400050"/>
                  <a:pt x="0" y="400050"/>
                </a:cubicBezTo>
                <a:cubicBezTo>
                  <a:pt x="1631" y="417994"/>
                  <a:pt x="8926" y="675676"/>
                  <a:pt x="57150" y="723900"/>
                </a:cubicBezTo>
                <a:cubicBezTo>
                  <a:pt x="76200" y="742950"/>
                  <a:pt x="97760" y="759784"/>
                  <a:pt x="114300" y="781050"/>
                </a:cubicBezTo>
                <a:cubicBezTo>
                  <a:pt x="142413" y="817195"/>
                  <a:pt x="165100" y="857250"/>
                  <a:pt x="190500" y="895350"/>
                </a:cubicBezTo>
                <a:cubicBezTo>
                  <a:pt x="203200" y="914400"/>
                  <a:pt x="212411" y="936311"/>
                  <a:pt x="228600" y="952500"/>
                </a:cubicBezTo>
                <a:cubicBezTo>
                  <a:pt x="266700" y="990600"/>
                  <a:pt x="298068" y="1036912"/>
                  <a:pt x="342900" y="1066800"/>
                </a:cubicBezTo>
                <a:cubicBezTo>
                  <a:pt x="361950" y="1079500"/>
                  <a:pt x="382938" y="1089689"/>
                  <a:pt x="400050" y="1104900"/>
                </a:cubicBezTo>
                <a:cubicBezTo>
                  <a:pt x="554249" y="1241966"/>
                  <a:pt x="453656" y="1198969"/>
                  <a:pt x="571500" y="1238250"/>
                </a:cubicBezTo>
                <a:cubicBezTo>
                  <a:pt x="588758" y="1251193"/>
                  <a:pt x="676994" y="1319572"/>
                  <a:pt x="704850" y="1333500"/>
                </a:cubicBezTo>
                <a:cubicBezTo>
                  <a:pt x="722811" y="1342480"/>
                  <a:pt x="744039" y="1343570"/>
                  <a:pt x="762000" y="1352550"/>
                </a:cubicBezTo>
                <a:cubicBezTo>
                  <a:pt x="782478" y="1362789"/>
                  <a:pt x="799271" y="1379291"/>
                  <a:pt x="819150" y="1390650"/>
                </a:cubicBezTo>
                <a:cubicBezTo>
                  <a:pt x="862642" y="1415503"/>
                  <a:pt x="965465" y="1463904"/>
                  <a:pt x="1009650" y="1466850"/>
                </a:cubicBezTo>
                <a:cubicBezTo>
                  <a:pt x="1327080" y="1488012"/>
                  <a:pt x="1199939" y="1485900"/>
                  <a:pt x="1390650" y="148590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23" name="Freeform 22"/>
          <p:cNvSpPr/>
          <p:nvPr/>
        </p:nvSpPr>
        <p:spPr>
          <a:xfrm>
            <a:off x="4304758" y="2287430"/>
            <a:ext cx="3752850" cy="2686050"/>
          </a:xfrm>
          <a:custGeom>
            <a:avLst/>
            <a:gdLst>
              <a:gd name="connsiteX0" fmla="*/ 2552700 w 3752850"/>
              <a:gd name="connsiteY0" fmla="*/ 2095500 h 2686050"/>
              <a:gd name="connsiteX1" fmla="*/ 2590800 w 3752850"/>
              <a:gd name="connsiteY1" fmla="*/ 2000250 h 2686050"/>
              <a:gd name="connsiteX2" fmla="*/ 2705100 w 3752850"/>
              <a:gd name="connsiteY2" fmla="*/ 1943100 h 2686050"/>
              <a:gd name="connsiteX3" fmla="*/ 2762250 w 3752850"/>
              <a:gd name="connsiteY3" fmla="*/ 1905000 h 2686050"/>
              <a:gd name="connsiteX4" fmla="*/ 2838450 w 3752850"/>
              <a:gd name="connsiteY4" fmla="*/ 1885950 h 2686050"/>
              <a:gd name="connsiteX5" fmla="*/ 2952750 w 3752850"/>
              <a:gd name="connsiteY5" fmla="*/ 1847850 h 2686050"/>
              <a:gd name="connsiteX6" fmla="*/ 3124200 w 3752850"/>
              <a:gd name="connsiteY6" fmla="*/ 1790700 h 2686050"/>
              <a:gd name="connsiteX7" fmla="*/ 3181350 w 3752850"/>
              <a:gd name="connsiteY7" fmla="*/ 1771650 h 2686050"/>
              <a:gd name="connsiteX8" fmla="*/ 3238500 w 3752850"/>
              <a:gd name="connsiteY8" fmla="*/ 1752600 h 2686050"/>
              <a:gd name="connsiteX9" fmla="*/ 3352800 w 3752850"/>
              <a:gd name="connsiteY9" fmla="*/ 1676400 h 2686050"/>
              <a:gd name="connsiteX10" fmla="*/ 3409950 w 3752850"/>
              <a:gd name="connsiteY10" fmla="*/ 1638300 h 2686050"/>
              <a:gd name="connsiteX11" fmla="*/ 3562350 w 3752850"/>
              <a:gd name="connsiteY11" fmla="*/ 1409700 h 2686050"/>
              <a:gd name="connsiteX12" fmla="*/ 3600450 w 3752850"/>
              <a:gd name="connsiteY12" fmla="*/ 1352550 h 2686050"/>
              <a:gd name="connsiteX13" fmla="*/ 3619500 w 3752850"/>
              <a:gd name="connsiteY13" fmla="*/ 1295400 h 2686050"/>
              <a:gd name="connsiteX14" fmla="*/ 3657600 w 3752850"/>
              <a:gd name="connsiteY14" fmla="*/ 1238250 h 2686050"/>
              <a:gd name="connsiteX15" fmla="*/ 3695700 w 3752850"/>
              <a:gd name="connsiteY15" fmla="*/ 1123950 h 2686050"/>
              <a:gd name="connsiteX16" fmla="*/ 3714750 w 3752850"/>
              <a:gd name="connsiteY16" fmla="*/ 1066800 h 2686050"/>
              <a:gd name="connsiteX17" fmla="*/ 3752850 w 3752850"/>
              <a:gd name="connsiteY17" fmla="*/ 933450 h 2686050"/>
              <a:gd name="connsiteX18" fmla="*/ 3733800 w 3752850"/>
              <a:gd name="connsiteY18" fmla="*/ 704850 h 2686050"/>
              <a:gd name="connsiteX19" fmla="*/ 3714750 w 3752850"/>
              <a:gd name="connsiteY19" fmla="*/ 590550 h 2686050"/>
              <a:gd name="connsiteX20" fmla="*/ 3638550 w 3752850"/>
              <a:gd name="connsiteY20" fmla="*/ 476250 h 2686050"/>
              <a:gd name="connsiteX21" fmla="*/ 3467100 w 3752850"/>
              <a:gd name="connsiteY21" fmla="*/ 361950 h 2686050"/>
              <a:gd name="connsiteX22" fmla="*/ 3409950 w 3752850"/>
              <a:gd name="connsiteY22" fmla="*/ 323850 h 2686050"/>
              <a:gd name="connsiteX23" fmla="*/ 3276600 w 3752850"/>
              <a:gd name="connsiteY23" fmla="*/ 247650 h 2686050"/>
              <a:gd name="connsiteX24" fmla="*/ 3162300 w 3752850"/>
              <a:gd name="connsiteY24" fmla="*/ 171450 h 2686050"/>
              <a:gd name="connsiteX25" fmla="*/ 3086100 w 3752850"/>
              <a:gd name="connsiteY25" fmla="*/ 152400 h 2686050"/>
              <a:gd name="connsiteX26" fmla="*/ 2895600 w 3752850"/>
              <a:gd name="connsiteY26" fmla="*/ 95250 h 2686050"/>
              <a:gd name="connsiteX27" fmla="*/ 2457450 w 3752850"/>
              <a:gd name="connsiteY27" fmla="*/ 38100 h 2686050"/>
              <a:gd name="connsiteX28" fmla="*/ 2133600 w 3752850"/>
              <a:gd name="connsiteY28" fmla="*/ 0 h 2686050"/>
              <a:gd name="connsiteX29" fmla="*/ 1123950 w 3752850"/>
              <a:gd name="connsiteY29" fmla="*/ 19050 h 2686050"/>
              <a:gd name="connsiteX30" fmla="*/ 895350 w 3752850"/>
              <a:gd name="connsiteY30" fmla="*/ 57150 h 2686050"/>
              <a:gd name="connsiteX31" fmla="*/ 704850 w 3752850"/>
              <a:gd name="connsiteY31" fmla="*/ 114300 h 2686050"/>
              <a:gd name="connsiteX32" fmla="*/ 647700 w 3752850"/>
              <a:gd name="connsiteY32" fmla="*/ 152400 h 2686050"/>
              <a:gd name="connsiteX33" fmla="*/ 609600 w 3752850"/>
              <a:gd name="connsiteY33" fmla="*/ 209550 h 2686050"/>
              <a:gd name="connsiteX34" fmla="*/ 552450 w 3752850"/>
              <a:gd name="connsiteY34" fmla="*/ 247650 h 2686050"/>
              <a:gd name="connsiteX35" fmla="*/ 476250 w 3752850"/>
              <a:gd name="connsiteY35" fmla="*/ 381000 h 2686050"/>
              <a:gd name="connsiteX36" fmla="*/ 419100 w 3752850"/>
              <a:gd name="connsiteY36" fmla="*/ 419100 h 2686050"/>
              <a:gd name="connsiteX37" fmla="*/ 361950 w 3752850"/>
              <a:gd name="connsiteY37" fmla="*/ 533400 h 2686050"/>
              <a:gd name="connsiteX38" fmla="*/ 266700 w 3752850"/>
              <a:gd name="connsiteY38" fmla="*/ 647700 h 2686050"/>
              <a:gd name="connsiteX39" fmla="*/ 190500 w 3752850"/>
              <a:gd name="connsiteY39" fmla="*/ 762000 h 2686050"/>
              <a:gd name="connsiteX40" fmla="*/ 152400 w 3752850"/>
              <a:gd name="connsiteY40" fmla="*/ 838200 h 2686050"/>
              <a:gd name="connsiteX41" fmla="*/ 95250 w 3752850"/>
              <a:gd name="connsiteY41" fmla="*/ 895350 h 2686050"/>
              <a:gd name="connsiteX42" fmla="*/ 76200 w 3752850"/>
              <a:gd name="connsiteY42" fmla="*/ 971550 h 2686050"/>
              <a:gd name="connsiteX43" fmla="*/ 38100 w 3752850"/>
              <a:gd name="connsiteY43" fmla="*/ 1028700 h 2686050"/>
              <a:gd name="connsiteX44" fmla="*/ 19050 w 3752850"/>
              <a:gd name="connsiteY44" fmla="*/ 1181100 h 2686050"/>
              <a:gd name="connsiteX45" fmla="*/ 0 w 3752850"/>
              <a:gd name="connsiteY45" fmla="*/ 1314450 h 2686050"/>
              <a:gd name="connsiteX46" fmla="*/ 38100 w 3752850"/>
              <a:gd name="connsiteY46" fmla="*/ 1695450 h 2686050"/>
              <a:gd name="connsiteX47" fmla="*/ 76200 w 3752850"/>
              <a:gd name="connsiteY47" fmla="*/ 1828800 h 2686050"/>
              <a:gd name="connsiteX48" fmla="*/ 114300 w 3752850"/>
              <a:gd name="connsiteY48" fmla="*/ 1981200 h 2686050"/>
              <a:gd name="connsiteX49" fmla="*/ 171450 w 3752850"/>
              <a:gd name="connsiteY49" fmla="*/ 2038350 h 2686050"/>
              <a:gd name="connsiteX50" fmla="*/ 247650 w 3752850"/>
              <a:gd name="connsiteY50" fmla="*/ 2152650 h 2686050"/>
              <a:gd name="connsiteX51" fmla="*/ 285750 w 3752850"/>
              <a:gd name="connsiteY51" fmla="*/ 2209800 h 2686050"/>
              <a:gd name="connsiteX52" fmla="*/ 342900 w 3752850"/>
              <a:gd name="connsiteY52" fmla="*/ 2247900 h 2686050"/>
              <a:gd name="connsiteX53" fmla="*/ 514350 w 3752850"/>
              <a:gd name="connsiteY53" fmla="*/ 2419350 h 2686050"/>
              <a:gd name="connsiteX54" fmla="*/ 628650 w 3752850"/>
              <a:gd name="connsiteY54" fmla="*/ 2495550 h 2686050"/>
              <a:gd name="connsiteX55" fmla="*/ 685800 w 3752850"/>
              <a:gd name="connsiteY55" fmla="*/ 2552700 h 2686050"/>
              <a:gd name="connsiteX56" fmla="*/ 742950 w 3752850"/>
              <a:gd name="connsiteY56" fmla="*/ 2571750 h 2686050"/>
              <a:gd name="connsiteX57" fmla="*/ 800100 w 3752850"/>
              <a:gd name="connsiteY57" fmla="*/ 2609850 h 2686050"/>
              <a:gd name="connsiteX58" fmla="*/ 914400 w 3752850"/>
              <a:gd name="connsiteY58" fmla="*/ 2647950 h 2686050"/>
              <a:gd name="connsiteX59" fmla="*/ 1085850 w 3752850"/>
              <a:gd name="connsiteY59" fmla="*/ 2686050 h 2686050"/>
              <a:gd name="connsiteX60" fmla="*/ 1466850 w 3752850"/>
              <a:gd name="connsiteY60" fmla="*/ 2667000 h 2686050"/>
              <a:gd name="connsiteX61" fmla="*/ 1809750 w 3752850"/>
              <a:gd name="connsiteY61" fmla="*/ 2590800 h 2686050"/>
              <a:gd name="connsiteX62" fmla="*/ 1905000 w 3752850"/>
              <a:gd name="connsiteY62" fmla="*/ 2571750 h 2686050"/>
              <a:gd name="connsiteX63" fmla="*/ 2190750 w 3752850"/>
              <a:gd name="connsiteY63" fmla="*/ 2533650 h 2686050"/>
              <a:gd name="connsiteX64" fmla="*/ 2324100 w 3752850"/>
              <a:gd name="connsiteY64" fmla="*/ 2476500 h 2686050"/>
              <a:gd name="connsiteX65" fmla="*/ 2362200 w 3752850"/>
              <a:gd name="connsiteY65" fmla="*/ 2419350 h 268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3752850" h="2686050">
                <a:moveTo>
                  <a:pt x="2552700" y="2095500"/>
                </a:moveTo>
                <a:cubicBezTo>
                  <a:pt x="2565400" y="2063750"/>
                  <a:pt x="2570924" y="2028076"/>
                  <a:pt x="2590800" y="2000250"/>
                </a:cubicBezTo>
                <a:cubicBezTo>
                  <a:pt x="2621130" y="1957787"/>
                  <a:pt x="2664406" y="1963447"/>
                  <a:pt x="2705100" y="1943100"/>
                </a:cubicBezTo>
                <a:cubicBezTo>
                  <a:pt x="2725578" y="1932861"/>
                  <a:pt x="2741206" y="1914019"/>
                  <a:pt x="2762250" y="1905000"/>
                </a:cubicBezTo>
                <a:cubicBezTo>
                  <a:pt x="2786315" y="1894687"/>
                  <a:pt x="2813372" y="1893473"/>
                  <a:pt x="2838450" y="1885950"/>
                </a:cubicBezTo>
                <a:cubicBezTo>
                  <a:pt x="2876917" y="1874410"/>
                  <a:pt x="2914650" y="1860550"/>
                  <a:pt x="2952750" y="1847850"/>
                </a:cubicBezTo>
                <a:lnTo>
                  <a:pt x="3124200" y="1790700"/>
                </a:lnTo>
                <a:lnTo>
                  <a:pt x="3181350" y="1771650"/>
                </a:lnTo>
                <a:cubicBezTo>
                  <a:pt x="3200400" y="1765300"/>
                  <a:pt x="3221792" y="1763739"/>
                  <a:pt x="3238500" y="1752600"/>
                </a:cubicBezTo>
                <a:lnTo>
                  <a:pt x="3352800" y="1676400"/>
                </a:lnTo>
                <a:lnTo>
                  <a:pt x="3409950" y="1638300"/>
                </a:lnTo>
                <a:lnTo>
                  <a:pt x="3562350" y="1409700"/>
                </a:lnTo>
                <a:cubicBezTo>
                  <a:pt x="3575050" y="1390650"/>
                  <a:pt x="3593210" y="1374270"/>
                  <a:pt x="3600450" y="1352550"/>
                </a:cubicBezTo>
                <a:cubicBezTo>
                  <a:pt x="3606800" y="1333500"/>
                  <a:pt x="3610520" y="1313361"/>
                  <a:pt x="3619500" y="1295400"/>
                </a:cubicBezTo>
                <a:cubicBezTo>
                  <a:pt x="3629739" y="1274922"/>
                  <a:pt x="3648301" y="1259172"/>
                  <a:pt x="3657600" y="1238250"/>
                </a:cubicBezTo>
                <a:cubicBezTo>
                  <a:pt x="3673911" y="1201550"/>
                  <a:pt x="3683000" y="1162050"/>
                  <a:pt x="3695700" y="1123950"/>
                </a:cubicBezTo>
                <a:cubicBezTo>
                  <a:pt x="3702050" y="1104900"/>
                  <a:pt x="3709880" y="1086281"/>
                  <a:pt x="3714750" y="1066800"/>
                </a:cubicBezTo>
                <a:cubicBezTo>
                  <a:pt x="3738670" y="971119"/>
                  <a:pt x="3725521" y="1015438"/>
                  <a:pt x="3752850" y="933450"/>
                </a:cubicBezTo>
                <a:cubicBezTo>
                  <a:pt x="3746500" y="857250"/>
                  <a:pt x="3742244" y="780846"/>
                  <a:pt x="3733800" y="704850"/>
                </a:cubicBezTo>
                <a:cubicBezTo>
                  <a:pt x="3729535" y="666461"/>
                  <a:pt x="3729606" y="626204"/>
                  <a:pt x="3714750" y="590550"/>
                </a:cubicBezTo>
                <a:cubicBezTo>
                  <a:pt x="3697138" y="548282"/>
                  <a:pt x="3676650" y="501650"/>
                  <a:pt x="3638550" y="476250"/>
                </a:cubicBezTo>
                <a:lnTo>
                  <a:pt x="3467100" y="361950"/>
                </a:lnTo>
                <a:cubicBezTo>
                  <a:pt x="3448050" y="349250"/>
                  <a:pt x="3428266" y="337587"/>
                  <a:pt x="3409950" y="323850"/>
                </a:cubicBezTo>
                <a:cubicBezTo>
                  <a:pt x="3159986" y="136377"/>
                  <a:pt x="3463609" y="351544"/>
                  <a:pt x="3276600" y="247650"/>
                </a:cubicBezTo>
                <a:cubicBezTo>
                  <a:pt x="3236572" y="225412"/>
                  <a:pt x="3206723" y="182556"/>
                  <a:pt x="3162300" y="171450"/>
                </a:cubicBezTo>
                <a:cubicBezTo>
                  <a:pt x="3136900" y="165100"/>
                  <a:pt x="3111178" y="159923"/>
                  <a:pt x="3086100" y="152400"/>
                </a:cubicBezTo>
                <a:cubicBezTo>
                  <a:pt x="3022584" y="133345"/>
                  <a:pt x="2961462" y="106227"/>
                  <a:pt x="2895600" y="95250"/>
                </a:cubicBezTo>
                <a:cubicBezTo>
                  <a:pt x="2674878" y="58463"/>
                  <a:pt x="2652264" y="61019"/>
                  <a:pt x="2457450" y="38100"/>
                </a:cubicBezTo>
                <a:cubicBezTo>
                  <a:pt x="2012352" y="-14264"/>
                  <a:pt x="2620599" y="54111"/>
                  <a:pt x="2133600" y="0"/>
                </a:cubicBezTo>
                <a:lnTo>
                  <a:pt x="1123950" y="19050"/>
                </a:lnTo>
                <a:cubicBezTo>
                  <a:pt x="931996" y="25242"/>
                  <a:pt x="1007242" y="25181"/>
                  <a:pt x="895350" y="57150"/>
                </a:cubicBezTo>
                <a:cubicBezTo>
                  <a:pt x="848760" y="70461"/>
                  <a:pt x="738803" y="91665"/>
                  <a:pt x="704850" y="114300"/>
                </a:cubicBezTo>
                <a:lnTo>
                  <a:pt x="647700" y="152400"/>
                </a:lnTo>
                <a:cubicBezTo>
                  <a:pt x="635000" y="171450"/>
                  <a:pt x="625789" y="193361"/>
                  <a:pt x="609600" y="209550"/>
                </a:cubicBezTo>
                <a:cubicBezTo>
                  <a:pt x="593411" y="225739"/>
                  <a:pt x="567107" y="230061"/>
                  <a:pt x="552450" y="247650"/>
                </a:cubicBezTo>
                <a:cubicBezTo>
                  <a:pt x="477744" y="337297"/>
                  <a:pt x="551360" y="305890"/>
                  <a:pt x="476250" y="381000"/>
                </a:cubicBezTo>
                <a:cubicBezTo>
                  <a:pt x="460061" y="397189"/>
                  <a:pt x="438150" y="406400"/>
                  <a:pt x="419100" y="419100"/>
                </a:cubicBezTo>
                <a:cubicBezTo>
                  <a:pt x="309911" y="582884"/>
                  <a:pt x="440820" y="375659"/>
                  <a:pt x="361950" y="533400"/>
                </a:cubicBezTo>
                <a:cubicBezTo>
                  <a:pt x="321106" y="615088"/>
                  <a:pt x="325683" y="571864"/>
                  <a:pt x="266700" y="647700"/>
                </a:cubicBezTo>
                <a:cubicBezTo>
                  <a:pt x="238587" y="683845"/>
                  <a:pt x="210978" y="721044"/>
                  <a:pt x="190500" y="762000"/>
                </a:cubicBezTo>
                <a:cubicBezTo>
                  <a:pt x="177800" y="787400"/>
                  <a:pt x="168906" y="815092"/>
                  <a:pt x="152400" y="838200"/>
                </a:cubicBezTo>
                <a:cubicBezTo>
                  <a:pt x="136741" y="860123"/>
                  <a:pt x="114300" y="876300"/>
                  <a:pt x="95250" y="895350"/>
                </a:cubicBezTo>
                <a:cubicBezTo>
                  <a:pt x="88900" y="920750"/>
                  <a:pt x="86513" y="947485"/>
                  <a:pt x="76200" y="971550"/>
                </a:cubicBezTo>
                <a:cubicBezTo>
                  <a:pt x="67181" y="992594"/>
                  <a:pt x="44124" y="1006611"/>
                  <a:pt x="38100" y="1028700"/>
                </a:cubicBezTo>
                <a:cubicBezTo>
                  <a:pt x="24630" y="1078091"/>
                  <a:pt x="25816" y="1130354"/>
                  <a:pt x="19050" y="1181100"/>
                </a:cubicBezTo>
                <a:cubicBezTo>
                  <a:pt x="13116" y="1225607"/>
                  <a:pt x="6350" y="1270000"/>
                  <a:pt x="0" y="1314450"/>
                </a:cubicBezTo>
                <a:cubicBezTo>
                  <a:pt x="13161" y="1498707"/>
                  <a:pt x="8142" y="1545662"/>
                  <a:pt x="38100" y="1695450"/>
                </a:cubicBezTo>
                <a:cubicBezTo>
                  <a:pt x="73733" y="1873616"/>
                  <a:pt x="39887" y="1683549"/>
                  <a:pt x="76200" y="1828800"/>
                </a:cubicBezTo>
                <a:cubicBezTo>
                  <a:pt x="80047" y="1844188"/>
                  <a:pt x="96882" y="1955073"/>
                  <a:pt x="114300" y="1981200"/>
                </a:cubicBezTo>
                <a:cubicBezTo>
                  <a:pt x="129244" y="2003616"/>
                  <a:pt x="154910" y="2017084"/>
                  <a:pt x="171450" y="2038350"/>
                </a:cubicBezTo>
                <a:cubicBezTo>
                  <a:pt x="199563" y="2074495"/>
                  <a:pt x="222250" y="2114550"/>
                  <a:pt x="247650" y="2152650"/>
                </a:cubicBezTo>
                <a:cubicBezTo>
                  <a:pt x="260350" y="2171700"/>
                  <a:pt x="266700" y="2197100"/>
                  <a:pt x="285750" y="2209800"/>
                </a:cubicBezTo>
                <a:lnTo>
                  <a:pt x="342900" y="2247900"/>
                </a:lnTo>
                <a:cubicBezTo>
                  <a:pt x="380128" y="2359584"/>
                  <a:pt x="351902" y="2311051"/>
                  <a:pt x="514350" y="2419350"/>
                </a:cubicBezTo>
                <a:cubicBezTo>
                  <a:pt x="552450" y="2444750"/>
                  <a:pt x="596271" y="2463171"/>
                  <a:pt x="628650" y="2495550"/>
                </a:cubicBezTo>
                <a:cubicBezTo>
                  <a:pt x="647700" y="2514600"/>
                  <a:pt x="663384" y="2537756"/>
                  <a:pt x="685800" y="2552700"/>
                </a:cubicBezTo>
                <a:cubicBezTo>
                  <a:pt x="702508" y="2563839"/>
                  <a:pt x="724989" y="2562770"/>
                  <a:pt x="742950" y="2571750"/>
                </a:cubicBezTo>
                <a:cubicBezTo>
                  <a:pt x="763428" y="2581989"/>
                  <a:pt x="779178" y="2600551"/>
                  <a:pt x="800100" y="2609850"/>
                </a:cubicBezTo>
                <a:cubicBezTo>
                  <a:pt x="836800" y="2626161"/>
                  <a:pt x="876300" y="2635250"/>
                  <a:pt x="914400" y="2647950"/>
                </a:cubicBezTo>
                <a:cubicBezTo>
                  <a:pt x="1008193" y="2679214"/>
                  <a:pt x="951743" y="2663699"/>
                  <a:pt x="1085850" y="2686050"/>
                </a:cubicBezTo>
                <a:cubicBezTo>
                  <a:pt x="1212850" y="2679700"/>
                  <a:pt x="1340322" y="2679653"/>
                  <a:pt x="1466850" y="2667000"/>
                </a:cubicBezTo>
                <a:cubicBezTo>
                  <a:pt x="1599933" y="2653692"/>
                  <a:pt x="1682473" y="2616255"/>
                  <a:pt x="1809750" y="2590800"/>
                </a:cubicBezTo>
                <a:cubicBezTo>
                  <a:pt x="1841500" y="2584450"/>
                  <a:pt x="1873062" y="2577073"/>
                  <a:pt x="1905000" y="2571750"/>
                </a:cubicBezTo>
                <a:cubicBezTo>
                  <a:pt x="1983870" y="2558605"/>
                  <a:pt x="2113697" y="2543282"/>
                  <a:pt x="2190750" y="2533650"/>
                </a:cubicBezTo>
                <a:cubicBezTo>
                  <a:pt x="2230453" y="2520416"/>
                  <a:pt x="2292713" y="2502656"/>
                  <a:pt x="2324100" y="2476500"/>
                </a:cubicBezTo>
                <a:cubicBezTo>
                  <a:pt x="2341689" y="2461843"/>
                  <a:pt x="2362200" y="2419350"/>
                  <a:pt x="2362200" y="2419350"/>
                </a:cubicBezTo>
              </a:path>
            </a:pathLst>
          </a:custGeom>
          <a:noFill/>
          <a:ln w="76200">
            <a:solidFill>
              <a:schemeClr val="tx1"/>
            </a:solidFill>
          </a:ln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24" name="TextBox 23"/>
          <p:cNvSpPr txBox="1"/>
          <p:nvPr/>
        </p:nvSpPr>
        <p:spPr>
          <a:xfrm>
            <a:off x="5334000" y="245745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3200" dirty="0" smtClean="0"/>
              <a:t>3</a:t>
            </a:r>
            <a:endParaRPr lang="lv-LV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27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lv-LV" sz="4000" dirty="0" smtClean="0">
                <a:latin typeface="Times New Roman" pitchFamily="18" charset="0"/>
                <a:cs typeface="Times New Roman" pitchFamily="18" charset="0"/>
              </a:rPr>
              <a:t>Psiholoģijas un neiroķirurģijas pētījumi</a:t>
            </a:r>
            <a:endParaRPr lang="lv-LV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	Pozitīva domāšana, tā nav modes lieta, bet gan filozofija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Limbiskā sistēma (2) attīstās no muguras smadzenēm (1), limbiskajā sistēmā atrodas patīkamo un nepatīkamo sajūtu centri.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Galvas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smadzeņu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apvalkā (3) norisinās loģiskas domāšanas procesi.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Ja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mēs esam stresa situācijā mēs zaudējam spēju loģiski domāt un mūsu uzvedību vada jūtas.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Domas un jūtas (galvas smadzeņu apvalkā un limbiskajā sistēmā) var salīdzināt ar jātnieku uz zirga. Zirgs jātnieku var nosviest un aizauļot jeb arī otrādi-labi sadarbojoties tie kopīgi var sasniegt mērķi. Uz zirga var aizkļūt tālāk, nekā ejot kājām.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Smadzenes sver aptuveni 1,5kg un satur 10 līdz 100 miljardus šūnu.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Visas pasaules telefonsakaru sistēma smadzenēs aizņemtu vietu, kura nebūtu lielāka par zirni. 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Tas nozīmē, ka resursu ir pilnīgi pietiekoši.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50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Loģika vai Emocijas?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lv-LV" dirty="0"/>
          </a:p>
        </p:txBody>
      </p:sp>
      <p:sp>
        <p:nvSpPr>
          <p:cNvPr id="4" name="Rectangle 3"/>
          <p:cNvSpPr/>
          <p:nvPr/>
        </p:nvSpPr>
        <p:spPr>
          <a:xfrm>
            <a:off x="762000" y="1676400"/>
            <a:ext cx="2667000" cy="4191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Atrašanās vieta </a:t>
            </a:r>
          </a:p>
          <a:p>
            <a:pPr algn="ctr"/>
            <a:r>
              <a:rPr lang="lv-LV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Kvalitāte</a:t>
            </a:r>
          </a:p>
          <a:p>
            <a:pPr algn="ctr"/>
            <a:r>
              <a:rPr lang="lv-LV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Serviss</a:t>
            </a:r>
          </a:p>
          <a:p>
            <a:pPr algn="ctr"/>
            <a:r>
              <a:rPr lang="lv-LV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Ekskluzīvi piedāvājumi</a:t>
            </a:r>
          </a:p>
          <a:p>
            <a:pPr algn="ctr"/>
            <a:r>
              <a:rPr lang="lv-LV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Brends</a:t>
            </a:r>
            <a:endParaRPr lang="lv-LV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lv-LV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Cenas</a:t>
            </a:r>
          </a:p>
          <a:p>
            <a:pPr algn="ctr"/>
            <a:r>
              <a:rPr lang="lv-LV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Atlaides utt.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467100" y="2209800"/>
            <a:ext cx="1905000" cy="14097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372100" y="1295400"/>
            <a:ext cx="2514600" cy="914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Loģika</a:t>
            </a:r>
            <a:endParaRPr lang="lv-LV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6348984" y="2221083"/>
            <a:ext cx="484632" cy="6315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" name="Rectangle 9"/>
          <p:cNvSpPr/>
          <p:nvPr/>
        </p:nvSpPr>
        <p:spPr>
          <a:xfrm>
            <a:off x="5791200" y="2852664"/>
            <a:ext cx="1524000" cy="70485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Domāt</a:t>
            </a:r>
            <a:endParaRPr lang="lv-LV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81600" y="3962400"/>
            <a:ext cx="2971800" cy="990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EMOCIJAS</a:t>
            </a:r>
            <a:endParaRPr lang="lv-LV" sz="4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6425184" y="4953000"/>
            <a:ext cx="484632" cy="7567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3" name="Rectangle 12"/>
          <p:cNvSpPr/>
          <p:nvPr/>
        </p:nvSpPr>
        <p:spPr>
          <a:xfrm>
            <a:off x="5486400" y="5715000"/>
            <a:ext cx="2400300" cy="762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Rīkoties</a:t>
            </a:r>
            <a:endParaRPr lang="lv-LV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6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lv-LV" sz="4000" dirty="0" smtClean="0">
                <a:latin typeface="Times New Roman" pitchFamily="18" charset="0"/>
                <a:cs typeface="Times New Roman" pitchFamily="18" charset="0"/>
              </a:rPr>
              <a:t>Personīgā motivācija</a:t>
            </a:r>
            <a:endParaRPr lang="lv-LV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Viena no svarīgākajām smadzeņu funkcijām ir radīt jūtas.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Pozitīvs kairinātājs šodien rada cerības saņemt pozitīvas emocijas rīt. Tas pats attiecas arī uz negatīvo kairinātāju.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Pesimistisks, negatīvi noskaņots, nomākts cilvēks aktivizē limbiskajā sistēmā atrodošos jūtu centrus, tādejādi no iepriekšējās pieredzes rodas negatīvas atmiņas:</a:t>
            </a: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	«Ir pagājusi mūžība no tā laika, kad vispār notika kaut kas interesants. Turklāt ir pirmdiena, un atkal sākas darba nedēļa, ārā līst, un visiem ir slikts noskaņojums.» Negatīvs aplis ir noslēdzies.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Izmainiet savas domas pozitīvā virzienā, to jums palīdzēs iepriekšējā pozitīvā pieredze un emocijas, kas savukārt radīs pozitīvas domas par nākotni.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50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lv-LV" sz="4000" dirty="0">
                <a:latin typeface="Times New Roman" pitchFamily="18" charset="0"/>
                <a:cs typeface="Times New Roman" pitchFamily="18" charset="0"/>
              </a:rPr>
              <a:t>Pozitīva domāšana</a:t>
            </a:r>
            <a:endParaRPr lang="lv-LV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Izmainiet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savas domas pozitīvā virzienā, to jums palīdzēs iepriekšējā pozitīvā pieredze un emocijas, kas savukārt radīs pozitīvas domas par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nākotni.</a:t>
            </a:r>
          </a:p>
          <a:p>
            <a:pPr marL="0" indent="0">
              <a:buNone/>
            </a:pPr>
            <a:r>
              <a:rPr lang="lv-LV" u="sng" dirty="0" smtClean="0">
                <a:latin typeface="Times New Roman" pitchFamily="18" charset="0"/>
                <a:cs typeface="Times New Roman" pitchFamily="18" charset="0"/>
              </a:rPr>
              <a:t>Starp citu! Psihologi izpētījuši, ka 21 diena paiet, lai negatīvas domas pārietu pozitīvās un krīzes dienas ir 4, 5, 6!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Pozitīvi domājot, mēs labvēlīgi iedarbojamies uz Klientu.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Ja esi pozitīvi noskaņots pret Klientu, Klienta smadzenes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pieņem» šīs jūtas, un Klienta pozitīvā attieksme savukārt pāriet uz to, kas ir saistīts ar tevi - uzņēmums, pakalpojums, cilvēks, izskats utt.</a:t>
            </a:r>
          </a:p>
          <a:p>
            <a:pPr marL="0" indent="0">
              <a:buNone/>
            </a:pP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22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Pozitīvo domāšanu traucējošie faktori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Mērķu neesamība.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Bailes no veiksmes.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Bailes no kritikas.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Pārāk augstas prasības, tieksme pēc pilnības.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Vispārējs nemiers.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Vides iedarbība.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Negatīvā vide un negatīvie augšanas apstākļi.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Esam atkarīgi no mūsu vājībām.</a:t>
            </a:r>
          </a:p>
          <a:p>
            <a:pPr marL="0" indent="0">
              <a:buNone/>
            </a:pPr>
            <a:endParaRPr lang="lv-LV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Novēlējums: «Lai pozitīva domāšana kļūst par Jūsu  aizraušanos!»</a:t>
            </a:r>
          </a:p>
          <a:p>
            <a:pPr marL="514350" indent="-514350">
              <a:buAutoNum type="arabicPeriod"/>
            </a:pP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85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lv-LV" dirty="0" smtClean="0"/>
              <a:t>«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Divi apavu tirgotāji ierodas mazā Āfrikas valstī. </a:t>
            </a:r>
          </a:p>
          <a:p>
            <a:pPr marL="0" indent="0">
              <a:buNone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Jau otrajā dienā viņi nosūtīja uz mājām šādas telegrammas:</a:t>
            </a: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Pirmais: «Bezcerīgi. Te neviens nevalkā apavus. Būšu mājās ar nākošo lidmašīnu.»</a:t>
            </a: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Otrais: «Kādas tirgus iespējas! Nevienam nav apavu! Atsūtiet divus konteinerus ar apaviem!» »</a:t>
            </a:r>
          </a:p>
          <a:p>
            <a:pPr marL="0" indent="0">
              <a:buNone/>
            </a:pPr>
            <a:endParaRPr lang="lv-LV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Kam ir lielāka taisnība, pesimistam, kurš atrod pusizdzertu pudeli ar konjaku vai optimistam, kurš ir priecīgs par to, ka pudelē ir kaut pāris glāzītes dzēriena?</a:t>
            </a:r>
          </a:p>
          <a:p>
            <a:pPr marL="0" indent="0">
              <a:buNone/>
            </a:pP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v-LV" sz="3400" dirty="0" smtClean="0">
                <a:latin typeface="Times New Roman" pitchFamily="18" charset="0"/>
                <a:cs typeface="Times New Roman" pitchFamily="18" charset="0"/>
              </a:rPr>
              <a:t>	Sapratne </a:t>
            </a:r>
            <a:r>
              <a:rPr lang="lv-LV" sz="3400" dirty="0">
                <a:latin typeface="Times New Roman" pitchFamily="18" charset="0"/>
                <a:cs typeface="Times New Roman" pitchFamily="18" charset="0"/>
              </a:rPr>
              <a:t>par lietām ir atkarīga no tā kā mēs to </a:t>
            </a:r>
            <a:r>
              <a:rPr lang="lv-LV" sz="3400" dirty="0" smtClean="0">
                <a:latin typeface="Times New Roman" pitchFamily="18" charset="0"/>
                <a:cs typeface="Times New Roman" pitchFamily="18" charset="0"/>
              </a:rPr>
              <a:t>redzam !!!</a:t>
            </a:r>
            <a:endParaRPr lang="lv-LV" sz="3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4191000" y="304800"/>
            <a:ext cx="1371600" cy="10668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1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Klientu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mērķgrupas 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Ģimenes ar bērniem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Seniori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Romantiķi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Jaunieši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Cilvēki ar īpašām vajadzībām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Ārvalstu viesi</a:t>
            </a: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59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Kvalitātes nodrošināšanas procesā iesaistīti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lv-LV" dirty="0"/>
          </a:p>
        </p:txBody>
      </p:sp>
      <p:sp>
        <p:nvSpPr>
          <p:cNvPr id="4" name="Oval 3"/>
          <p:cNvSpPr/>
          <p:nvPr/>
        </p:nvSpPr>
        <p:spPr>
          <a:xfrm>
            <a:off x="1524000" y="1581150"/>
            <a:ext cx="2590800" cy="25146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800" dirty="0" smtClean="0">
                <a:solidFill>
                  <a:schemeClr val="tx1"/>
                </a:solidFill>
              </a:rPr>
              <a:t>Klients</a:t>
            </a:r>
          </a:p>
          <a:p>
            <a:pPr algn="ctr"/>
            <a:r>
              <a:rPr lang="lv-LV" sz="2400" dirty="0" smtClean="0">
                <a:solidFill>
                  <a:schemeClr val="tx1"/>
                </a:solidFill>
              </a:rPr>
              <a:t>«saņem» pakalpojuma kvalitāti</a:t>
            </a:r>
            <a:endParaRPr lang="lv-LV" sz="24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409825" y="3581400"/>
            <a:ext cx="2705100" cy="24765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2800" dirty="0" smtClean="0"/>
          </a:p>
          <a:p>
            <a:pPr algn="ctr"/>
            <a:r>
              <a:rPr lang="lv-LV" sz="2800" dirty="0" smtClean="0">
                <a:solidFill>
                  <a:schemeClr val="tx1"/>
                </a:solidFill>
              </a:rPr>
              <a:t>Vadība</a:t>
            </a:r>
          </a:p>
          <a:p>
            <a:pPr algn="ctr"/>
            <a:r>
              <a:rPr lang="lv-LV" sz="2000" dirty="0" smtClean="0">
                <a:solidFill>
                  <a:schemeClr val="tx1"/>
                </a:solidFill>
              </a:rPr>
              <a:t>«vada»</a:t>
            </a:r>
            <a:r>
              <a:rPr lang="lv-LV" sz="2800" dirty="0" smtClean="0">
                <a:solidFill>
                  <a:schemeClr val="tx1"/>
                </a:solidFill>
              </a:rPr>
              <a:t> </a:t>
            </a:r>
            <a:r>
              <a:rPr lang="lv-LV" sz="2000" dirty="0">
                <a:solidFill>
                  <a:schemeClr val="tx1"/>
                </a:solidFill>
              </a:rPr>
              <a:t>pakalpojuma kvalitāti</a:t>
            </a:r>
          </a:p>
          <a:p>
            <a:pPr algn="ctr"/>
            <a:endParaRPr lang="lv-LV" sz="2800" dirty="0" smtClean="0"/>
          </a:p>
          <a:p>
            <a:pPr algn="ctr"/>
            <a:endParaRPr lang="lv-LV" sz="2800" dirty="0"/>
          </a:p>
        </p:txBody>
      </p:sp>
      <p:sp>
        <p:nvSpPr>
          <p:cNvPr id="6" name="Oval 5"/>
          <p:cNvSpPr/>
          <p:nvPr/>
        </p:nvSpPr>
        <p:spPr>
          <a:xfrm>
            <a:off x="3724275" y="1638300"/>
            <a:ext cx="2609850" cy="253365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800" dirty="0" smtClean="0">
                <a:solidFill>
                  <a:schemeClr val="tx1"/>
                </a:solidFill>
              </a:rPr>
              <a:t>Darbinieki</a:t>
            </a:r>
          </a:p>
          <a:p>
            <a:pPr algn="ctr"/>
            <a:r>
              <a:rPr lang="lv-LV" sz="2000" dirty="0" smtClean="0">
                <a:solidFill>
                  <a:schemeClr val="tx1"/>
                </a:solidFill>
              </a:rPr>
              <a:t>«nodrošina» </a:t>
            </a:r>
            <a:r>
              <a:rPr lang="lv-LV" sz="2000" dirty="0">
                <a:solidFill>
                  <a:schemeClr val="tx1"/>
                </a:solidFill>
              </a:rPr>
              <a:t>pakalpojuma kvalitāti</a:t>
            </a:r>
          </a:p>
          <a:p>
            <a:pPr algn="ctr"/>
            <a:endParaRPr lang="lv-LV" sz="28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05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Klienta vēlmju, vajadzību apmierināšana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	</a:t>
            </a: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v-LV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Kontakta nodibināšana-atvēršana.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Vajadzību noskaidrošana – jautājumi.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Prezentācija- komforta zona.</a:t>
            </a:r>
          </a:p>
          <a:p>
            <a:pPr marL="0" indent="0">
              <a:buNone/>
            </a:pP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Darbinieka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profesionalitāte-uzminēt Viesa vēlmes, vajadzības jau pirmajā mirklī!</a:t>
            </a:r>
          </a:p>
          <a:p>
            <a:pPr marL="0" indent="0">
              <a:buNone/>
            </a:pP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31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		Sešu zvaigžņu viesnīca. </a:t>
            </a: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Kāds viesis saka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apkalpotājam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Piedodiet, man liekas,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ka esmu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atstājis lietussargu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savā numurā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Aizskrieniet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, lūdzu,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līdz 914. istabai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un paskatieties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stūrī aiz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kamīna!</a:t>
            </a: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Lifts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nedarbojas, un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apkalpotājs dodas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uz devīto stāvu pa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kāpnēm. </a:t>
            </a: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Pēc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desmit minūtēm viņš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aizelsies atgriežas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un saka:</a:t>
            </a:r>
          </a:p>
          <a:p>
            <a:pPr marL="0" indent="0">
              <a:buNone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– Kungs, jums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taisnība, lietussargs tur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tiešām stāv. </a:t>
            </a: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Liksiet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atnest?</a:t>
            </a:r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/>
          </a:p>
        </p:txBody>
      </p:sp>
      <p:sp>
        <p:nvSpPr>
          <p:cNvPr id="4" name="Smiley Face 3"/>
          <p:cNvSpPr/>
          <p:nvPr/>
        </p:nvSpPr>
        <p:spPr>
          <a:xfrm>
            <a:off x="3657600" y="228600"/>
            <a:ext cx="1295400" cy="1143000"/>
          </a:xfrm>
          <a:prstGeom prst="smileyFace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81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Padomājam!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Viesmīlība-pakalpojums, kurš nav aptaustāms, izgaršojams, izsmaržojams utt.!</a:t>
            </a:r>
          </a:p>
          <a:p>
            <a:pPr>
              <a:buFont typeface="Wingdings" pitchFamily="2" charset="2"/>
              <a:buChar char="Ø"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Vai Jūsu pakalpojumu tirgus šodien atšķiras no tā kā tas bija 5, 10 gadus atpakaļ? </a:t>
            </a: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Jā, atšķiras, konkurentu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skaita ziņā, kuri tāpat, tieši tādā pašā veidā un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valodā piedāvā šo pakalpojumu.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Agrāk pakalpojuma piedāvāšanas procesā uzsvaru lika uz konkurētspējīgajām īpašībām jeb loģiku, kas Klientam liek domāt.</a:t>
            </a:r>
          </a:p>
          <a:p>
            <a:pPr marL="0" indent="0">
              <a:buNone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Šodien uzvar tas, kurš spēj Klientam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piedāvāt emocijas, bet emocijas klientam liek rīkoties-pirkt pakalpojumu</a:t>
            </a:r>
            <a:r>
              <a:rPr lang="lv-LV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lv-LV" u="sng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5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lv-LV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ontakta dibināšana-atvēršana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v-LV" dirty="0" smtClean="0"/>
              <a:t>		</a:t>
            </a:r>
            <a:r>
              <a:rPr lang="lv-LV" dirty="0"/>
              <a:t>	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Klients</a:t>
            </a:r>
            <a:r>
              <a:rPr lang="lv-LV" dirty="0" smtClean="0"/>
              <a:t>		Darbinieks																													</a:t>
            </a:r>
            <a:endParaRPr lang="lv-LV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	(Sākas): «Labdien, pakalpojums, serviss, , laba cena utt. </a:t>
            </a:r>
            <a:r>
              <a:rPr lang="lv-LV" sz="2400" dirty="0">
                <a:latin typeface="Times New Roman" pitchFamily="18" charset="0"/>
                <a:cs typeface="Times New Roman" pitchFamily="18" charset="0"/>
              </a:rPr>
              <a:t>...». (Darbinieks cenšas pārdot ideju</a:t>
            </a: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)  </a:t>
            </a:r>
          </a:p>
          <a:p>
            <a:pPr marL="0" indent="0">
              <a:buNone/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	Klients domā: bet es jau to dzirdēju vakar, citā vietā, līdzīgā vietā utt. ... 	Klients aizslēdzas! Paldies! Padomāšu! Atnākšu citreiz!</a:t>
            </a:r>
          </a:p>
          <a:p>
            <a:pPr>
              <a:buFont typeface="Wingdings" pitchFamily="2" charset="2"/>
              <a:buChar char="Ø"/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Sākumā vienkārši pakomunicējiet-nodibiniet kontaktu</a:t>
            </a:r>
          </a:p>
          <a:p>
            <a:pPr>
              <a:buFont typeface="Wingdings" pitchFamily="2" charset="2"/>
              <a:buChar char="Ø"/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Piedāvājot Klientam Loģiku mēs liekam Klientam Domāt</a:t>
            </a:r>
          </a:p>
          <a:p>
            <a:pPr>
              <a:buFont typeface="Wingdings" pitchFamily="2" charset="2"/>
              <a:buChar char="Ø"/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Klientam jāpiedāvā Emocijas, kas Klientam liek Rīkoties pirkt pakalpojumu</a:t>
            </a:r>
          </a:p>
          <a:p>
            <a:pPr>
              <a:buFont typeface="Wingdings" pitchFamily="2" charset="2"/>
              <a:buChar char="Ø"/>
            </a:pP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Protams tas jādara kompleksi ar Loģiku, bet uzsvars jāliek uz Emocijām</a:t>
            </a:r>
            <a:endParaRPr lang="lv-LV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2438400" y="1677162"/>
            <a:ext cx="1828800" cy="1294638"/>
          </a:xfrm>
          <a:prstGeom prst="smileyFace">
            <a:avLst>
              <a:gd name="adj" fmla="val -4653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Cloud Callout 5"/>
          <p:cNvSpPr/>
          <p:nvPr/>
        </p:nvSpPr>
        <p:spPr>
          <a:xfrm>
            <a:off x="762000" y="1295400"/>
            <a:ext cx="1524000" cy="763524"/>
          </a:xfrm>
          <a:prstGeom prst="cloudCallout">
            <a:avLst>
              <a:gd name="adj1" fmla="val 103782"/>
              <a:gd name="adj2" fmla="val 18872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Tūlīt sāksies</a:t>
            </a:r>
            <a:endParaRPr lang="lv-LV" sz="2000" dirty="0">
              <a:solidFill>
                <a:schemeClr val="tx1"/>
              </a:solidFill>
            </a:endParaRPr>
          </a:p>
        </p:txBody>
      </p:sp>
      <p:sp>
        <p:nvSpPr>
          <p:cNvPr id="7" name="Smiley Face 6"/>
          <p:cNvSpPr/>
          <p:nvPr/>
        </p:nvSpPr>
        <p:spPr>
          <a:xfrm>
            <a:off x="5715000" y="1677162"/>
            <a:ext cx="1828800" cy="1294638"/>
          </a:xfrm>
          <a:prstGeom prst="smileyFac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33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Klienta vajadzības-jautājumi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lv-LV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       Apziņa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	     									       Klients																			    ?									    ?	         Darbinieks				       	            </a:t>
            </a: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jautājumi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			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v-LV" sz="2000" dirty="0" smtClean="0">
                <a:latin typeface="Times New Roman" pitchFamily="18" charset="0"/>
                <a:cs typeface="Times New Roman" pitchFamily="18" charset="0"/>
              </a:rPr>
              <a:t>			idejas                                                                     </a:t>
            </a:r>
          </a:p>
          <a:p>
            <a:pPr marL="0" indent="0">
              <a:buNone/>
            </a:pPr>
            <a:r>
              <a:rPr lang="lv-LV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lv-LV" sz="2000" dirty="0" smtClean="0">
                <a:latin typeface="Times New Roman" pitchFamily="18" charset="0"/>
                <a:cs typeface="Times New Roman" pitchFamily="18" charset="0"/>
              </a:rPr>
              <a:t>vajadzības utt.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0" indent="0">
              <a:buNone/>
            </a:pPr>
            <a:r>
              <a:rPr lang="lv-LV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     ūdens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sula</a:t>
            </a:r>
            <a:endParaRPr lang="lv-LV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miley Face 5"/>
          <p:cNvSpPr/>
          <p:nvPr/>
        </p:nvSpPr>
        <p:spPr>
          <a:xfrm>
            <a:off x="2286000" y="2090224"/>
            <a:ext cx="1902070" cy="1828800"/>
          </a:xfrm>
          <a:prstGeom prst="smileyFace">
            <a:avLst>
              <a:gd name="adj" fmla="val -133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5" name="Smiley Face 14"/>
          <p:cNvSpPr/>
          <p:nvPr/>
        </p:nvSpPr>
        <p:spPr>
          <a:xfrm>
            <a:off x="6250745" y="3480287"/>
            <a:ext cx="1905000" cy="1828800"/>
          </a:xfrm>
          <a:prstGeom prst="smileyFac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cxnSp>
        <p:nvCxnSpPr>
          <p:cNvPr id="20" name="Curved Connector 19"/>
          <p:cNvCxnSpPr/>
          <p:nvPr/>
        </p:nvCxnSpPr>
        <p:spPr>
          <a:xfrm rot="10800000">
            <a:off x="4419600" y="2819402"/>
            <a:ext cx="2743200" cy="2120300"/>
          </a:xfrm>
          <a:prstGeom prst="curvedConnector3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/>
          <p:nvPr/>
        </p:nvCxnSpPr>
        <p:spPr>
          <a:xfrm rot="10800000">
            <a:off x="4552948" y="2672674"/>
            <a:ext cx="2476501" cy="2267027"/>
          </a:xfrm>
          <a:prstGeom prst="curved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 34"/>
          <p:cNvSpPr/>
          <p:nvPr/>
        </p:nvSpPr>
        <p:spPr>
          <a:xfrm>
            <a:off x="3967089" y="2194560"/>
            <a:ext cx="604909" cy="1135232"/>
          </a:xfrm>
          <a:custGeom>
            <a:avLst/>
            <a:gdLst>
              <a:gd name="connsiteX0" fmla="*/ 0 w 801859"/>
              <a:gd name="connsiteY0" fmla="*/ 225083 h 1135232"/>
              <a:gd name="connsiteX1" fmla="*/ 14068 w 801859"/>
              <a:gd name="connsiteY1" fmla="*/ 140677 h 1135232"/>
              <a:gd name="connsiteX2" fmla="*/ 112542 w 801859"/>
              <a:gd name="connsiteY2" fmla="*/ 70338 h 1135232"/>
              <a:gd name="connsiteX3" fmla="*/ 154745 w 801859"/>
              <a:gd name="connsiteY3" fmla="*/ 42203 h 1135232"/>
              <a:gd name="connsiteX4" fmla="*/ 295422 w 801859"/>
              <a:gd name="connsiteY4" fmla="*/ 14068 h 1135232"/>
              <a:gd name="connsiteX5" fmla="*/ 337625 w 801859"/>
              <a:gd name="connsiteY5" fmla="*/ 0 h 1135232"/>
              <a:gd name="connsiteX6" fmla="*/ 548640 w 801859"/>
              <a:gd name="connsiteY6" fmla="*/ 28135 h 1135232"/>
              <a:gd name="connsiteX7" fmla="*/ 633046 w 801859"/>
              <a:gd name="connsiteY7" fmla="*/ 140677 h 1135232"/>
              <a:gd name="connsiteX8" fmla="*/ 661182 w 801859"/>
              <a:gd name="connsiteY8" fmla="*/ 225083 h 1135232"/>
              <a:gd name="connsiteX9" fmla="*/ 703385 w 801859"/>
              <a:gd name="connsiteY9" fmla="*/ 239151 h 1135232"/>
              <a:gd name="connsiteX10" fmla="*/ 773723 w 801859"/>
              <a:gd name="connsiteY10" fmla="*/ 295422 h 1135232"/>
              <a:gd name="connsiteX11" fmla="*/ 801859 w 801859"/>
              <a:gd name="connsiteY11" fmla="*/ 393895 h 1135232"/>
              <a:gd name="connsiteX12" fmla="*/ 787791 w 801859"/>
              <a:gd name="connsiteY12" fmla="*/ 647114 h 1135232"/>
              <a:gd name="connsiteX13" fmla="*/ 759656 w 801859"/>
              <a:gd name="connsiteY13" fmla="*/ 787791 h 1135232"/>
              <a:gd name="connsiteX14" fmla="*/ 731520 w 801859"/>
              <a:gd name="connsiteY14" fmla="*/ 829994 h 1135232"/>
              <a:gd name="connsiteX15" fmla="*/ 661182 w 801859"/>
              <a:gd name="connsiteY15" fmla="*/ 956603 h 1135232"/>
              <a:gd name="connsiteX16" fmla="*/ 633046 w 801859"/>
              <a:gd name="connsiteY16" fmla="*/ 984738 h 1135232"/>
              <a:gd name="connsiteX17" fmla="*/ 604911 w 801859"/>
              <a:gd name="connsiteY17" fmla="*/ 1026942 h 1135232"/>
              <a:gd name="connsiteX18" fmla="*/ 506437 w 801859"/>
              <a:gd name="connsiteY18" fmla="*/ 1083212 h 1135232"/>
              <a:gd name="connsiteX19" fmla="*/ 407963 w 801859"/>
              <a:gd name="connsiteY19" fmla="*/ 1125415 h 1135232"/>
              <a:gd name="connsiteX20" fmla="*/ 196948 w 801859"/>
              <a:gd name="connsiteY20" fmla="*/ 1083212 h 1135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01859" h="1135232">
                <a:moveTo>
                  <a:pt x="0" y="225083"/>
                </a:moveTo>
                <a:cubicBezTo>
                  <a:pt x="4689" y="196948"/>
                  <a:pt x="1312" y="166189"/>
                  <a:pt x="14068" y="140677"/>
                </a:cubicBezTo>
                <a:cubicBezTo>
                  <a:pt x="49710" y="69393"/>
                  <a:pt x="62567" y="95325"/>
                  <a:pt x="112542" y="70338"/>
                </a:cubicBezTo>
                <a:cubicBezTo>
                  <a:pt x="127664" y="62777"/>
                  <a:pt x="139623" y="49764"/>
                  <a:pt x="154745" y="42203"/>
                </a:cubicBezTo>
                <a:cubicBezTo>
                  <a:pt x="194032" y="22559"/>
                  <a:pt x="259126" y="19253"/>
                  <a:pt x="295422" y="14068"/>
                </a:cubicBezTo>
                <a:cubicBezTo>
                  <a:pt x="309490" y="9379"/>
                  <a:pt x="322796" y="0"/>
                  <a:pt x="337625" y="0"/>
                </a:cubicBezTo>
                <a:cubicBezTo>
                  <a:pt x="475314" y="0"/>
                  <a:pt x="464923" y="231"/>
                  <a:pt x="548640" y="28135"/>
                </a:cubicBezTo>
                <a:cubicBezTo>
                  <a:pt x="581969" y="61464"/>
                  <a:pt x="617138" y="92954"/>
                  <a:pt x="633046" y="140677"/>
                </a:cubicBezTo>
                <a:cubicBezTo>
                  <a:pt x="642425" y="168812"/>
                  <a:pt x="633047" y="215704"/>
                  <a:pt x="661182" y="225083"/>
                </a:cubicBezTo>
                <a:cubicBezTo>
                  <a:pt x="675250" y="229772"/>
                  <a:pt x="690122" y="232519"/>
                  <a:pt x="703385" y="239151"/>
                </a:cubicBezTo>
                <a:cubicBezTo>
                  <a:pt x="738880" y="256898"/>
                  <a:pt x="747553" y="269251"/>
                  <a:pt x="773723" y="295422"/>
                </a:cubicBezTo>
                <a:cubicBezTo>
                  <a:pt x="780357" y="315323"/>
                  <a:pt x="801859" y="376232"/>
                  <a:pt x="801859" y="393895"/>
                </a:cubicBezTo>
                <a:cubicBezTo>
                  <a:pt x="801859" y="478431"/>
                  <a:pt x="794533" y="562847"/>
                  <a:pt x="787791" y="647114"/>
                </a:cubicBezTo>
                <a:cubicBezTo>
                  <a:pt x="785323" y="677965"/>
                  <a:pt x="778083" y="750938"/>
                  <a:pt x="759656" y="787791"/>
                </a:cubicBezTo>
                <a:cubicBezTo>
                  <a:pt x="752095" y="802913"/>
                  <a:pt x="740899" y="815926"/>
                  <a:pt x="731520" y="829994"/>
                </a:cubicBezTo>
                <a:cubicBezTo>
                  <a:pt x="713831" y="883064"/>
                  <a:pt x="709555" y="908232"/>
                  <a:pt x="661182" y="956603"/>
                </a:cubicBezTo>
                <a:cubicBezTo>
                  <a:pt x="651803" y="965981"/>
                  <a:pt x="641331" y="974381"/>
                  <a:pt x="633046" y="984738"/>
                </a:cubicBezTo>
                <a:cubicBezTo>
                  <a:pt x="622484" y="997941"/>
                  <a:pt x="616866" y="1014987"/>
                  <a:pt x="604911" y="1026942"/>
                </a:cubicBezTo>
                <a:cubicBezTo>
                  <a:pt x="582062" y="1049791"/>
                  <a:pt x="532181" y="1068501"/>
                  <a:pt x="506437" y="1083212"/>
                </a:cubicBezTo>
                <a:cubicBezTo>
                  <a:pt x="430874" y="1126391"/>
                  <a:pt x="500389" y="1102310"/>
                  <a:pt x="407963" y="1125415"/>
                </a:cubicBezTo>
                <a:cubicBezTo>
                  <a:pt x="172415" y="1110694"/>
                  <a:pt x="149261" y="1178586"/>
                  <a:pt x="196948" y="1083212"/>
                </a:cubicBezTo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6" name="Freeform 35"/>
          <p:cNvSpPr/>
          <p:nvPr/>
        </p:nvSpPr>
        <p:spPr>
          <a:xfrm>
            <a:off x="4121834" y="2538586"/>
            <a:ext cx="365760" cy="696983"/>
          </a:xfrm>
          <a:custGeom>
            <a:avLst/>
            <a:gdLst>
              <a:gd name="connsiteX0" fmla="*/ 0 w 365760"/>
              <a:gd name="connsiteY0" fmla="*/ 78005 h 696983"/>
              <a:gd name="connsiteX1" fmla="*/ 70338 w 365760"/>
              <a:gd name="connsiteY1" fmla="*/ 7666 h 696983"/>
              <a:gd name="connsiteX2" fmla="*/ 295421 w 365760"/>
              <a:gd name="connsiteY2" fmla="*/ 35802 h 696983"/>
              <a:gd name="connsiteX3" fmla="*/ 323557 w 365760"/>
              <a:gd name="connsiteY3" fmla="*/ 63937 h 696983"/>
              <a:gd name="connsiteX4" fmla="*/ 337624 w 365760"/>
              <a:gd name="connsiteY4" fmla="*/ 106140 h 696983"/>
              <a:gd name="connsiteX5" fmla="*/ 365760 w 365760"/>
              <a:gd name="connsiteY5" fmla="*/ 148343 h 696983"/>
              <a:gd name="connsiteX6" fmla="*/ 337624 w 365760"/>
              <a:gd name="connsiteY6" fmla="*/ 401562 h 696983"/>
              <a:gd name="connsiteX7" fmla="*/ 323557 w 365760"/>
              <a:gd name="connsiteY7" fmla="*/ 457832 h 696983"/>
              <a:gd name="connsiteX8" fmla="*/ 253218 w 365760"/>
              <a:gd name="connsiteY8" fmla="*/ 514103 h 696983"/>
              <a:gd name="connsiteX9" fmla="*/ 196948 w 365760"/>
              <a:gd name="connsiteY9" fmla="*/ 584442 h 696983"/>
              <a:gd name="connsiteX10" fmla="*/ 126609 w 365760"/>
              <a:gd name="connsiteY10" fmla="*/ 640712 h 696983"/>
              <a:gd name="connsiteX11" fmla="*/ 98474 w 365760"/>
              <a:gd name="connsiteY11" fmla="*/ 682916 h 696983"/>
              <a:gd name="connsiteX12" fmla="*/ 56271 w 365760"/>
              <a:gd name="connsiteY12" fmla="*/ 696983 h 696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5760" h="696983">
                <a:moveTo>
                  <a:pt x="0" y="78005"/>
                </a:moveTo>
                <a:cubicBezTo>
                  <a:pt x="23446" y="54559"/>
                  <a:pt x="37970" y="14859"/>
                  <a:pt x="70338" y="7666"/>
                </a:cubicBezTo>
                <a:cubicBezTo>
                  <a:pt x="161569" y="-12608"/>
                  <a:pt x="221030" y="11004"/>
                  <a:pt x="295421" y="35802"/>
                </a:cubicBezTo>
                <a:cubicBezTo>
                  <a:pt x="304800" y="45180"/>
                  <a:pt x="316733" y="52564"/>
                  <a:pt x="323557" y="63937"/>
                </a:cubicBezTo>
                <a:cubicBezTo>
                  <a:pt x="331186" y="76652"/>
                  <a:pt x="330992" y="92877"/>
                  <a:pt x="337624" y="106140"/>
                </a:cubicBezTo>
                <a:cubicBezTo>
                  <a:pt x="345185" y="121262"/>
                  <a:pt x="356381" y="134275"/>
                  <a:pt x="365760" y="148343"/>
                </a:cubicBezTo>
                <a:cubicBezTo>
                  <a:pt x="355926" y="266348"/>
                  <a:pt x="357640" y="301482"/>
                  <a:pt x="337624" y="401562"/>
                </a:cubicBezTo>
                <a:cubicBezTo>
                  <a:pt x="333832" y="420520"/>
                  <a:pt x="332203" y="440539"/>
                  <a:pt x="323557" y="457832"/>
                </a:cubicBezTo>
                <a:cubicBezTo>
                  <a:pt x="312234" y="480478"/>
                  <a:pt x="269785" y="500849"/>
                  <a:pt x="253218" y="514103"/>
                </a:cubicBezTo>
                <a:cubicBezTo>
                  <a:pt x="215478" y="544295"/>
                  <a:pt x="229444" y="543822"/>
                  <a:pt x="196948" y="584442"/>
                </a:cubicBezTo>
                <a:cubicBezTo>
                  <a:pt x="174040" y="613076"/>
                  <a:pt x="157943" y="619823"/>
                  <a:pt x="126609" y="640712"/>
                </a:cubicBezTo>
                <a:cubicBezTo>
                  <a:pt x="117231" y="654780"/>
                  <a:pt x="111676" y="672354"/>
                  <a:pt x="98474" y="682916"/>
                </a:cubicBezTo>
                <a:cubicBezTo>
                  <a:pt x="86895" y="692179"/>
                  <a:pt x="56271" y="696983"/>
                  <a:pt x="56271" y="69698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0" name="Trapezoid 39"/>
          <p:cNvSpPr/>
          <p:nvPr/>
        </p:nvSpPr>
        <p:spPr>
          <a:xfrm flipV="1">
            <a:off x="516109" y="5899634"/>
            <a:ext cx="723900" cy="650634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41" name="Trapezoid 40"/>
          <p:cNvSpPr/>
          <p:nvPr/>
        </p:nvSpPr>
        <p:spPr>
          <a:xfrm flipV="1">
            <a:off x="1510876" y="5881466"/>
            <a:ext cx="775124" cy="650634"/>
          </a:xfrm>
          <a:prstGeom prst="trapezoi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2" name="Smiley Face 41"/>
          <p:cNvSpPr/>
          <p:nvPr/>
        </p:nvSpPr>
        <p:spPr>
          <a:xfrm>
            <a:off x="2381250" y="5334001"/>
            <a:ext cx="914400" cy="48651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cxnSp>
        <p:nvCxnSpPr>
          <p:cNvPr id="44" name="Straight Connector 43"/>
          <p:cNvCxnSpPr/>
          <p:nvPr/>
        </p:nvCxnSpPr>
        <p:spPr>
          <a:xfrm>
            <a:off x="2850595" y="5873259"/>
            <a:ext cx="0" cy="5040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2429379" y="6324600"/>
            <a:ext cx="440788" cy="381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805983" y="6302907"/>
            <a:ext cx="381000" cy="381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2" idx="4"/>
          </p:cNvCxnSpPr>
          <p:nvPr/>
        </p:nvCxnSpPr>
        <p:spPr>
          <a:xfrm flipH="1">
            <a:off x="2525444" y="5820513"/>
            <a:ext cx="313006" cy="2520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352800" y="594653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806276" y="5845713"/>
            <a:ext cx="397412" cy="2520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Curved Connector 1030"/>
          <p:cNvCxnSpPr>
            <a:stCxn id="40" idx="2"/>
          </p:cNvCxnSpPr>
          <p:nvPr/>
        </p:nvCxnSpPr>
        <p:spPr>
          <a:xfrm rot="16200000" flipH="1" flipV="1">
            <a:off x="300111" y="5773024"/>
            <a:ext cx="451339" cy="704557"/>
          </a:xfrm>
          <a:prstGeom prst="curvedConnector4">
            <a:avLst>
              <a:gd name="adj1" fmla="val -50649"/>
              <a:gd name="adj2" fmla="val 75686"/>
            </a:avLst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Curved Connector 1032"/>
          <p:cNvCxnSpPr>
            <a:stCxn id="41" idx="2"/>
            <a:endCxn id="40" idx="2"/>
          </p:cNvCxnSpPr>
          <p:nvPr/>
        </p:nvCxnSpPr>
        <p:spPr>
          <a:xfrm rot="16200000" flipH="1" flipV="1">
            <a:off x="1379165" y="5380360"/>
            <a:ext cx="18168" cy="1020379"/>
          </a:xfrm>
          <a:prstGeom prst="curvedConnector3">
            <a:avLst>
              <a:gd name="adj1" fmla="val -1258256"/>
            </a:avLst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Curved Connector 1034"/>
          <p:cNvCxnSpPr/>
          <p:nvPr/>
        </p:nvCxnSpPr>
        <p:spPr>
          <a:xfrm rot="10800000">
            <a:off x="4487594" y="2981943"/>
            <a:ext cx="2349891" cy="1957758"/>
          </a:xfrm>
          <a:prstGeom prst="curved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Curved Connector 1036"/>
          <p:cNvCxnSpPr>
            <a:endCxn id="35" idx="18"/>
          </p:cNvCxnSpPr>
          <p:nvPr/>
        </p:nvCxnSpPr>
        <p:spPr>
          <a:xfrm rot="10800000">
            <a:off x="4349138" y="3277772"/>
            <a:ext cx="2813663" cy="1661930"/>
          </a:xfrm>
          <a:prstGeom prst="curved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5" name="Curved Connector 1054"/>
          <p:cNvCxnSpPr/>
          <p:nvPr/>
        </p:nvCxnSpPr>
        <p:spPr>
          <a:xfrm>
            <a:off x="1181100" y="3345178"/>
            <a:ext cx="4305300" cy="922022"/>
          </a:xfrm>
          <a:prstGeom prst="curvedConnector3">
            <a:avLst>
              <a:gd name="adj1" fmla="val 14711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0" name="Curved Connector 1059"/>
          <p:cNvCxnSpPr/>
          <p:nvPr/>
        </p:nvCxnSpPr>
        <p:spPr>
          <a:xfrm>
            <a:off x="1181100" y="3430172"/>
            <a:ext cx="4305300" cy="1141828"/>
          </a:xfrm>
          <a:prstGeom prst="curvedConnector3">
            <a:avLst>
              <a:gd name="adj1" fmla="val 8829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4" name="Curved Connector 1063"/>
          <p:cNvCxnSpPr/>
          <p:nvPr/>
        </p:nvCxnSpPr>
        <p:spPr>
          <a:xfrm>
            <a:off x="1181100" y="3505200"/>
            <a:ext cx="4229100" cy="1600200"/>
          </a:xfrm>
          <a:prstGeom prst="curvedConnector3">
            <a:avLst>
              <a:gd name="adj1" fmla="val 5759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7" name="Cloud 1066"/>
          <p:cNvSpPr/>
          <p:nvPr/>
        </p:nvSpPr>
        <p:spPr>
          <a:xfrm>
            <a:off x="0" y="1524000"/>
            <a:ext cx="2286000" cy="1981200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IDEJAS VAJADZĪBADOMAS PIEREDZE </a:t>
            </a:r>
          </a:p>
        </p:txBody>
      </p:sp>
      <p:cxnSp>
        <p:nvCxnSpPr>
          <p:cNvPr id="1069" name="Curved Connector 1068"/>
          <p:cNvCxnSpPr>
            <a:stCxn id="6" idx="1"/>
          </p:cNvCxnSpPr>
          <p:nvPr/>
        </p:nvCxnSpPr>
        <p:spPr>
          <a:xfrm rot="16200000" flipV="1">
            <a:off x="2215165" y="2008659"/>
            <a:ext cx="267822" cy="430952"/>
          </a:xfrm>
          <a:prstGeom prst="curvedConnector4">
            <a:avLst>
              <a:gd name="adj1" fmla="val 85355"/>
              <a:gd name="adj2" fmla="val 82318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1" name="Rectangle 1080"/>
          <p:cNvSpPr/>
          <p:nvPr/>
        </p:nvSpPr>
        <p:spPr>
          <a:xfrm>
            <a:off x="7162800" y="5397312"/>
            <a:ext cx="1981200" cy="10755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Pakalpojums Serviss Cena</a:t>
            </a:r>
            <a:endParaRPr lang="lv-LV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93" name="Curved Connector 1092"/>
          <p:cNvCxnSpPr/>
          <p:nvPr/>
        </p:nvCxnSpPr>
        <p:spPr>
          <a:xfrm rot="10800000">
            <a:off x="4188070" y="4267200"/>
            <a:ext cx="3584330" cy="1553312"/>
          </a:xfrm>
          <a:prstGeom prst="curved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6" name="Curved Connector 1095"/>
          <p:cNvCxnSpPr/>
          <p:nvPr/>
        </p:nvCxnSpPr>
        <p:spPr>
          <a:xfrm rot="10800000">
            <a:off x="3967090" y="4572000"/>
            <a:ext cx="4567311" cy="1248512"/>
          </a:xfrm>
          <a:prstGeom prst="curved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9" name="Curved Connector 1098"/>
          <p:cNvCxnSpPr/>
          <p:nvPr/>
        </p:nvCxnSpPr>
        <p:spPr>
          <a:xfrm rot="10800000">
            <a:off x="4121834" y="5010227"/>
            <a:ext cx="3802966" cy="1196558"/>
          </a:xfrm>
          <a:prstGeom prst="curved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7" name="Curved Connector 1106"/>
          <p:cNvCxnSpPr/>
          <p:nvPr/>
        </p:nvCxnSpPr>
        <p:spPr>
          <a:xfrm rot="10800000">
            <a:off x="4648201" y="5196256"/>
            <a:ext cx="3886201" cy="929046"/>
          </a:xfrm>
          <a:prstGeom prst="curved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1" name="Freeform 1110"/>
          <p:cNvSpPr/>
          <p:nvPr/>
        </p:nvSpPr>
        <p:spPr>
          <a:xfrm>
            <a:off x="14068" y="5148374"/>
            <a:ext cx="3574340" cy="1688524"/>
          </a:xfrm>
          <a:custGeom>
            <a:avLst/>
            <a:gdLst>
              <a:gd name="connsiteX0" fmla="*/ 0 w 3574340"/>
              <a:gd name="connsiteY0" fmla="*/ 98875 h 1688524"/>
              <a:gd name="connsiteX1" fmla="*/ 844061 w 3574340"/>
              <a:gd name="connsiteY1" fmla="*/ 70740 h 1688524"/>
              <a:gd name="connsiteX2" fmla="*/ 1069144 w 3574340"/>
              <a:gd name="connsiteY2" fmla="*/ 56672 h 1688524"/>
              <a:gd name="connsiteX3" fmla="*/ 1195754 w 3574340"/>
              <a:gd name="connsiteY3" fmla="*/ 42604 h 1688524"/>
              <a:gd name="connsiteX4" fmla="*/ 1744394 w 3574340"/>
              <a:gd name="connsiteY4" fmla="*/ 28537 h 1688524"/>
              <a:gd name="connsiteX5" fmla="*/ 1814732 w 3574340"/>
              <a:gd name="connsiteY5" fmla="*/ 14469 h 1688524"/>
              <a:gd name="connsiteX6" fmla="*/ 2532184 w 3574340"/>
              <a:gd name="connsiteY6" fmla="*/ 14469 h 1688524"/>
              <a:gd name="connsiteX7" fmla="*/ 2644726 w 3574340"/>
              <a:gd name="connsiteY7" fmla="*/ 28537 h 1688524"/>
              <a:gd name="connsiteX8" fmla="*/ 2771335 w 3574340"/>
              <a:gd name="connsiteY8" fmla="*/ 56672 h 1688524"/>
              <a:gd name="connsiteX9" fmla="*/ 2855741 w 3574340"/>
              <a:gd name="connsiteY9" fmla="*/ 112943 h 1688524"/>
              <a:gd name="connsiteX10" fmla="*/ 3052689 w 3574340"/>
              <a:gd name="connsiteY10" fmla="*/ 155146 h 1688524"/>
              <a:gd name="connsiteX11" fmla="*/ 3094892 w 3574340"/>
              <a:gd name="connsiteY11" fmla="*/ 169214 h 1688524"/>
              <a:gd name="connsiteX12" fmla="*/ 3193366 w 3574340"/>
              <a:gd name="connsiteY12" fmla="*/ 239552 h 1688524"/>
              <a:gd name="connsiteX13" fmla="*/ 3235569 w 3574340"/>
              <a:gd name="connsiteY13" fmla="*/ 253620 h 1688524"/>
              <a:gd name="connsiteX14" fmla="*/ 3277772 w 3574340"/>
              <a:gd name="connsiteY14" fmla="*/ 295823 h 1688524"/>
              <a:gd name="connsiteX15" fmla="*/ 3319975 w 3574340"/>
              <a:gd name="connsiteY15" fmla="*/ 309891 h 1688524"/>
              <a:gd name="connsiteX16" fmla="*/ 3418449 w 3574340"/>
              <a:gd name="connsiteY16" fmla="*/ 408364 h 1688524"/>
              <a:gd name="connsiteX17" fmla="*/ 3460652 w 3574340"/>
              <a:gd name="connsiteY17" fmla="*/ 450568 h 1688524"/>
              <a:gd name="connsiteX18" fmla="*/ 3516923 w 3574340"/>
              <a:gd name="connsiteY18" fmla="*/ 563109 h 1688524"/>
              <a:gd name="connsiteX19" fmla="*/ 3545058 w 3574340"/>
              <a:gd name="connsiteY19" fmla="*/ 661583 h 1688524"/>
              <a:gd name="connsiteX20" fmla="*/ 3573194 w 3574340"/>
              <a:gd name="connsiteY20" fmla="*/ 1224291 h 1688524"/>
              <a:gd name="connsiteX21" fmla="*/ 3573194 w 3574340"/>
              <a:gd name="connsiteY21" fmla="*/ 1688524 h 1688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574340" h="1688524">
                <a:moveTo>
                  <a:pt x="0" y="98875"/>
                </a:moveTo>
                <a:cubicBezTo>
                  <a:pt x="381349" y="56505"/>
                  <a:pt x="-11641" y="96284"/>
                  <a:pt x="844061" y="70740"/>
                </a:cubicBezTo>
                <a:cubicBezTo>
                  <a:pt x="919202" y="68497"/>
                  <a:pt x="994209" y="62667"/>
                  <a:pt x="1069144" y="56672"/>
                </a:cubicBezTo>
                <a:cubicBezTo>
                  <a:pt x="1111472" y="53286"/>
                  <a:pt x="1153328" y="44372"/>
                  <a:pt x="1195754" y="42604"/>
                </a:cubicBezTo>
                <a:cubicBezTo>
                  <a:pt x="1378536" y="34988"/>
                  <a:pt x="1561514" y="33226"/>
                  <a:pt x="1744394" y="28537"/>
                </a:cubicBezTo>
                <a:cubicBezTo>
                  <a:pt x="1767840" y="23848"/>
                  <a:pt x="1790868" y="15961"/>
                  <a:pt x="1814732" y="14469"/>
                </a:cubicBezTo>
                <a:cubicBezTo>
                  <a:pt x="2186760" y="-8783"/>
                  <a:pt x="2174981" y="-415"/>
                  <a:pt x="2532184" y="14469"/>
                </a:cubicBezTo>
                <a:cubicBezTo>
                  <a:pt x="2569698" y="19158"/>
                  <a:pt x="2607360" y="22788"/>
                  <a:pt x="2644726" y="28537"/>
                </a:cubicBezTo>
                <a:cubicBezTo>
                  <a:pt x="2691169" y="35682"/>
                  <a:pt x="2726520" y="45468"/>
                  <a:pt x="2771335" y="56672"/>
                </a:cubicBezTo>
                <a:cubicBezTo>
                  <a:pt x="2799470" y="75429"/>
                  <a:pt x="2823662" y="102250"/>
                  <a:pt x="2855741" y="112943"/>
                </a:cubicBezTo>
                <a:cubicBezTo>
                  <a:pt x="2976013" y="153033"/>
                  <a:pt x="2910719" y="137399"/>
                  <a:pt x="3052689" y="155146"/>
                </a:cubicBezTo>
                <a:cubicBezTo>
                  <a:pt x="3066757" y="159835"/>
                  <a:pt x="3081629" y="162582"/>
                  <a:pt x="3094892" y="169214"/>
                </a:cubicBezTo>
                <a:cubicBezTo>
                  <a:pt x="3138440" y="190988"/>
                  <a:pt x="3148758" y="214061"/>
                  <a:pt x="3193366" y="239552"/>
                </a:cubicBezTo>
                <a:cubicBezTo>
                  <a:pt x="3206241" y="246909"/>
                  <a:pt x="3221501" y="248931"/>
                  <a:pt x="3235569" y="253620"/>
                </a:cubicBezTo>
                <a:cubicBezTo>
                  <a:pt x="3249637" y="267688"/>
                  <a:pt x="3261219" y="284787"/>
                  <a:pt x="3277772" y="295823"/>
                </a:cubicBezTo>
                <a:cubicBezTo>
                  <a:pt x="3290110" y="304048"/>
                  <a:pt x="3308396" y="300628"/>
                  <a:pt x="3319975" y="309891"/>
                </a:cubicBezTo>
                <a:cubicBezTo>
                  <a:pt x="3356224" y="338890"/>
                  <a:pt x="3385624" y="375539"/>
                  <a:pt x="3418449" y="408364"/>
                </a:cubicBezTo>
                <a:lnTo>
                  <a:pt x="3460652" y="450568"/>
                </a:lnTo>
                <a:cubicBezTo>
                  <a:pt x="3492377" y="545740"/>
                  <a:pt x="3450477" y="430216"/>
                  <a:pt x="3516923" y="563109"/>
                </a:cubicBezTo>
                <a:cubicBezTo>
                  <a:pt x="3527012" y="583287"/>
                  <a:pt x="3540552" y="643560"/>
                  <a:pt x="3545058" y="661583"/>
                </a:cubicBezTo>
                <a:cubicBezTo>
                  <a:pt x="3563310" y="898854"/>
                  <a:pt x="3568329" y="932425"/>
                  <a:pt x="3573194" y="1224291"/>
                </a:cubicBezTo>
                <a:cubicBezTo>
                  <a:pt x="3575773" y="1379014"/>
                  <a:pt x="3573194" y="1533780"/>
                  <a:pt x="3573194" y="168852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8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Ievēro!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endParaRPr lang="lv-LV" dirty="0"/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Viena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no būtiskākajām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kļūdām ir likt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klientam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gaidīt.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Darbiniekam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ir jāvēršas pie klienta uzreiz tiklīdz tas ir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ieradies.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Galvenais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nosacījums - klients netiek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ignorēts.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Klienta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vajadzības jāuzklausa pilnībā un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uzmanīgi.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Nepieciešamības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gadījumā ir jāuzdod precizējoši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jautājumi.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Darbiniekam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jāizmanto aktīva klausīšanās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tehnika. 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3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Klientu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Apmierinātības / Neapmierinātības modelis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lv-LV" sz="2000" b="1" dirty="0"/>
              <a:t>	</a:t>
            </a:r>
            <a:r>
              <a:rPr lang="lv-LV" sz="2000" b="1" dirty="0" smtClean="0"/>
              <a:t>							</a:t>
            </a:r>
          </a:p>
          <a:p>
            <a:pPr marL="0" indent="0">
              <a:buNone/>
            </a:pPr>
            <a:r>
              <a:rPr lang="lv-LV" dirty="0" smtClean="0"/>
              <a:t>	                 </a:t>
            </a:r>
            <a:r>
              <a:rPr lang="lv-LV" sz="2000" b="1" dirty="0" smtClean="0">
                <a:latin typeface="Times New Roman" pitchFamily="18" charset="0"/>
                <a:cs typeface="Times New Roman" pitchFamily="18" charset="0"/>
              </a:rPr>
              <a:t>Zema 				             Augsta</a:t>
            </a:r>
          </a:p>
          <a:p>
            <a:pPr marL="0" indent="0">
              <a:buNone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			      Apmierinātība</a:t>
            </a:r>
            <a:r>
              <a:rPr lang="lv-LV" dirty="0" smtClean="0"/>
              <a:t>	</a:t>
            </a:r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r>
              <a:rPr lang="lv-LV" dirty="0"/>
              <a:t> </a:t>
            </a:r>
            <a:r>
              <a:rPr lang="lv-LV" dirty="0" smtClean="0"/>
              <a:t> </a:t>
            </a:r>
            <a:endParaRPr lang="lv-LV" dirty="0"/>
          </a:p>
          <a:p>
            <a:pPr marL="0" indent="0">
              <a:buNone/>
            </a:pPr>
            <a:r>
              <a:rPr lang="lv-LV" sz="2000" b="1" dirty="0"/>
              <a:t>	 </a:t>
            </a:r>
            <a:r>
              <a:rPr lang="lv-LV" sz="2000" b="1" dirty="0" smtClean="0"/>
              <a:t>         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Neapmierinātība	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2000" b="1" dirty="0" smtClean="0"/>
              <a:t>         		             </a:t>
            </a:r>
          </a:p>
          <a:p>
            <a:pPr marL="0" indent="0">
              <a:buNone/>
            </a:pPr>
            <a:r>
              <a:rPr lang="lv-LV" sz="2000" b="1" dirty="0" smtClean="0">
                <a:latin typeface="Times New Roman" pitchFamily="18" charset="0"/>
                <a:cs typeface="Times New Roman" pitchFamily="18" charset="0"/>
              </a:rPr>
              <a:t>Augsta	</a:t>
            </a:r>
            <a:r>
              <a:rPr lang="lv-LV" sz="2000" b="1" dirty="0" smtClean="0"/>
              <a:t>				</a:t>
            </a:r>
            <a:r>
              <a:rPr lang="lv-LV" sz="2000" b="1" dirty="0" smtClean="0">
                <a:latin typeface="Times New Roman" pitchFamily="18" charset="0"/>
                <a:cs typeface="Times New Roman" pitchFamily="18" charset="0"/>
              </a:rPr>
              <a:t>       Zema</a:t>
            </a:r>
            <a:endParaRPr lang="lv-LV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76600" y="3200400"/>
            <a:ext cx="2590800" cy="1143000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32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Vienaldzības zona</a:t>
            </a:r>
            <a:endParaRPr lang="lv-LV" sz="32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276600" y="3200400"/>
            <a:ext cx="487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990600" y="4343400"/>
            <a:ext cx="48975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276600" y="23622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Straight Connector 1037"/>
          <p:cNvCxnSpPr/>
          <p:nvPr/>
        </p:nvCxnSpPr>
        <p:spPr>
          <a:xfrm flipV="1">
            <a:off x="8153400" y="25146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Straight Connector 1039"/>
          <p:cNvCxnSpPr/>
          <p:nvPr/>
        </p:nvCxnSpPr>
        <p:spPr>
          <a:xfrm>
            <a:off x="5867400" y="43434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4" name="Straight Connector 1043"/>
          <p:cNvCxnSpPr/>
          <p:nvPr/>
        </p:nvCxnSpPr>
        <p:spPr>
          <a:xfrm>
            <a:off x="990600" y="43434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5" name="Straight Connector 1054"/>
          <p:cNvCxnSpPr/>
          <p:nvPr/>
        </p:nvCxnSpPr>
        <p:spPr>
          <a:xfrm flipV="1">
            <a:off x="990600" y="41148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8" name="Straight Connector 1057"/>
          <p:cNvCxnSpPr/>
          <p:nvPr/>
        </p:nvCxnSpPr>
        <p:spPr>
          <a:xfrm flipV="1">
            <a:off x="5867400" y="41148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0" name="Straight Connector 1059"/>
          <p:cNvCxnSpPr/>
          <p:nvPr/>
        </p:nvCxnSpPr>
        <p:spPr>
          <a:xfrm>
            <a:off x="3276600" y="32004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2" name="Straight Connector 1061"/>
          <p:cNvCxnSpPr/>
          <p:nvPr/>
        </p:nvCxnSpPr>
        <p:spPr>
          <a:xfrm>
            <a:off x="8153400" y="32004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4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Klienta attiecību menedžments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	Reti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kad klienti ir pilnīgi neapmierināti, tāpat kā reti tie ir pilnīgi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apmierināti.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Klienti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, kuri ir nedaudz neapmierināti vai nedaudz apmierināti,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atrodas tā saucamajā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“vienaldzības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zonā”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Kad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lients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ir vienaldzīgs, tam ir viegli nomainīt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pakalpojuma sniedzēju.</a:t>
            </a:r>
          </a:p>
          <a:p>
            <a:pPr marL="0" indent="0">
              <a:buNone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Vienīgais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veids kā garantēt klientu uzticēšanos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uzņēmumam un viņa pakalpojumam,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ir pastāvīgi nodrošināt 100% klientu vajadzību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apmierināšanu.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Dialogs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viesnīcā, kuras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devīze -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„Viss Viesim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”:</a:t>
            </a:r>
          </a:p>
          <a:p>
            <a:pPr marL="0" indent="0">
              <a:buNone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„Vai jūsu viesnīcā prusaki ir?”</a:t>
            </a:r>
          </a:p>
          <a:p>
            <a:pPr marL="0" indent="0">
              <a:buNone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„Nē, bet ja jūs vēlaties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…”</a:t>
            </a:r>
          </a:p>
          <a:p>
            <a:pPr marL="0" indent="0">
              <a:buNone/>
            </a:pPr>
            <a:endParaRPr lang="lv-LV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Administratore jautā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viesnīcas iemītniekam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„Cikos jūs modināt?”</a:t>
            </a:r>
          </a:p>
          <a:p>
            <a:pPr marL="0" indent="0">
              <a:buNone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„Sešos no rīta. Bet, lai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es pamostos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,” jokojot saka viesis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nepieciešams skūpsts!”</a:t>
            </a:r>
          </a:p>
          <a:p>
            <a:pPr marL="0" indent="0">
              <a:buNone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„Labi, es informēšu par to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nakts administratoru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Bērziņa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kungu,” atbild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administratore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3962400" y="304800"/>
            <a:ext cx="1219200" cy="1066800"/>
          </a:xfrm>
          <a:prstGeom prst="smileyFace">
            <a:avLst/>
          </a:prstGeom>
          <a:solidFill>
            <a:srgbClr val="FFFF00"/>
          </a:solidFill>
          <a:ln w="12700"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82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Apmierinātos klientus iedala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lv-LV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lv-LV" i="1" dirty="0" smtClean="0">
                <a:latin typeface="Times New Roman" pitchFamily="18" charset="0"/>
                <a:cs typeface="Times New Roman" pitchFamily="18" charset="0"/>
              </a:rPr>
              <a:t>Klients neizsaka pretenzijas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lv-LV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lv-LV" i="1" dirty="0">
                <a:latin typeface="Times New Roman" pitchFamily="18" charset="0"/>
                <a:cs typeface="Times New Roman" pitchFamily="18" charset="0"/>
              </a:rPr>
              <a:t>labs </a:t>
            </a:r>
            <a:r>
              <a:rPr lang="lv-LV" i="1" dirty="0" smtClean="0">
                <a:latin typeface="Times New Roman" pitchFamily="18" charset="0"/>
                <a:cs typeface="Times New Roman" pitchFamily="18" charset="0"/>
              </a:rPr>
              <a:t>Klients”;</a:t>
            </a:r>
            <a:r>
              <a:rPr lang="lv-LV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lv-LV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lv-LV" i="1" dirty="0" smtClean="0">
                <a:latin typeface="Times New Roman" pitchFamily="18" charset="0"/>
                <a:cs typeface="Times New Roman" pitchFamily="18" charset="0"/>
              </a:rPr>
              <a:t>Klients</a:t>
            </a:r>
            <a:r>
              <a:rPr lang="lv-LV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i="1" dirty="0" smtClean="0">
                <a:latin typeface="Times New Roman" pitchFamily="18" charset="0"/>
                <a:cs typeface="Times New Roman" pitchFamily="18" charset="0"/>
              </a:rPr>
              <a:t>izsaka apmierinātību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lv-LV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lv-LV" i="1" dirty="0">
                <a:latin typeface="Times New Roman" pitchFamily="18" charset="0"/>
                <a:cs typeface="Times New Roman" pitchFamily="18" charset="0"/>
              </a:rPr>
              <a:t>patīkams </a:t>
            </a:r>
            <a:r>
              <a:rPr lang="lv-LV" i="1" dirty="0" smtClean="0">
                <a:latin typeface="Times New Roman" pitchFamily="18" charset="0"/>
                <a:cs typeface="Times New Roman" pitchFamily="18" charset="0"/>
              </a:rPr>
              <a:t>Klients”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jo rada pozitīvas emocijas un apstiprinājumu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tam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ka pakalpojums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ir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kvalitatīvs;</a:t>
            </a:r>
          </a:p>
          <a:p>
            <a:pPr>
              <a:buFont typeface="Wingdings" pitchFamily="2" charset="2"/>
              <a:buChar char="ü"/>
            </a:pPr>
            <a:r>
              <a:rPr lang="lv-LV" i="1" dirty="0" smtClean="0">
                <a:latin typeface="Times New Roman" pitchFamily="18" charset="0"/>
                <a:cs typeface="Times New Roman" pitchFamily="18" charset="0"/>
              </a:rPr>
              <a:t>Klients</a:t>
            </a:r>
            <a:r>
              <a:rPr lang="lv-LV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i="1" dirty="0" smtClean="0">
                <a:latin typeface="Times New Roman" pitchFamily="18" charset="0"/>
                <a:cs typeface="Times New Roman" pitchFamily="18" charset="0"/>
              </a:rPr>
              <a:t>pastāstīs citiem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lv-LV" i="1" dirty="0">
                <a:latin typeface="Times New Roman" pitchFamily="18" charset="0"/>
                <a:cs typeface="Times New Roman" pitchFamily="18" charset="0"/>
              </a:rPr>
              <a:t>“ļoti labs </a:t>
            </a:r>
            <a:r>
              <a:rPr lang="lv-LV" i="1" dirty="0" smtClean="0">
                <a:latin typeface="Times New Roman" pitchFamily="18" charset="0"/>
                <a:cs typeface="Times New Roman" pitchFamily="18" charset="0"/>
              </a:rPr>
              <a:t>Klients”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jo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reklāma «no mutes mutē»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38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 marL="0" indent="0">
              <a:buNone/>
            </a:pPr>
            <a:r>
              <a:rPr lang="lv-LV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Pakalpojuma kvalitāti nodrošina kvalitatīva pakalpojuma sniegšana, to savienojot ar emocionālu un sajūtām piepildītu darbu. </a:t>
            </a:r>
            <a:endParaRPr lang="lv-LV" sz="2000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v-LV" sz="20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Latvijas </a:t>
            </a:r>
            <a:r>
              <a:rPr lang="lv-LV" sz="20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tūrisma nozares uzņēmumiem ir laba teorētiskā bāze par pakalpojuma sniegšanu, tomēr tā būtu papildināma ar pozitīvām, viesmīlīgām sajūtām.</a:t>
            </a:r>
            <a:r>
              <a:rPr lang="lv-LV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>
              <a:buNone/>
            </a:pPr>
            <a:r>
              <a:rPr lang="lv-LV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Sasveicināšanās</a:t>
            </a:r>
            <a:r>
              <a:rPr lang="lv-LV" sz="2800" dirty="0">
                <a:latin typeface="Times New Roman" pitchFamily="18" charset="0"/>
                <a:cs typeface="Times New Roman" pitchFamily="18" charset="0"/>
              </a:rPr>
              <a:t>! Smaids! Pozitīva attieksme! </a:t>
            </a:r>
            <a:endParaRPr lang="lv-LV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v-LV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	Galvenais moto viesmīlībā!!!</a:t>
            </a:r>
            <a:endParaRPr lang="lv-LV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v-LV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v-LV" sz="2000" dirty="0" smtClean="0">
                <a:latin typeface="Times New Roman" pitchFamily="18" charset="0"/>
                <a:cs typeface="Times New Roman" pitchFamily="18" charset="0"/>
              </a:rPr>
              <a:t>	http://www.youtube.com/watch?v=pvH6q8zV9gA&amp;feature=related</a:t>
            </a:r>
            <a:endParaRPr lang="lv-LV" sz="2000" dirty="0" smtClean="0"/>
          </a:p>
          <a:p>
            <a:pPr marL="0" indent="0">
              <a:buNone/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200400" y="274638"/>
            <a:ext cx="2057400" cy="185896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2015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Neapmierinātos klientus iedala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lv-LV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lv-LV" i="1" dirty="0" smtClean="0">
                <a:latin typeface="Times New Roman" pitchFamily="18" charset="0"/>
                <a:cs typeface="Times New Roman" pitchFamily="18" charset="0"/>
              </a:rPr>
              <a:t>Klients</a:t>
            </a:r>
            <a:r>
              <a:rPr lang="lv-LV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i="1" dirty="0" smtClean="0">
                <a:latin typeface="Times New Roman" pitchFamily="18" charset="0"/>
                <a:cs typeface="Times New Roman" pitchFamily="18" charset="0"/>
              </a:rPr>
              <a:t>stāsta </a:t>
            </a:r>
            <a:r>
              <a:rPr lang="lv-LV" i="1" dirty="0">
                <a:latin typeface="Times New Roman" pitchFamily="18" charset="0"/>
                <a:cs typeface="Times New Roman" pitchFamily="18" charset="0"/>
              </a:rPr>
              <a:t>par negatīvo pieredzi </a:t>
            </a:r>
            <a:r>
              <a:rPr lang="lv-LV" i="1" dirty="0" smtClean="0">
                <a:latin typeface="Times New Roman" pitchFamily="18" charset="0"/>
                <a:cs typeface="Times New Roman" pitchFamily="18" charset="0"/>
              </a:rPr>
              <a:t>citiem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lv-LV" i="1" dirty="0" smtClean="0">
                <a:latin typeface="Times New Roman" pitchFamily="18" charset="0"/>
                <a:cs typeface="Times New Roman" pitchFamily="18" charset="0"/>
              </a:rPr>
              <a:t>“Klients </a:t>
            </a:r>
            <a:r>
              <a:rPr lang="lv-LV" i="1" dirty="0">
                <a:latin typeface="Times New Roman" pitchFamily="18" charset="0"/>
                <a:cs typeface="Times New Roman" pitchFamily="18" charset="0"/>
              </a:rPr>
              <a:t>– īgņa</a:t>
            </a:r>
            <a:r>
              <a:rPr lang="lv-LV" i="1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, aizbaida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potenciālos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klientus.</a:t>
            </a:r>
          </a:p>
          <a:p>
            <a:pPr>
              <a:buFont typeface="Wingdings" pitchFamily="2" charset="2"/>
              <a:buChar char="ü"/>
            </a:pPr>
            <a:r>
              <a:rPr lang="lv-LV" i="1" dirty="0" smtClean="0">
                <a:latin typeface="Times New Roman" pitchFamily="18" charset="0"/>
                <a:cs typeface="Times New Roman" pitchFamily="18" charset="0"/>
              </a:rPr>
              <a:t>Klients</a:t>
            </a:r>
            <a:r>
              <a:rPr lang="lv-LV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i="1" dirty="0" smtClean="0">
                <a:latin typeface="Times New Roman" pitchFamily="18" charset="0"/>
                <a:cs typeface="Times New Roman" pitchFamily="18" charset="0"/>
              </a:rPr>
              <a:t>nesaka neko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lv-LV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lv-LV" i="1" dirty="0">
                <a:latin typeface="Times New Roman" pitchFamily="18" charset="0"/>
                <a:cs typeface="Times New Roman" pitchFamily="18" charset="0"/>
              </a:rPr>
              <a:t>slikts </a:t>
            </a:r>
            <a:r>
              <a:rPr lang="lv-LV" i="1" dirty="0" smtClean="0">
                <a:latin typeface="Times New Roman" pitchFamily="18" charset="0"/>
                <a:cs typeface="Times New Roman" pitchFamily="18" charset="0"/>
              </a:rPr>
              <a:t>Klients”,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jo tādā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veidā nekad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neuzzināsim,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kas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Klientam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nav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paticis, ko vajadzētu uzlabot.</a:t>
            </a:r>
          </a:p>
          <a:p>
            <a:pPr>
              <a:buFont typeface="Wingdings" pitchFamily="2" charset="2"/>
              <a:buChar char="ü"/>
            </a:pPr>
            <a:r>
              <a:rPr lang="lv-LV" i="1" dirty="0" smtClean="0">
                <a:latin typeface="Times New Roman" pitchFamily="18" charset="0"/>
                <a:cs typeface="Times New Roman" pitchFamily="18" charset="0"/>
              </a:rPr>
              <a:t>Klients</a:t>
            </a:r>
            <a:r>
              <a:rPr lang="lv-LV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i="1" dirty="0" smtClean="0">
                <a:latin typeface="Times New Roman" pitchFamily="18" charset="0"/>
                <a:cs typeface="Times New Roman" pitchFamily="18" charset="0"/>
              </a:rPr>
              <a:t>izsaka </a:t>
            </a:r>
            <a:r>
              <a:rPr lang="lv-LV" i="1" dirty="0">
                <a:latin typeface="Times New Roman" pitchFamily="18" charset="0"/>
                <a:cs typeface="Times New Roman" pitchFamily="18" charset="0"/>
              </a:rPr>
              <a:t>savu </a:t>
            </a:r>
            <a:r>
              <a:rPr lang="lv-LV" i="1" dirty="0" smtClean="0">
                <a:latin typeface="Times New Roman" pitchFamily="18" charset="0"/>
                <a:cs typeface="Times New Roman" pitchFamily="18" charset="0"/>
              </a:rPr>
              <a:t>neapmierinātību–“</a:t>
            </a:r>
            <a:r>
              <a:rPr lang="lv-LV" i="1" dirty="0">
                <a:latin typeface="Times New Roman" pitchFamily="18" charset="0"/>
                <a:cs typeface="Times New Roman" pitchFamily="18" charset="0"/>
              </a:rPr>
              <a:t>vērtīgs </a:t>
            </a:r>
            <a:r>
              <a:rPr lang="lv-LV" i="1" dirty="0" smtClean="0">
                <a:latin typeface="Times New Roman" pitchFamily="18" charset="0"/>
                <a:cs typeface="Times New Roman" pitchFamily="18" charset="0"/>
              </a:rPr>
              <a:t>Klients”,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jo informētība par trūkumiem ļauj problēmu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atrisināt un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panākt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Klientu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apmierinātību.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2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Ievēro to, ka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lv-LV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Klientam</a:t>
            </a:r>
            <a:r>
              <a:rPr lang="lv-LV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ir tiesības un viņš arī izmanto šīs tiesības ņemot vērā sakāmvārdu:</a:t>
            </a:r>
            <a:endParaRPr lang="lv-LV" sz="3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lv-LV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”CITA ACĪ PAMANA SKABARGU, </a:t>
            </a:r>
          </a:p>
          <a:p>
            <a:pPr lvl="0" algn="ctr">
              <a:buNone/>
            </a:pPr>
            <a:r>
              <a:rPr lang="lv-LV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BET SAVĒJĀ PAT BAĻĶI </a:t>
            </a:r>
            <a:r>
              <a:rPr lang="lv-LV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NEREDZ... </a:t>
            </a:r>
            <a:r>
              <a:rPr lang="lv-LV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lvl="0">
              <a:buFont typeface="Wingdings" pitchFamily="2" charset="2"/>
              <a:buChar char="Ø"/>
            </a:pPr>
            <a:r>
              <a:rPr lang="lv-LV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Darbiniekam</a:t>
            </a:r>
            <a:r>
              <a:rPr lang="lv-LV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šādu privilēģiju nav.</a:t>
            </a:r>
            <a:endParaRPr lang="lv-LV" sz="3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lv-LV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Tādēļ Darbiniekam</a:t>
            </a:r>
            <a:r>
              <a:rPr lang="lv-LV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jāievēro apkalpošanas, ģērbšanās un uzvedības etiķete, lai Klientam</a:t>
            </a:r>
            <a:r>
              <a:rPr lang="lv-LV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nebūtu pamata meklēt </a:t>
            </a:r>
            <a:r>
              <a:rPr lang="lv-LV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“SKABARGU ACĪ</a:t>
            </a:r>
            <a:r>
              <a:rPr lang="lv-LV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marL="0" lvl="0" indent="0">
              <a:buNone/>
            </a:pPr>
            <a:r>
              <a:rPr lang="lv-LV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lv-LV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Lai Klienti</a:t>
            </a:r>
            <a:r>
              <a:rPr lang="lv-LV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justos apmierināti, jāpadomā par katru vismazāko sīkumu, jāmāk paskatīties uz pakalpojuma kvalitāti ar Klienta</a:t>
            </a:r>
            <a:r>
              <a:rPr lang="lv-LV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acīm.</a:t>
            </a:r>
          </a:p>
          <a:p>
            <a:pPr marL="0" lvl="0" indent="0">
              <a:buNone/>
            </a:pPr>
            <a:r>
              <a:rPr lang="lv-LV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4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Klientus neapmierina!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lv-LV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Ja Darbinieki ir slikti kopti, nepiemēroti ģērbušies vai valkā netīru apģērbu.</a:t>
            </a:r>
          </a:p>
          <a:p>
            <a:pPr>
              <a:buFont typeface="Wingdings" pitchFamily="2" charset="2"/>
              <a:buChar char="Ø"/>
            </a:pP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Ja neapmierinoša ir telpu uzkopšanas kvalitāte-putekļi, netīrumi, salauzts inventārs.</a:t>
            </a:r>
            <a:endParaRPr lang="lv-LV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Ja apkalpošana ir sasteigta, slikti organizēta.</a:t>
            </a:r>
          </a:p>
          <a:p>
            <a:pPr>
              <a:buFont typeface="Wingdings" pitchFamily="2" charset="2"/>
              <a:buChar char="Ø"/>
            </a:pP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Ja Darbiniekiem ir nekārtīga </a:t>
            </a:r>
            <a:r>
              <a:rPr lang="lv-LV" sz="2800" dirty="0">
                <a:latin typeface="Times New Roman" pitchFamily="18" charset="0"/>
                <a:cs typeface="Times New Roman" pitchFamily="18" charset="0"/>
              </a:rPr>
              <a:t>darba vieta, tie nepievērš 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Klientam uzmanību, savā starpā sarunājas, ēd, smēķē.</a:t>
            </a:r>
          </a:p>
          <a:p>
            <a:pPr marL="0" indent="0">
              <a:buNone/>
            </a:pPr>
            <a:endParaRPr lang="lv-LV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3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lv-LV" dirty="0">
                <a:latin typeface="Times New Roman" pitchFamily="18" charset="0"/>
                <a:cs typeface="Times New Roman" pitchFamily="18" charset="0"/>
              </a:rPr>
              <a:t>Viesmīļa veiksmes atslēga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Ja Tu piedāvā Pakalpojumu, neieliekot tajā neko no sevis, Tu vari izdzīvot, bet tikai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izdzīvot.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Ieliec šajā Pakalpojumā, kaut ko no savas Personības, un Viesi «bariem lips» Tev klāt un pirks Tavus pārdodamos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pakalpojumus.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Mēdz teikt, ka ārējais izskats nereti pastāsta vairāk nekā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rīcība.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Lielākā daļa klientu nesūdzas, ja viņiem kaut kas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nepatīk.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v-LV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Viņi vienkārši neatgriežas!!!</a:t>
            </a:r>
          </a:p>
          <a:p>
            <a:pPr marL="0" indent="0">
              <a:buNone/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3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Klientu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neapmierinātība mazinās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Ja tiks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izzinātas visas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Klientu vēlmes.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Ja Darbinieki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personiski painteresēsies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par</a:t>
            </a:r>
          </a:p>
          <a:p>
            <a:pPr marL="0" indent="0">
              <a:buNone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lientu apmierinātību.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Ja regulāri, operatīvi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tiks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analizētas un izvērtētas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Klientu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sūdzības.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Ja regulāri tiek veiktas rakstiskas Klientu aptaujas.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lv-LV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Klientu sūdzības un </a:t>
            </a:r>
            <a:r>
              <a:rPr lang="lv-LV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risināšana</a:t>
            </a:r>
            <a:endParaRPr lang="lv-LV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105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Neapmierināts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Klients,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kurš savu neapmierinātību izsaka pakalpojumu sniedzējam ir vērtīgs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Klients, jo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lienta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sūdzība palīdz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atklāt pakalpojuma sniegšanas problēmas un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palīdz izvairīties no tām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nākotnē .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Lielākā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daļa klientu nelabprāt izsaka savas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sūdzības pakalpojumu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sniedzējam, tāpēc ir nepieciešams radīt šīs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izteikšanās iespējas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, iekārtojot “sūdzību kastes”,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atsauksmju grāmatas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vai arī tieši uzrunājot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klientu .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Izvērtējot sūdzības var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noskaidrot piedāvājuma kvalitātes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vājās puses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. </a:t>
            </a: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Kā norāda speciālisti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zem vienas aktīvi izteiktas sūdzības „slēpjas” 5-10 neapmierināti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Klienti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, tāpēc pret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sūdzību analīzi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jāizturas ļoti nopietni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lienti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labprāt atgriežas pie tiem pakalpojumu sniedzējiem, kuri ir reaģējuši uz sūdzību un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atrisinājuši problēmu.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Arī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klienti saprot, ka nekļūdās tikai tas, kurš neko nedara, un klientam ir svarīgi apzināties - ja radīsies kādas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problēmas, ka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tās vienmēr tiks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atrisinātas.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87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Darbs ar «īpašiem» Klientiem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Bieži protams ir arī situācijas, kad sūdzības ir nepamatotas.</a:t>
            </a: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Klients atradis iespēju «izgāzt» savas dusmas, negatīvās emocijas, kas iespējams nemaz nav saistītas ar jums un jūsu sniegtā pakalpojuma kvalitāti, bet ir nerakstīts likums: </a:t>
            </a:r>
          </a:p>
          <a:p>
            <a:pPr marL="0" indent="0">
              <a:buNone/>
            </a:pP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«Klientam vienmēr ir taisnība, pat tad, ja viņam nav taisnība».</a:t>
            </a: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L - LISTEN «Uzklausīšana»</a:t>
            </a: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A - APOLOGISE «Atvainošanās»</a:t>
            </a: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S - SOLUTION «Risinājums»</a:t>
            </a: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T – THANK «Pateikšanās»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4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Komunikācijas process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	Komunikācijas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procesā notiek informācijas nodošana, saņemšana, izmantošana un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papildināšana. </a:t>
            </a: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Informāciju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smadzenēm nodod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1. Verbāli (balss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parametri)-38%</a:t>
            </a: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2. Verbāli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(vārdi un to nozīme)-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7%</a:t>
            </a: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3. Neverbāli (ķermeņa valoda)-55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lv-LV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8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lv-LV" dirty="0">
                <a:latin typeface="Times New Roman" pitchFamily="18" charset="0"/>
                <a:cs typeface="Times New Roman" pitchFamily="18" charset="0"/>
              </a:rPr>
              <a:t>Verbālās komunikācijas elementi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Balss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tonis – vai darbinieks izklausās priecīgs un apmierināts, dusmīgs vai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agresīvs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Balss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skaļums – cik skaļa ir sarunu biedra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balss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Balss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plūdums – cik raiti tiek runāts, varbūt runa ir pārāk ātra vai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lēna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Intensitāte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un kvalitāte - vai balss ir augsta un griezīga vai tā ir zema un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nomierinoša</a:t>
            </a: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Ievēro un lieto! Svarīgu informāciju Klientam var atkārtot vairākas reizes. 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7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Neverbālā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komunikācija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r>
              <a:rPr lang="lv-LV" dirty="0" smtClean="0"/>
              <a:t>		</a:t>
            </a:r>
            <a:r>
              <a:rPr lang="lv-LV" dirty="0"/>
              <a:t> </a:t>
            </a:r>
            <a:r>
              <a:rPr lang="lv-LV" dirty="0" smtClean="0"/>
              <a:t>     </a:t>
            </a:r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Kinētiskās parādības pavada  un ilustrē teikto</a:t>
            </a:r>
            <a:endParaRPr lang="lv-LV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22563" y="2209800"/>
            <a:ext cx="3200400" cy="914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Ķermeņa valoda</a:t>
            </a:r>
            <a:endParaRPr lang="lv-LV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8214" y="4191000"/>
            <a:ext cx="1693985" cy="914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Gaita</a:t>
            </a:r>
            <a:endParaRPr lang="lv-LV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70163" y="4191000"/>
            <a:ext cx="1752600" cy="914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Pozas</a:t>
            </a:r>
            <a:endParaRPr lang="lv-LV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68362" y="4191000"/>
            <a:ext cx="1752600" cy="914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Žesti</a:t>
            </a:r>
            <a:endParaRPr lang="lv-LV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41002" y="4191000"/>
            <a:ext cx="1752600" cy="914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Mīmika</a:t>
            </a:r>
            <a:endParaRPr lang="lv-LV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522763" y="3124200"/>
            <a:ext cx="0" cy="457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515206" y="3581400"/>
            <a:ext cx="300755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522763" y="3581400"/>
            <a:ext cx="3325837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525757" y="3581400"/>
            <a:ext cx="0" cy="609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646463" y="3581400"/>
            <a:ext cx="0" cy="6096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644662" y="3581400"/>
            <a:ext cx="0" cy="609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848600" y="3581400"/>
            <a:ext cx="0" cy="609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9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lv-LV" dirty="0">
                <a:latin typeface="Times New Roman" pitchFamily="18" charset="0"/>
                <a:cs typeface="Times New Roman" pitchFamily="18" charset="0"/>
              </a:rPr>
              <a:t>Ko Viesis vēlas sagaidīt no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Darbinieka?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Viesmīlīgu sagaidīšanu un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jauku sveicināšanu.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Pirmā kontakta dibināšanu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(acu kontakts, smaids, labas manieres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Uzmanīgu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klausīšanos savā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Viesī.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Apkalpošana noteiktā, Viesim pieņemamā, laikā, pareizā secībā vai atbilstoši Viesa izvēlētajai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secībai.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Godīgumu,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draudzīgumu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precizitāti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, augstu apkalpošanas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tehniku.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Labu veselību,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teicamu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personīgo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higiēnu.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Zināšanas par produktiem, ēdieniem un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dzērieniem.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Māku pateikties par apmeklējumu un uzaicinājumu «gaidīsim Jūs atkal».</a:t>
            </a:r>
          </a:p>
          <a:p>
            <a:pPr marL="0" indent="0">
              <a:buNone/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24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Gaita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	Lai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gan gaita nenosaka lietišķas sarunas iznākumu, tā tomēr brīdina par sarunas iespējamo raksturu, mudinot izvēlēties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pareizo stratēģiju. 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Par sevi pārliecināts cilvēks iet ātri, paceltu galvu, taisnu muguru. Viņš apzinās savu vietu sabiedrībā un nenomāc apkārtējos cilvēkus.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Turpretī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citādi izturas cilvēks, kurš grib demonstrēt savu svarīgumu un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pārākumu. Viņu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var atpazīt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pēc izriestām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krūtīm, plaši ieplestām kājām. Šie cilvēki, pat būdami mazi augumā, skatās uz citiem it kā no augšas. </a:t>
            </a: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Bailīgs cilvēks iet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zaglīgā gaitā un uzmanīgi, sēdēdams izvēlas pozu ar sakrustotām kājām un rokām, reizēm rokas mēdz paslēpt kabatās.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4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Pozas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	Pozas ir: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Cilvēka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emocionālā stāvokļa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atspulgs</a:t>
            </a:r>
          </a:p>
          <a:p>
            <a:pPr>
              <a:buFont typeface="Wingdings" pitchFamily="2" charset="2"/>
              <a:buChar char="Ø"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ttieksme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pret sarunas partneri (īpaši uzticēšanās ziņā).</a:t>
            </a:r>
          </a:p>
          <a:p>
            <a:pPr marL="0" indent="0">
              <a:buNone/>
            </a:pP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	Izšķir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tvērtas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pozas (stāja brīva,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atraisīta)</a:t>
            </a:r>
          </a:p>
          <a:p>
            <a:pPr>
              <a:buFont typeface="Wingdings" pitchFamily="2" charset="2"/>
              <a:buChar char="Ø"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lēptās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pozas (gan stāvot, gan sēžot ķermeņa augšdaļa atliekta atpakaļ, rokas, kājas bieži sakrustotas).</a:t>
            </a:r>
          </a:p>
          <a:p>
            <a:pPr marL="0" indent="0">
              <a:buNone/>
            </a:pP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Cilvēka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pozas lielā mērā var atspoguļot viņa pašsajūtu vai attieksmi pret konkrēto situāciju, citu cilvēku.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8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Žesti un Mīmika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	Žesti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ir neapzinātas roku, kāju kustības, kas vienkāršā sarunā netiek kontrolētas, pārsvarā tie ir neapzināti runu pavadošie žesti.</a:t>
            </a: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	Viesmīlībā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īpaši būtu jāpievērš uzmanība pareizai žestu pielietošanai, īpaši tas attiecas uz: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etiķetei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pakļautiem žestiem (sasveicināšanās, atvadīšanās, pateicība u.tml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komunikatīviem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(piemēram, rokas piespiešana pie krūtīm –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pateicība)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tēlaini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aprakstošiem (attēlo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formas)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konkretizējošiem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žestiem un mīmiku (straujš rokas vēziens uz leju un negatīva emociju izpausme sejā –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vilšanās)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liekiem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, nevajadzīgiem žestiem (roku lauzīšana, nagu </a:t>
            </a:r>
            <a:r>
              <a:rPr lang="lv-LV" dirty="0" err="1">
                <a:latin typeface="Times New Roman" pitchFamily="18" charset="0"/>
                <a:cs typeface="Times New Roman" pitchFamily="18" charset="0"/>
              </a:rPr>
              <a:t>grauzšana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, apģērba stūrīša plucināšana, pakauša kasīšana).</a:t>
            </a: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	Mīmika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patiešām ir visuniversālākā valoda. Mīmikas pārzināšana palīdz saprast cilvēka uzvedības motīvus, prognozēt nodomus.</a:t>
            </a:r>
          </a:p>
          <a:p>
            <a:pPr marL="0" indent="0">
              <a:buNone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Sejas izteiksme atspoguļo cilvēka raksturu, dvēseles stāvokli un morāles kritērijus.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4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Darbiniekam jāsaprot Klienta žesti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«Smaids»</a:t>
            </a: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«Drūms skatiens»-Klients neuzticas (kaut gan varbūt arī personīgās problēma).</a:t>
            </a: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«Plecu paraustīšana»-Klients nesaprot par ko ir runa.</a:t>
            </a: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«Apkakles pielabošana»-Klients šajā brīdī melo.</a:t>
            </a: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«Zoda berzēšana»-Klients domā, jāklusē, nevajadzētu pārtraukt, lai Klients padomā.</a:t>
            </a: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«Delna zem zoda un pirksti nosedz vaigu»- Klientam pazudusi interese par jūsu teikto.</a:t>
            </a: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«Roku berzēšana»-Klients ir ieinteresēts.</a:t>
            </a: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«Sažņaugta dūre»-Klients ir aizkaitināts.</a:t>
            </a: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«Sakrustotas rokas»-Klients «aizver» sevi, lai domātu par citām domām.</a:t>
            </a: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«Skatās sāņus»-»Manis šeit vairs nav»</a:t>
            </a: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«Kreisā roka sakrustota pār labo vai otrādi un viena delna iespiesta padusē»-Klients pats visu zina, lēmums sen jau pieņemts.</a:t>
            </a: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«Skatoties uz leju savāc putekļu daļiņas no sava apģērba»-Klients nav ieinteresēts.</a:t>
            </a: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«Māj ar galvu»-Klients klausās un piekrīt tam, ko stāsta.</a:t>
            </a: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«Groza galvu no vienas puses uz otru»-Klients nepiekrīt tam ko jūs sakāt.</a:t>
            </a: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«Noliec galvu uz leju»-Klients domā un gatavo negatīvu atbildi.</a:t>
            </a: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«Sarunas laikā noliecas uz priekšu»-Klients ir Jūs uzklausījis un grib kaut ko pateikt-iesaistīties sarunā.</a:t>
            </a: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«Aizliek rokas aiz galvas»-»Direktora poza», Klients pats pieņem lēmumu.</a:t>
            </a: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«Sēžot noliecas uz priekšu un rokas ir atbalstītas uz ceļiem»-Klients steidzīgi grib iet projām.</a:t>
            </a:r>
          </a:p>
          <a:p>
            <a:pPr marL="0" indent="0">
              <a:buNone/>
            </a:pP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8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Paldies par uzmanību!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lv-LV" dirty="0" smtClean="0"/>
              <a:t>Aivars </a:t>
            </a:r>
            <a:r>
              <a:rPr lang="lv-LV" dirty="0" err="1" smtClean="0"/>
              <a:t>Graikstis</a:t>
            </a:r>
            <a:endParaRPr lang="lv-LV" dirty="0" smtClean="0"/>
          </a:p>
          <a:p>
            <a:pPr marL="0" indent="0">
              <a:spcBef>
                <a:spcPts val="0"/>
              </a:spcBef>
              <a:buNone/>
            </a:pPr>
            <a:r>
              <a:rPr lang="lv-LV" dirty="0" smtClean="0"/>
              <a:t>Komercdirektors</a:t>
            </a:r>
          </a:p>
          <a:p>
            <a:pPr marL="0" indent="0">
              <a:spcBef>
                <a:spcPts val="0"/>
              </a:spcBef>
              <a:buNone/>
            </a:pPr>
            <a:r>
              <a:rPr lang="lv-LV" dirty="0" smtClean="0"/>
              <a:t>SIA «</a:t>
            </a:r>
            <a:r>
              <a:rPr lang="lv-LV" dirty="0" err="1" smtClean="0"/>
              <a:t>Baltic</a:t>
            </a:r>
            <a:r>
              <a:rPr lang="lv-LV" dirty="0" smtClean="0"/>
              <a:t> </a:t>
            </a:r>
            <a:r>
              <a:rPr lang="lv-LV" dirty="0" err="1" smtClean="0"/>
              <a:t>Hospitality</a:t>
            </a:r>
            <a:r>
              <a:rPr lang="lv-LV" dirty="0" smtClean="0"/>
              <a:t> Services»</a:t>
            </a:r>
          </a:p>
          <a:p>
            <a:pPr marL="0" indent="0">
              <a:spcBef>
                <a:spcPts val="0"/>
              </a:spcBef>
              <a:buNone/>
            </a:pPr>
            <a:r>
              <a:rPr lang="lv-LV" dirty="0" smtClean="0"/>
              <a:t>GSM +371 28385530</a:t>
            </a:r>
          </a:p>
          <a:p>
            <a:pPr marL="0" indent="0">
              <a:spcBef>
                <a:spcPts val="0"/>
              </a:spcBef>
              <a:buNone/>
            </a:pPr>
            <a:r>
              <a:rPr lang="lv-LV" dirty="0" smtClean="0"/>
              <a:t>E-</a:t>
            </a:r>
            <a:r>
              <a:rPr lang="lv-LV" dirty="0" err="1" smtClean="0"/>
              <a:t>mail</a:t>
            </a:r>
            <a:r>
              <a:rPr lang="lv-LV" dirty="0" smtClean="0"/>
              <a:t>: aivars.graikstis@bh-s.lv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29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Labs viesmīlības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nozares Darbinieks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Tic savai profesijai.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Tic savam uzņēmumam.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Tic pakalpojuma kvalitātei.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Mīl Klientus.</a:t>
            </a:r>
          </a:p>
          <a:p>
            <a:pPr marL="0" indent="0">
              <a:buNone/>
            </a:pPr>
            <a:endParaRPr lang="lv-LV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Atceraties!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90% no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Jūsu veiksmes ir ticība-attieksme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0" indent="0">
              <a:buNone/>
            </a:pP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lv-LV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20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lv-LV" sz="4000" dirty="0" smtClean="0">
                <a:latin typeface="Times New Roman" pitchFamily="18" charset="0"/>
                <a:cs typeface="Times New Roman" pitchFamily="18" charset="0"/>
              </a:rPr>
              <a:t>Apmierināts Klients.</a:t>
            </a:r>
            <a:endParaRPr lang="lv-LV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Darbiniekiem jānodrošina tāds Klientu apmierinātības līmenis, lai Klientam uzdodot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jautājumu: </a:t>
            </a: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Vai Jūs apmierina uzņēmuma sniegtā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pakalpojuma kvalitāte, serviss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?", </a:t>
            </a:r>
            <a:endParaRPr lang="lv-LV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saņemtā atbilde būtu ar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pārliecinošu "jā", nevis "nezinu", "varbūt" u.tml.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Ir tikai divas iespējas-mīlēt Klientus vai arī viņus, Klientus, zaudēt!</a:t>
            </a:r>
          </a:p>
          <a:p>
            <a:pPr>
              <a:buFont typeface="Wingdings" pitchFamily="2" charset="2"/>
              <a:buChar char="Ø"/>
            </a:pP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Apmierini savus Klientus un viņi pastāstīs saviem draugiem, paziņām, un šis cikls turpināsies bezgalīgi.</a:t>
            </a:r>
          </a:p>
          <a:p>
            <a:pPr marL="0" indent="0">
              <a:buNone/>
            </a:pPr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79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lv-LV" dirty="0" smtClean="0"/>
              <a:t>Kā nedrīkst apkalpot! Kā pareizi apkalpot?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sz="2000" dirty="0">
                <a:latin typeface="Times New Roman" pitchFamily="18" charset="0"/>
                <a:cs typeface="Times New Roman" pitchFamily="18" charset="0"/>
                <a:hlinkClick r:id="rId2"/>
              </a:rPr>
              <a:t>http://www.youtube.com/watch?v=Qy7qWS-th9g&amp;feature=endscreen&amp;NR=1</a:t>
            </a:r>
            <a:endParaRPr lang="lv-LV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52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lv-LV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lientu apkalpošanas pamatprincipi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1. Laba pirmā iespaida radīšana. </a:t>
            </a:r>
          </a:p>
          <a:p>
            <a:pPr marL="0" indent="0">
              <a:buNone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2. Darbinieka ārējais izskats un darba vides sakārtotība. </a:t>
            </a:r>
          </a:p>
          <a:p>
            <a:pPr marL="0" indent="0">
              <a:buNone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3. Profesionalitātes un zināšanu demonstrēšana. </a:t>
            </a:r>
          </a:p>
          <a:p>
            <a:pPr marL="0" indent="0">
              <a:buNone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4. Pozitīvas attieksmes demonstrēšana. </a:t>
            </a:r>
          </a:p>
          <a:p>
            <a:pPr marL="0" indent="0">
              <a:buNone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5. Profesionāla komunikācija ar klientu – verbālā, neverbālā un ķermeņa valoda. </a:t>
            </a:r>
          </a:p>
          <a:p>
            <a:pPr marL="0" indent="0">
              <a:buNone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6. Efektīva darbība ar sūdzībām. </a:t>
            </a:r>
          </a:p>
          <a:p>
            <a:pPr marL="0" indent="0">
              <a:buNone/>
            </a:pPr>
            <a:r>
              <a:rPr lang="lv-LV" dirty="0">
                <a:latin typeface="Times New Roman" pitchFamily="18" charset="0"/>
                <a:cs typeface="Times New Roman" pitchFamily="18" charset="0"/>
              </a:rPr>
              <a:t>7. Klienta informēšana par apkalpošanas kvalitātes politiku. </a:t>
            </a:r>
          </a:p>
          <a:p>
            <a:pPr marL="0" indent="0">
              <a:buNone/>
            </a:pPr>
            <a:r>
              <a:rPr lang="it-IT" dirty="0">
                <a:latin typeface="Times New Roman" pitchFamily="18" charset="0"/>
                <a:cs typeface="Times New Roman" pitchFamily="18" charset="0"/>
              </a:rPr>
              <a:t>8. Solījumu un termiņu ievērošana. </a:t>
            </a:r>
          </a:p>
          <a:p>
            <a:pPr marL="0" indent="0">
              <a:buNone/>
            </a:pPr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41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Klientu attiecību vadīšanas komplekss</a:t>
            </a:r>
            <a:endParaRPr lang="lv-LV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8610600" cy="5029200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4506</TotalTime>
  <Words>1771</Words>
  <Application>Microsoft Office PowerPoint</Application>
  <PresentationFormat>On-screen Show (4:3)</PresentationFormat>
  <Paragraphs>387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Kvalitātes nozīmeViesmīlībā.</vt:lpstr>
      <vt:lpstr>Kvalitātes nodrošināšanas procesā iesaistīti</vt:lpstr>
      <vt:lpstr>PowerPoint Presentation</vt:lpstr>
      <vt:lpstr>Ko Viesis vēlas sagaidīt no Darbinieka?</vt:lpstr>
      <vt:lpstr>Labs viesmīlības nozares Darbinieks</vt:lpstr>
      <vt:lpstr>Apmierināts Klients.</vt:lpstr>
      <vt:lpstr>Kā nedrīkst apkalpot! Kā pareizi apkalpot?</vt:lpstr>
      <vt:lpstr>Klientu apkalpošanas pamatprincipi</vt:lpstr>
      <vt:lpstr>Klientu attiecību vadīšanas komplekss</vt:lpstr>
      <vt:lpstr>Klienta apmierinātības loma  </vt:lpstr>
      <vt:lpstr>Psihologi ir noskaidrojuši</vt:lpstr>
      <vt:lpstr>Domāšanas process</vt:lpstr>
      <vt:lpstr>Psiholoģijas un neiroķirurģijas pētījumi</vt:lpstr>
      <vt:lpstr>Loģika vai Emocijas?</vt:lpstr>
      <vt:lpstr>Personīgā motivācija</vt:lpstr>
      <vt:lpstr>Pozitīva domāšana</vt:lpstr>
      <vt:lpstr>Pozitīvo domāšanu traucējošie faktori</vt:lpstr>
      <vt:lpstr>PowerPoint Presentation</vt:lpstr>
      <vt:lpstr>Klientu mērķgrupas </vt:lpstr>
      <vt:lpstr>Klienta vēlmju, vajadzību apmierināšana</vt:lpstr>
      <vt:lpstr>PowerPoint Presentation</vt:lpstr>
      <vt:lpstr>Padomājam!</vt:lpstr>
      <vt:lpstr>Kontakta dibināšana-atvēršana</vt:lpstr>
      <vt:lpstr>Klienta vajadzības-jautājumi</vt:lpstr>
      <vt:lpstr>Ievēro!</vt:lpstr>
      <vt:lpstr>Klientu Apmierinātības / Neapmierinātības modelis</vt:lpstr>
      <vt:lpstr>Klienta attiecību menedžments</vt:lpstr>
      <vt:lpstr>PowerPoint Presentation</vt:lpstr>
      <vt:lpstr>Apmierinātos klientus iedala</vt:lpstr>
      <vt:lpstr>Neapmierinātos klientus iedala</vt:lpstr>
      <vt:lpstr>Ievēro to, ka :</vt:lpstr>
      <vt:lpstr>Klientus neapmierina!</vt:lpstr>
      <vt:lpstr>Viesmīļa veiksmes atslēga</vt:lpstr>
      <vt:lpstr>Klientu neapmierinātība mazinās</vt:lpstr>
      <vt:lpstr>Klientu sūdzības un to risināšana</vt:lpstr>
      <vt:lpstr>Darbs ar «īpašiem» Klientiem</vt:lpstr>
      <vt:lpstr>Komunikācijas process</vt:lpstr>
      <vt:lpstr>Verbālās komunikācijas elementi</vt:lpstr>
      <vt:lpstr>Neverbālā komunikācija</vt:lpstr>
      <vt:lpstr>Gaita</vt:lpstr>
      <vt:lpstr>Pozas</vt:lpstr>
      <vt:lpstr>Žesti un Mīmika</vt:lpstr>
      <vt:lpstr>Darbiniekam jāsaprot Klienta žesti</vt:lpstr>
      <vt:lpstr>Paldies par uzmanību!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IZCILS SERVISS «ZEMNIEKU SĒTĀ»</dc:title>
  <dc:creator>Aivars Graikstis</dc:creator>
  <cp:lastModifiedBy>LTC</cp:lastModifiedBy>
  <cp:revision>323</cp:revision>
  <dcterms:created xsi:type="dcterms:W3CDTF">2006-08-16T00:00:00Z</dcterms:created>
  <dcterms:modified xsi:type="dcterms:W3CDTF">2016-03-03T14:06:07Z</dcterms:modified>
</cp:coreProperties>
</file>