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9"/>
  </p:notesMasterIdLst>
  <p:handoutMasterIdLst>
    <p:handoutMasterId r:id="rId20"/>
  </p:handoutMasterIdLst>
  <p:sldIdLst>
    <p:sldId id="265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6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3152026565728"/>
          <c:y val="8.2229961209967103E-2"/>
          <c:w val="0.54737769809437453"/>
          <c:h val="0.881882021974284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699FF"/>
              </a:solidFill>
            </c:spPr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6="http://schemas.microsoft.com/office/drawing/2014/chart" uri="{C3380CC4-5D6E-409C-BE32-E72D297353CC}">
                <c16:uniqueId val="{00000001-10EF-4420-8934-3C56707810D4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</c:spPr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6="http://schemas.microsoft.com/office/drawing/2014/chart" uri="{C3380CC4-5D6E-409C-BE32-E72D297353CC}">
                <c16:uniqueId val="{00000003-10EF-4420-8934-3C56707810D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6="http://schemas.microsoft.com/office/drawing/2014/chart" uri="{C3380CC4-5D6E-409C-BE32-E72D297353CC}">
                <c16:uniqueId val="{00000005-10EF-4420-8934-3C56707810D4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6="http://schemas.microsoft.com/office/drawing/2014/chart" uri="{C3380CC4-5D6E-409C-BE32-E72D297353CC}">
                <c16:uniqueId val="{00000007-10EF-4420-8934-3C56707810D4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</c:spPr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6="http://schemas.microsoft.com/office/drawing/2014/chart" uri="{C3380CC4-5D6E-409C-BE32-E72D297353CC}">
                <c16:uniqueId val="{00000009-10EF-4420-8934-3C56707810D4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6="http://schemas.microsoft.com/office/drawing/2014/chart" uri="{C3380CC4-5D6E-409C-BE32-E72D297353CC}">
                <c16:uniqueId val="{0000000B-10EF-4420-8934-3C56707810D4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Competitiveness for growth and jobs</c:v>
                </c:pt>
                <c:pt idx="1">
                  <c:v>Economic, social and territorial cohesion</c:v>
                </c:pt>
                <c:pt idx="2">
                  <c:v>Sustainable growth: natural resources 37% </c:v>
                </c:pt>
                <c:pt idx="3">
                  <c:v>Administration 6% </c:v>
                </c:pt>
                <c:pt idx="4">
                  <c:v>Global Europe 6% </c:v>
                </c:pt>
                <c:pt idx="5">
                  <c:v>Security and Citizenship 3%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  <c:pt idx="1">
                  <c:v>34</c:v>
                </c:pt>
                <c:pt idx="2">
                  <c:v>37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<c:ext xmlns:c16="http://schemas.microsoft.com/office/drawing/2014/chart" uri="{C3380CC4-5D6E-409C-BE32-E72D297353CC}">
              <c16:uniqueId val="{0000000C-10EF-4420-8934-3C56707810D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68"/>
        <c:holeSize val="6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968875656775282E-2"/>
          <c:y val="7.308721473973144E-2"/>
          <c:w val="0.55000452252920218"/>
          <c:h val="0.7611110800966202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AB135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CF4-408F-8665-A2BB2B68AC42}"/>
              </c:ext>
            </c:extLst>
          </c:dPt>
          <c:dPt>
            <c:idx val="1"/>
            <c:bubble3D val="0"/>
            <c:spPr>
              <a:solidFill>
                <a:srgbClr val="D4395E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CF4-408F-8665-A2BB2B68AC42}"/>
              </c:ext>
            </c:extLst>
          </c:dPt>
          <c:dPt>
            <c:idx val="2"/>
            <c:bubble3D val="0"/>
            <c:spPr>
              <a:solidFill>
                <a:srgbClr val="4886C3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CF4-408F-8665-A2BB2B68AC42}"/>
              </c:ext>
            </c:extLst>
          </c:dPt>
          <c:dPt>
            <c:idx val="3"/>
            <c:bubble3D val="0"/>
            <c:spPr>
              <a:solidFill>
                <a:srgbClr val="74BFB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CF4-408F-8665-A2BB2B68AC42}"/>
              </c:ext>
            </c:extLst>
          </c:dPt>
          <c:dLbls>
            <c:dLbl>
              <c:idx val="0"/>
              <c:layout>
                <c:manualLayout>
                  <c:x val="-1.369677370209091E-2"/>
                  <c:y val="3.8029907078264051E-3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71%</a:t>
                    </a:r>
                    <a:endParaRPr lang="en-US" sz="12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F4-408F-8665-A2BB2B68AC42}"/>
                </c:ext>
              </c:extLst>
            </c:dLbl>
            <c:dLbl>
              <c:idx val="1"/>
              <c:layout>
                <c:manualLayout>
                  <c:x val="-0.20229300275722262"/>
                  <c:y val="-7.6254455413227876E-3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F4-408F-8665-A2BB2B68AC42}"/>
                </c:ext>
              </c:extLst>
            </c:dLbl>
            <c:dLbl>
              <c:idx val="2"/>
              <c:layout>
                <c:manualLayout>
                  <c:x val="0.21174701570626397"/>
                  <c:y val="-8.1135459235083824E-3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CF4-408F-8665-A2BB2B68AC4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F4-408F-8665-A2BB2B68AC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GNI own resources</c:v>
                </c:pt>
                <c:pt idx="1">
                  <c:v>VAT own resource</c:v>
                </c:pt>
                <c:pt idx="2">
                  <c:v>import duties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14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F4-408F-8665-A2BB2B68AC4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37"/>
        <c:holeSize val="71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0.18899</cdr:x>
      <cdr:y>0.18791</cdr:y>
    </cdr:from>
    <cdr:to>
      <cdr:x>0.56054</cdr:x>
      <cdr:y>0.55008</cdr:y>
    </cdr:to>
    <cdr:sp macro="" textlink="">
      <cdr:nvSpPr>
        <cdr:cNvPr id="5" name="Rectangle 4"/>
        <cdr:cNvSpPr/>
      </cdr:nvSpPr>
      <cdr:spPr>
        <a:xfrm xmlns:a="http://schemas.openxmlformats.org/drawingml/2006/main" rot="21435732">
          <a:off x="1420079" y="895795"/>
          <a:ext cx="2791852" cy="17265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prstTxWarp prst="textArchUp">
            <a:avLst>
              <a:gd name="adj" fmla="val 11198472"/>
            </a:avLst>
          </a:prstTxWarp>
          <a:spAutoFit/>
        </a:bodyPr>
        <a:lstStyle xmlns:a="http://schemas.openxmlformats.org/drawingml/2006/main"/>
        <a:p xmlns:a="http://schemas.openxmlformats.org/drawingml/2006/main">
          <a:r>
            <a:rPr lang="lv-LV" sz="3200" b="1" dirty="0" smtClean="0">
              <a:solidFill>
                <a:schemeClr val="bg1"/>
              </a:solidFill>
            </a:rPr>
            <a:t>Gudra un iekļaujoša izaugsme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049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E91947-905E-4420-B29B-02CD6CD11D8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v-LV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8008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endParaRPr lang="fr-BE" b="1" dirty="0" smtClean="0">
              <a:solidFill>
                <a:srgbClr val="FF0000"/>
              </a:solidFill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72FB2-0320-485A-AA66-DCDCA076DE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v-LV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945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36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538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4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578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300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42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67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4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6AF308-FE3F-4D0C-B934-B1F7D69B079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29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6AF308-FE3F-4D0C-B934-B1F7D69B079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61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66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906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2717" eaLnBrk="1" hangingPunct="1">
              <a:defRPr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638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85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net1.cec.eu.int\comm\A\A2\A2\Graphic Projects\CIT - Citizen Dialogues, Back to School, Visitors\201805-001 Visitor's center PPT\Graphic material\P032197000901-722079_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108"/>
            <a:ext cx="9144000" cy="57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1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1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</p:spTree>
    <p:extLst>
      <p:ext uri="{BB962C8B-B14F-4D97-AF65-F5344CB8AC3E}">
        <p14:creationId xmlns:p14="http://schemas.microsoft.com/office/powerpoint/2010/main" val="303234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6834" y="6467128"/>
            <a:ext cx="1545616" cy="28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825" b="0" i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ES POLITISKĀ IZPILDVARA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4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1" y="6539036"/>
            <a:ext cx="323528" cy="202332"/>
          </a:xfrm>
          <a:prstGeom prst="rect">
            <a:avLst/>
          </a:prstGeom>
          <a:solidFill>
            <a:srgbClr val="034EA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C8D21B7-B314-438C-91E9-7FF9087DC078}" type="slidenum">
              <a:rPr lang="en-GB" sz="60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lv-LV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1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59" y="6124448"/>
            <a:ext cx="1946977" cy="51080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16834" y="6467128"/>
            <a:ext cx="1545616" cy="28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825" b="0" i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ES POLITISKĀ IZPILDVARA</a:t>
            </a: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1" y="6539036"/>
            <a:ext cx="323528" cy="202332"/>
          </a:xfrm>
          <a:prstGeom prst="rect">
            <a:avLst/>
          </a:prstGeom>
          <a:solidFill>
            <a:srgbClr val="034EA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C8D21B7-B314-438C-91E9-7FF9087DC078}" type="slidenum">
              <a:rPr lang="en-GB" sz="60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lv-LV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7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1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9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90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5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59" y="6124448"/>
            <a:ext cx="1946977" cy="51080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16834" y="6467128"/>
            <a:ext cx="1545616" cy="28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825" b="0" i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ES POLITISKĀ IZPILDVARA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1" y="6539036"/>
            <a:ext cx="323528" cy="202332"/>
          </a:xfrm>
          <a:prstGeom prst="rect">
            <a:avLst/>
          </a:prstGeom>
          <a:solidFill>
            <a:srgbClr val="034EA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C8D21B7-B314-438C-91E9-7FF9087DC078}" type="slidenum">
              <a:rPr lang="en-GB" sz="60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lv-LV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1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59" y="6124448"/>
            <a:ext cx="1946977" cy="51080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16834" y="6467128"/>
            <a:ext cx="1545616" cy="28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825" b="0" i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ES POLITISKĀ IZPILDVARA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1" y="6539036"/>
            <a:ext cx="323528" cy="202332"/>
          </a:xfrm>
          <a:prstGeom prst="rect">
            <a:avLst/>
          </a:prstGeom>
          <a:solidFill>
            <a:srgbClr val="034EA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C8D21B7-B314-438C-91E9-7FF9087DC078}" type="slidenum">
              <a:rPr lang="en-GB" sz="60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lv-LV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4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6125866"/>
            <a:ext cx="1947315" cy="51092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16834" y="6467128"/>
            <a:ext cx="1545616" cy="28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825" b="0" i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ES POLITISKĀ IZPILDVARA</a:t>
            </a: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1" y="6539036"/>
            <a:ext cx="323528" cy="202332"/>
          </a:xfrm>
          <a:prstGeom prst="rect">
            <a:avLst/>
          </a:prstGeom>
          <a:solidFill>
            <a:srgbClr val="034EA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C8D21B7-B314-438C-91E9-7FF9087DC078}" type="slidenum">
              <a:rPr lang="en-GB" sz="60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lv-LV" sz="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76008" y="6138403"/>
            <a:ext cx="3024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50" dirty="0" smtClean="0">
                <a:solidFill>
                  <a:srgbClr val="CBA85B"/>
                </a:solidFill>
                <a:latin typeface="Arial" panose="020B0604020202020204" pitchFamily="34" charset="0"/>
              </a:rPr>
              <a:t>#EUGlobalPlayer</a:t>
            </a:r>
            <a:endParaRPr lang="lv-LV" sz="1050" dirty="0">
              <a:solidFill>
                <a:srgbClr val="CBA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95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70" y="1151932"/>
            <a:ext cx="7358063" cy="2321719"/>
          </a:xfrm>
          <a:prstGeom prst="rect">
            <a:avLst/>
          </a:prstGeom>
        </p:spPr>
        <p:txBody>
          <a:bodyPr lIns="64291" tIns="32146" rIns="64291" bIns="32146" anchor="b"/>
          <a:lstStyle/>
          <a:p>
            <a:pPr lvl="0">
              <a:defRPr sz="1800"/>
            </a:pPr>
            <a:r>
              <a:rPr sz="4200"/>
              <a:t>Texte du titre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70" y="3536156"/>
            <a:ext cx="7358063" cy="794742"/>
          </a:xfrm>
          <a:prstGeom prst="rect">
            <a:avLst/>
          </a:prstGeom>
        </p:spPr>
        <p:txBody>
          <a:bodyPr lIns="64291" tIns="32146" rIns="64291" bIns="32146"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120547" algn="ctr">
              <a:spcBef>
                <a:spcPts val="0"/>
              </a:spcBef>
              <a:buSzTx/>
              <a:buNone/>
              <a:defRPr sz="1650"/>
            </a:lvl2pPr>
            <a:lvl3pPr marL="0" indent="241093" algn="ctr">
              <a:spcBef>
                <a:spcPts val="0"/>
              </a:spcBef>
              <a:buSzTx/>
              <a:buNone/>
              <a:defRPr sz="1650"/>
            </a:lvl3pPr>
            <a:lvl4pPr marL="0" indent="361640" algn="ctr">
              <a:spcBef>
                <a:spcPts val="0"/>
              </a:spcBef>
              <a:buSzTx/>
              <a:buNone/>
              <a:defRPr sz="1650"/>
            </a:lvl4pPr>
            <a:lvl5pPr marL="0" indent="482186" algn="ctr">
              <a:spcBef>
                <a:spcPts val="0"/>
              </a:spcBef>
              <a:buSzTx/>
              <a:buNone/>
              <a:defRPr sz="1650"/>
            </a:lvl5pPr>
          </a:lstStyle>
          <a:p>
            <a:pPr lvl="0">
              <a:defRPr sz="1800"/>
            </a:pPr>
            <a:r>
              <a:rPr sz="1650"/>
              <a:t>Texte niveau 1</a:t>
            </a:r>
          </a:p>
          <a:p>
            <a:pPr lvl="1">
              <a:defRPr sz="1800"/>
            </a:pPr>
            <a:r>
              <a:rPr sz="1650"/>
              <a:t>Texte niveau 2</a:t>
            </a:r>
          </a:p>
          <a:p>
            <a:pPr lvl="2">
              <a:defRPr sz="1800"/>
            </a:pPr>
            <a:r>
              <a:rPr sz="1650"/>
              <a:t>Texte niveau 3</a:t>
            </a:r>
          </a:p>
          <a:p>
            <a:pPr lvl="3">
              <a:defRPr sz="1800"/>
            </a:pPr>
            <a:r>
              <a:rPr sz="1650"/>
              <a:t>Texte niveau 4</a:t>
            </a:r>
          </a:p>
          <a:p>
            <a:pPr lvl="4">
              <a:defRPr sz="1800"/>
            </a:pPr>
            <a:r>
              <a:rPr sz="1650"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5919351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05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65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+mj-lt"/>
          <a:ea typeface="+mj-ea"/>
          <a:cs typeface="+mj-cs"/>
        </a:defRPr>
      </a:lvl1pPr>
      <a:lvl2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2pPr>
      <a:lvl3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3pPr>
      <a:lvl4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4pPr>
      <a:lvl5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5pPr>
      <a:lvl6pPr marL="6119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6pPr>
      <a:lvl7pPr marL="9548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7pPr>
      <a:lvl8pPr marL="12977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8pPr>
      <a:lvl9pPr marL="16406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>
          <a:solidFill>
            <a:srgbClr val="0F5494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defRPr sz="1050">
          <a:solidFill>
            <a:srgbClr val="0F5494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data.pro/ec-char-timeline-2/web/#/timeline/l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data.pro/ec-char-timeline-2/web/#/timeline/l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data.pro/ec-char-timeline-2/web/#/timeline/l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www.youtube.com/watch?v=nWpgO1EPO_Y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data.pro/ec-char-timeline-2/web/#/timeline/l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data.pro/ec-char-timeline-2/web/#/timeline/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561" y="4648926"/>
            <a:ext cx="4082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>
              <a:spcBef>
                <a:spcPts val="900"/>
              </a:spcBef>
              <a:spcAft>
                <a:spcPts val="900"/>
              </a:spcAft>
            </a:pPr>
            <a:r>
              <a:rPr lang="lv-LV" sz="1800" dirty="0">
                <a:solidFill>
                  <a:srgbClr val="0070C0"/>
                </a:solidFill>
                <a:latin typeface="Arial" panose="020B0604020202020204" pitchFamily="34" charset="0"/>
              </a:rPr>
              <a:t>ES POLITISKĀ IZPILDVARA</a:t>
            </a:r>
          </a:p>
        </p:txBody>
      </p:sp>
    </p:spTree>
    <p:extLst>
      <p:ext uri="{BB962C8B-B14F-4D97-AF65-F5344CB8AC3E}">
        <p14:creationId xmlns:p14="http://schemas.microsoft.com/office/powerpoint/2010/main" val="38084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8" name="Picture 52" descr="carte vie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93045" y="2402886"/>
            <a:ext cx="6156722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car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3" t="60579" r="24294" b="28418"/>
          <a:stretch>
            <a:fillRect/>
          </a:stretch>
        </p:blipFill>
        <p:spPr bwMode="gray">
          <a:xfrm>
            <a:off x="5897166" y="4059046"/>
            <a:ext cx="28575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5119688" y="4648405"/>
            <a:ext cx="409575" cy="396479"/>
            <a:chOff x="5588" y="2931"/>
            <a:chExt cx="344" cy="333"/>
          </a:xfrm>
        </p:grpSpPr>
        <p:pic>
          <p:nvPicPr>
            <p:cNvPr id="4125" name="Picture 23" descr="car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9" t="65823" r="32457" b="18587"/>
            <a:stretch>
              <a:fillRect/>
            </a:stretch>
          </p:blipFill>
          <p:spPr bwMode="gray">
            <a:xfrm>
              <a:off x="5588" y="2931"/>
              <a:ext cx="344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6" name="Rectangle 24"/>
            <p:cNvSpPr>
              <a:spLocks noChangeArrowheads="1"/>
            </p:cNvSpPr>
            <p:nvPr/>
          </p:nvSpPr>
          <p:spPr bwMode="gray">
            <a:xfrm>
              <a:off x="5887" y="3218"/>
              <a:ext cx="45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endParaRPr lang="fr-BE" altLang="fr-FR" sz="5700">
                <a:solidFill>
                  <a:srgbClr val="0F5494"/>
                </a:solidFill>
              </a:endParaRPr>
            </a:p>
          </p:txBody>
        </p:sp>
      </p:grpSp>
      <p:grpSp>
        <p:nvGrpSpPr>
          <p:cNvPr id="14368" name="Group 32"/>
          <p:cNvGrpSpPr>
            <a:grpSpLocks/>
          </p:cNvGrpSpPr>
          <p:nvPr/>
        </p:nvGrpSpPr>
        <p:grpSpPr bwMode="auto">
          <a:xfrm>
            <a:off x="5104210" y="3152980"/>
            <a:ext cx="917972" cy="885825"/>
            <a:chOff x="4377" y="1434"/>
            <a:chExt cx="771" cy="744"/>
          </a:xfrm>
        </p:grpSpPr>
        <p:pic>
          <p:nvPicPr>
            <p:cNvPr id="4123" name="Picture 29" descr="cart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28" t="29729" r="25957" b="35440"/>
            <a:stretch>
              <a:fillRect/>
            </a:stretch>
          </p:blipFill>
          <p:spPr bwMode="gray">
            <a:xfrm>
              <a:off x="4377" y="1434"/>
              <a:ext cx="771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4" name="Rectangle 31"/>
            <p:cNvSpPr>
              <a:spLocks noChangeArrowheads="1"/>
            </p:cNvSpPr>
            <p:nvPr/>
          </p:nvSpPr>
          <p:spPr bwMode="gray">
            <a:xfrm>
              <a:off x="4999" y="2088"/>
              <a:ext cx="149" cy="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endParaRPr lang="fr-BE" altLang="fr-FR" sz="5700">
                <a:solidFill>
                  <a:srgbClr val="0F5494"/>
                </a:solidFill>
              </a:endParaRPr>
            </a:p>
          </p:txBody>
        </p:sp>
      </p:grp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gray">
          <a:xfrm>
            <a:off x="5328048" y="3471480"/>
            <a:ext cx="864394" cy="194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/>
            <a:r>
              <a:rPr lang="lv-LV" sz="2700" kern="10" dirty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50,9 %</a:t>
            </a:r>
          </a:p>
        </p:txBody>
      </p:sp>
      <p:sp>
        <p:nvSpPr>
          <p:cNvPr id="14351" name="WordArt 15"/>
          <p:cNvSpPr>
            <a:spLocks noChangeArrowheads="1" noChangeShapeType="1" noTextEdit="1"/>
          </p:cNvSpPr>
          <p:nvPr/>
        </p:nvSpPr>
        <p:spPr bwMode="gray">
          <a:xfrm>
            <a:off x="5219701" y="4076906"/>
            <a:ext cx="670322" cy="19407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/>
            <a:r>
              <a:rPr lang="lv-LV" sz="2700" kern="10" dirty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10,7 %</a:t>
            </a:r>
          </a:p>
        </p:txBody>
      </p:sp>
      <p:sp>
        <p:nvSpPr>
          <p:cNvPr id="14352" name="WordArt 16"/>
          <p:cNvSpPr>
            <a:spLocks noChangeArrowheads="1" noChangeShapeType="1" noTextEdit="1"/>
          </p:cNvSpPr>
          <p:nvPr/>
        </p:nvSpPr>
        <p:spPr bwMode="gray">
          <a:xfrm>
            <a:off x="5381626" y="4778184"/>
            <a:ext cx="789385" cy="1881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/>
            <a:r>
              <a:rPr lang="lv-LV" sz="27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16,1 %</a:t>
            </a:r>
          </a:p>
        </p:txBody>
      </p:sp>
      <p:sp>
        <p:nvSpPr>
          <p:cNvPr id="4107" name="Rectangle 31"/>
          <p:cNvSpPr>
            <a:spLocks noChangeAspect="1" noChangeArrowheads="1"/>
          </p:cNvSpPr>
          <p:nvPr/>
        </p:nvSpPr>
        <p:spPr bwMode="gray">
          <a:xfrm>
            <a:off x="4046178" y="3721626"/>
            <a:ext cx="632545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algn="ctr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lv-LV" altLang="sl-SI" sz="675" dirty="0">
                <a:solidFill>
                  <a:srgbClr val="4886C3"/>
                </a:solidFill>
                <a:latin typeface="Arial" panose="020B0604020202020204" pitchFamily="34" charset="0"/>
              </a:rPr>
              <a:t>SALĀGOTS AR</a:t>
            </a:r>
          </a:p>
        </p:txBody>
      </p:sp>
      <p:sp>
        <p:nvSpPr>
          <p:cNvPr id="4108" name="AutoShape 37"/>
          <p:cNvSpPr>
            <a:spLocks noChangeArrowheads="1"/>
          </p:cNvSpPr>
          <p:nvPr/>
        </p:nvSpPr>
        <p:spPr bwMode="gray">
          <a:xfrm>
            <a:off x="5166123" y="2486230"/>
            <a:ext cx="2483644" cy="325041"/>
          </a:xfrm>
          <a:prstGeom prst="ellipseRibbon2">
            <a:avLst>
              <a:gd name="adj1" fmla="val 22028"/>
              <a:gd name="adj2" fmla="val 75000"/>
              <a:gd name="adj3" fmla="val 3125"/>
            </a:avLst>
          </a:prstGeom>
          <a:solidFill>
            <a:srgbClr val="4886C3"/>
          </a:solidFill>
          <a:ln>
            <a:noFill/>
          </a:ln>
          <a:effectLst/>
          <a:extLst/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algn="ctr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lv-LV" altLang="fr-FR" sz="750" dirty="0">
                <a:solidFill>
                  <a:srgbClr val="FFFFFF"/>
                </a:solidFill>
              </a:rPr>
              <a:t>LABUMGUVĒJI –</a:t>
            </a:r>
            <a:r>
              <a:rPr lang="lv-LV" altLang="fr-FR" sz="750" dirty="0">
                <a:solidFill>
                  <a:srgbClr val="FFFFFF"/>
                </a:solidFill>
              </a:rPr>
              <a:t> </a:t>
            </a:r>
            <a:r>
              <a:rPr lang="lv-LV" altLang="fr-FR" sz="750" dirty="0">
                <a:solidFill>
                  <a:srgbClr val="FFFFFF"/>
                </a:solidFill>
              </a:rPr>
              <a:t>VISI ES REĢIONI</a:t>
            </a:r>
          </a:p>
        </p:txBody>
      </p:sp>
      <p:sp>
        <p:nvSpPr>
          <p:cNvPr id="4109" name="AutoShape 38"/>
          <p:cNvSpPr>
            <a:spLocks noChangeArrowheads="1"/>
          </p:cNvSpPr>
          <p:nvPr/>
        </p:nvSpPr>
        <p:spPr bwMode="gray">
          <a:xfrm>
            <a:off x="3780278" y="3265859"/>
            <a:ext cx="1292976" cy="511240"/>
          </a:xfrm>
          <a:prstGeom prst="notchedRightArrow">
            <a:avLst>
              <a:gd name="adj1" fmla="val 73454"/>
              <a:gd name="adj2" fmla="val 43997"/>
            </a:avLst>
          </a:prstGeom>
          <a:solidFill>
            <a:srgbClr val="4886C3"/>
          </a:solidFill>
          <a:ln>
            <a:noFill/>
          </a:ln>
          <a:effectLst/>
          <a:extLst/>
        </p:spPr>
        <p:txBody>
          <a:bodyPr wrap="none" lIns="54000" tIns="135000" rIns="0" bIns="135000" anchor="ctr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algn="r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lv-LV" altLang="fr-FR" sz="675" dirty="0">
                <a:solidFill>
                  <a:srgbClr val="FFFFFF"/>
                </a:solidFill>
                <a:latin typeface="Arial" panose="020B0604020202020204" pitchFamily="34" charset="0"/>
              </a:rPr>
              <a:t>INVESTĪCIJU LĪMENIS</a:t>
            </a:r>
            <a:endParaRPr lang="lv-LV" altLang="fr-FR" sz="67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0" name="AutoShape 39"/>
          <p:cNvSpPr>
            <a:spLocks noChangeArrowheads="1"/>
          </p:cNvSpPr>
          <p:nvPr/>
        </p:nvSpPr>
        <p:spPr bwMode="gray">
          <a:xfrm flipH="1">
            <a:off x="3600451" y="3863553"/>
            <a:ext cx="1234860" cy="511240"/>
          </a:xfrm>
          <a:prstGeom prst="notchedRightArrow">
            <a:avLst>
              <a:gd name="adj1" fmla="val 73454"/>
              <a:gd name="adj2" fmla="val 47129"/>
            </a:avLst>
          </a:prstGeom>
          <a:solidFill>
            <a:srgbClr val="4886C3"/>
          </a:solidFill>
          <a:ln>
            <a:noFill/>
          </a:ln>
          <a:effectLst/>
          <a:extLst/>
        </p:spPr>
        <p:txBody>
          <a:bodyPr wrap="none" lIns="54000" tIns="135000" rIns="0" bIns="135000" anchor="ctr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lv-LV" altLang="fr-FR" sz="675" dirty="0">
                <a:solidFill>
                  <a:srgbClr val="FFFFFF"/>
                </a:solidFill>
                <a:latin typeface="Arial" panose="020B0604020202020204" pitchFamily="34" charset="0"/>
              </a:rPr>
              <a:t>ATTĪSTĪBAS LĪMENI</a:t>
            </a:r>
            <a:endParaRPr lang="lv-LV" altLang="fr-FR" sz="67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gray">
          <a:xfrm>
            <a:off x="5737622" y="2888662"/>
            <a:ext cx="111857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381" defTabSz="685800" eaLnBrk="1" hangingPunct="1">
              <a:defRPr/>
            </a:pPr>
            <a:r>
              <a:rPr lang="lv-LV" altLang="fr-FR" sz="105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181</a:t>
            </a:r>
            <a:r>
              <a:rPr lang="lv-LV" altLang="fr-FR" sz="105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lv-LV" altLang="fr-FR" sz="1050" dirty="0" err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mljrd</a:t>
            </a:r>
            <a:r>
              <a:rPr lang="lv-LV" altLang="fr-FR" sz="105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lv-LV" altLang="fr-FR" sz="105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€</a:t>
            </a:r>
            <a:endParaRPr lang="lv-LV" altLang="fr-FR" sz="1050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gray">
          <a:xfrm>
            <a:off x="6160295" y="3061303"/>
            <a:ext cx="14856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381" defTabSz="685800" eaLnBrk="1" hangingPunct="1">
              <a:defRPr/>
            </a:pPr>
            <a:r>
              <a:rPr lang="lv-LV" altLang="fr-FR" sz="6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mazāk attīstītajiem reģioniem</a:t>
            </a:r>
          </a:p>
        </p:txBody>
      </p:sp>
      <p:sp>
        <p:nvSpPr>
          <p:cNvPr id="4113" name="Rectangle 42"/>
          <p:cNvSpPr>
            <a:spLocks noChangeArrowheads="1"/>
          </p:cNvSpPr>
          <p:nvPr/>
        </p:nvSpPr>
        <p:spPr bwMode="gray">
          <a:xfrm>
            <a:off x="6160294" y="3174412"/>
            <a:ext cx="1496885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lv-LV" altLang="fr-FR" sz="525">
                <a:solidFill>
                  <a:srgbClr val="333333"/>
                </a:solidFill>
              </a:rPr>
              <a:t>IKP &lt; 75 % no ES-27 valstu vidējā</a:t>
            </a:r>
          </a:p>
        </p:txBody>
      </p:sp>
      <p:sp>
        <p:nvSpPr>
          <p:cNvPr id="4114" name="Rectangle 43"/>
          <p:cNvSpPr>
            <a:spLocks noChangeArrowheads="1"/>
          </p:cNvSpPr>
          <p:nvPr/>
        </p:nvSpPr>
        <p:spPr bwMode="gray">
          <a:xfrm>
            <a:off x="7142560" y="3306571"/>
            <a:ext cx="561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lv-LV" altLang="fr-FR" sz="675" dirty="0">
                <a:solidFill>
                  <a:srgbClr val="333333"/>
                </a:solidFill>
              </a:rPr>
              <a:t>27 % no</a:t>
            </a:r>
            <a:r>
              <a:rPr sz="1350" b="0">
                <a:solidFill>
                  <a:srgbClr val="000000"/>
                </a:solidFill>
              </a:rPr>
              <a:t/>
            </a:r>
            <a:br>
              <a:rPr sz="1350" b="0">
                <a:solidFill>
                  <a:srgbClr val="000000"/>
                </a:solidFill>
              </a:rPr>
            </a:br>
            <a:r>
              <a:rPr lang="lv-LV" altLang="fr-FR" sz="675" dirty="0">
                <a:solidFill>
                  <a:srgbClr val="333333"/>
                </a:solidFill>
              </a:rPr>
              <a:t>ES iedz.</a:t>
            </a: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gray">
          <a:xfrm>
            <a:off x="6462713" y="3772105"/>
            <a:ext cx="9711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381" defTabSz="685800" eaLnBrk="1" hangingPunct="1">
              <a:defRPr/>
            </a:pPr>
            <a:r>
              <a:rPr lang="lv-LV" altLang="fr-FR" sz="6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pārejas reģioniem</a:t>
            </a:r>
          </a:p>
        </p:txBody>
      </p:sp>
      <p:sp>
        <p:nvSpPr>
          <p:cNvPr id="4116" name="Rectangle 45"/>
          <p:cNvSpPr>
            <a:spLocks noChangeArrowheads="1"/>
          </p:cNvSpPr>
          <p:nvPr/>
        </p:nvSpPr>
        <p:spPr bwMode="gray">
          <a:xfrm>
            <a:off x="6160294" y="3885215"/>
            <a:ext cx="1544975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lv-LV" altLang="fr-FR" sz="525">
                <a:solidFill>
                  <a:srgbClr val="333333"/>
                </a:solidFill>
              </a:rPr>
              <a:t>IKP 70-90 % no ES-27 valstu vidējā</a:t>
            </a:r>
          </a:p>
        </p:txBody>
      </p:sp>
      <p:sp>
        <p:nvSpPr>
          <p:cNvPr id="4117" name="Rectangle 46"/>
          <p:cNvSpPr>
            <a:spLocks noChangeArrowheads="1"/>
          </p:cNvSpPr>
          <p:nvPr/>
        </p:nvSpPr>
        <p:spPr bwMode="gray">
          <a:xfrm>
            <a:off x="7142560" y="4017374"/>
            <a:ext cx="561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lv-LV" altLang="fr-FR" sz="675" dirty="0">
                <a:solidFill>
                  <a:srgbClr val="333333"/>
                </a:solidFill>
              </a:rPr>
              <a:t>12 % no</a:t>
            </a:r>
            <a:r>
              <a:rPr sz="1350" b="0">
                <a:solidFill>
                  <a:srgbClr val="000000"/>
                </a:solidFill>
              </a:rPr>
              <a:t/>
            </a:r>
            <a:br>
              <a:rPr sz="1350" b="0">
                <a:solidFill>
                  <a:srgbClr val="000000"/>
                </a:solidFill>
              </a:rPr>
            </a:br>
            <a:r>
              <a:rPr lang="lv-LV" altLang="fr-FR" sz="675" dirty="0">
                <a:solidFill>
                  <a:srgbClr val="333333"/>
                </a:solidFill>
              </a:rPr>
              <a:t>ES iedz.</a:t>
            </a: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gray">
          <a:xfrm>
            <a:off x="5547473" y="3704240"/>
            <a:ext cx="102239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381" algn="r" defTabSz="685800" eaLnBrk="1" hangingPunct="1">
              <a:defRPr/>
            </a:pPr>
            <a:r>
              <a:rPr lang="lv-LV" altLang="fr-FR" sz="105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</a:t>
            </a:r>
            <a:r>
              <a:rPr lang="lv-LV" altLang="fr-FR" sz="105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lv-LV" altLang="fr-FR" sz="1050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mljrd</a:t>
            </a:r>
            <a:r>
              <a:rPr lang="lv-LV" altLang="fr-FR" sz="105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lv-LV" altLang="fr-FR" sz="105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€</a:t>
            </a:r>
            <a:endParaRPr lang="lv-LV" altLang="fr-FR" sz="105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gray">
          <a:xfrm>
            <a:off x="6246019" y="4415043"/>
            <a:ext cx="128047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381" defTabSz="685800" eaLnBrk="1" hangingPunct="1">
              <a:defRPr/>
            </a:pPr>
            <a:r>
              <a:rPr lang="lv-LV" altLang="fr-FR" sz="600">
                <a:solidFill>
                  <a:srgbClr val="FBDB8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attīstītākajiem reģioniem</a:t>
            </a:r>
          </a:p>
        </p:txBody>
      </p:sp>
      <p:sp>
        <p:nvSpPr>
          <p:cNvPr id="4120" name="Rectangle 49"/>
          <p:cNvSpPr>
            <a:spLocks noChangeArrowheads="1"/>
          </p:cNvSpPr>
          <p:nvPr/>
        </p:nvSpPr>
        <p:spPr bwMode="gray">
          <a:xfrm>
            <a:off x="6160294" y="4528153"/>
            <a:ext cx="1496885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lv-LV" altLang="fr-FR" sz="525">
                <a:solidFill>
                  <a:srgbClr val="333333"/>
                </a:solidFill>
              </a:rPr>
              <a:t>IKP &gt; 90 % no ES-27 valstu vidējā</a:t>
            </a:r>
          </a:p>
        </p:txBody>
      </p:sp>
      <p:sp>
        <p:nvSpPr>
          <p:cNvPr id="4121" name="Rectangle 50"/>
          <p:cNvSpPr>
            <a:spLocks noChangeArrowheads="1"/>
          </p:cNvSpPr>
          <p:nvPr/>
        </p:nvSpPr>
        <p:spPr bwMode="gray">
          <a:xfrm>
            <a:off x="7142560" y="4660311"/>
            <a:ext cx="561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lv-LV" altLang="fr-FR" sz="675" dirty="0">
                <a:solidFill>
                  <a:srgbClr val="333333"/>
                </a:solidFill>
              </a:rPr>
              <a:t>61 % no</a:t>
            </a:r>
            <a:r>
              <a:rPr sz="1350" b="0">
                <a:solidFill>
                  <a:srgbClr val="000000"/>
                </a:solidFill>
              </a:rPr>
              <a:t/>
            </a:r>
            <a:br>
              <a:rPr sz="1350" b="0">
                <a:solidFill>
                  <a:srgbClr val="000000"/>
                </a:solidFill>
              </a:rPr>
            </a:br>
            <a:r>
              <a:rPr lang="lv-LV" altLang="fr-FR" sz="675" dirty="0">
                <a:solidFill>
                  <a:srgbClr val="333333"/>
                </a:solidFill>
              </a:rPr>
              <a:t>ES iedz.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gray">
          <a:xfrm>
            <a:off x="5331970" y="4347178"/>
            <a:ext cx="102239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381" algn="r" defTabSz="685800" eaLnBrk="1" hangingPunct="1">
              <a:defRPr/>
            </a:pPr>
            <a:r>
              <a:rPr lang="lv-LV" altLang="fr-FR" sz="1050" dirty="0">
                <a:solidFill>
                  <a:srgbClr val="FBDB8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57</a:t>
            </a:r>
            <a:r>
              <a:rPr lang="lv-LV" altLang="fr-FR" sz="1050" dirty="0">
                <a:solidFill>
                  <a:srgbClr val="FBDB8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lv-LV" altLang="fr-FR" sz="1050" dirty="0" err="1">
                <a:solidFill>
                  <a:srgbClr val="FBDB8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mljrd</a:t>
            </a:r>
            <a:r>
              <a:rPr lang="lv-LV" altLang="fr-FR" sz="1050" dirty="0">
                <a:solidFill>
                  <a:srgbClr val="FBDB8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€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Rīcībpolitiku īstenošana – reģionālā politika</a:t>
            </a:r>
          </a:p>
        </p:txBody>
      </p:sp>
    </p:spTree>
    <p:extLst>
      <p:ext uri="{BB962C8B-B14F-4D97-AF65-F5344CB8AC3E}">
        <p14:creationId xmlns:p14="http://schemas.microsoft.com/office/powerpoint/2010/main" val="12576935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51" grpId="0"/>
      <p:bldP spid="143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 err="1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Rīcībpolitiku</a:t>
            </a:r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 īstenošana – reģionālā politika</a:t>
            </a:r>
          </a:p>
          <a:p>
            <a:pPr marL="269081" indent="-269081" defTabSz="685800"/>
            <a:r>
              <a:rPr lang="lv-LV" sz="1650" kern="0" dirty="0" smtClean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Rezultāti </a:t>
            </a:r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2007.–2013. </a:t>
            </a:r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gadā</a:t>
            </a:r>
          </a:p>
        </p:txBody>
      </p:sp>
      <p:pic>
        <p:nvPicPr>
          <p:cNvPr id="1026" name="Picture 2" descr="C:\Users\teglaat\Desktop\co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75" y="1862826"/>
            <a:ext cx="501123" cy="50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glaat\Desktop\bo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46" y="1862826"/>
            <a:ext cx="501123" cy="50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1531917" y="2495829"/>
            <a:ext cx="1220189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lv-LV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Sniegts atbalsts</a:t>
            </a:r>
            <a:r>
              <a:rPr lang="lv-LV" sz="1800" b="0" dirty="0">
                <a:latin typeface="Verdana"/>
              </a:rPr>
              <a:t> </a:t>
            </a:r>
            <a:r>
              <a:rPr lang="lv-LV" altLang="en-US" sz="120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346,5</a:t>
            </a:r>
            <a:r>
              <a:rPr lang="lv-LV" altLang="en-US" sz="120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 </a:t>
            </a:r>
            <a:r>
              <a:rPr lang="lv-LV" altLang="en-US" sz="1200" i="0" kern="0" dirty="0" err="1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mljrd</a:t>
            </a:r>
            <a:r>
              <a:rPr lang="lv-LV" altLang="en-US" sz="120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. €</a:t>
            </a:r>
            <a:r>
              <a:rPr lang="lv-LV" sz="1800" b="0" dirty="0">
                <a:latin typeface="Verdana"/>
              </a:rPr>
              <a:t> </a:t>
            </a:r>
            <a:r>
              <a:rPr lang="lv-LV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apmērā</a:t>
            </a:r>
            <a:endParaRPr lang="lv-LV" altLang="en-US" sz="1200" b="0" i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2897814" y="2495829"/>
            <a:ext cx="1674186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lv-LV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Radīts</a:t>
            </a:r>
            <a:r>
              <a:rPr lang="lv-LV" sz="1800" b="0">
                <a:latin typeface="Verdana"/>
              </a:rPr>
              <a:t> </a:t>
            </a:r>
            <a:r>
              <a:rPr lang="lv-LV" altLang="en-US" sz="120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1 000 000</a:t>
            </a:r>
            <a:r>
              <a:rPr lang="lv-LV" sz="1800" b="0">
                <a:latin typeface="Verdana"/>
              </a:rPr>
              <a:t> </a:t>
            </a:r>
            <a:r>
              <a:rPr lang="lv-LV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darbvietu – 1/3 no neto darbvietām ES</a:t>
            </a:r>
            <a:endParaRPr lang="lv-LV" altLang="en-US" sz="1200" b="0" i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4842030" y="2495829"/>
            <a:ext cx="972108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lv-LV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Atbalstīti</a:t>
            </a:r>
            <a:r>
              <a:rPr lang="lv-LV" sz="1800" b="0">
                <a:latin typeface="Verdana"/>
              </a:rPr>
              <a:t> </a:t>
            </a:r>
            <a:r>
              <a:rPr lang="lv-LV" altLang="en-US" sz="120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250 000</a:t>
            </a:r>
            <a:r>
              <a:rPr lang="lv-LV" sz="1800" b="0">
                <a:latin typeface="Verdana"/>
              </a:rPr>
              <a:t> </a:t>
            </a:r>
            <a:r>
              <a:rPr lang="lv-LV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MVU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3194847" y="4347102"/>
            <a:ext cx="1168887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lv-LV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Platjoslas pieslēgums tagad </a:t>
            </a:r>
            <a:r>
              <a:rPr lang="lv-LV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pieejams vēl </a:t>
            </a:r>
            <a:r>
              <a:rPr lang="lv-LV" altLang="en-US" sz="120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8,2 miljoniem</a:t>
            </a:r>
            <a:r>
              <a:rPr lang="lv-LV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 iedzīvotāju</a:t>
            </a:r>
            <a:endParaRPr lang="lv-LV" altLang="en-US" sz="1200" b="0" i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6138174" y="2495829"/>
            <a:ext cx="1404156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lv-LV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Jaunas vai rekonstruētas dzelzceļa sliedes</a:t>
            </a:r>
            <a:r>
              <a:rPr lang="lv-LV" sz="1800" b="0">
                <a:latin typeface="Verdana"/>
              </a:rPr>
              <a:t> </a:t>
            </a:r>
            <a:r>
              <a:rPr lang="lv-LV" altLang="en-US" sz="120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5000 km</a:t>
            </a:r>
            <a:r>
              <a:rPr lang="lv-LV" sz="1800" b="0">
                <a:latin typeface="Verdana"/>
              </a:rPr>
              <a:t> </a:t>
            </a:r>
            <a:r>
              <a:rPr lang="lv-LV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garumā</a:t>
            </a: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1709682" y="4347102"/>
            <a:ext cx="972108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spcBef>
                <a:spcPts val="0"/>
              </a:spcBef>
              <a:buClr>
                <a:srgbClr val="333399"/>
              </a:buClr>
              <a:buNone/>
              <a:defRPr/>
            </a:pPr>
            <a:r>
              <a:rPr lang="lv-LV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Jauni vai rekonstruēti ceļi</a:t>
            </a:r>
            <a:r>
              <a:rPr lang="lv-LV" sz="1800" b="0" dirty="0">
                <a:latin typeface="Verdana"/>
              </a:rPr>
              <a:t> </a:t>
            </a:r>
            <a:r>
              <a:rPr lang="lv-LV" altLang="en-US" sz="120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30 000 km</a:t>
            </a:r>
            <a:r>
              <a:rPr lang="lv-LV" sz="1800" b="0" dirty="0">
                <a:latin typeface="Verdana"/>
              </a:rPr>
              <a:t> </a:t>
            </a:r>
            <a:r>
              <a:rPr lang="lv-LV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garumā</a:t>
            </a:r>
            <a:endParaRPr lang="lv-LV" altLang="en-US" sz="1200" b="0" i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4572000" y="4347102"/>
            <a:ext cx="1512168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lv-LV" altLang="en-US" sz="1200" b="0" i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Pieslēgums jaunam/uzlabotam tīra dzeramā ūdens piegādes tīklam tagad pieejams vēl</a:t>
            </a:r>
            <a:r>
              <a:rPr lang="lv-LV" sz="1800" b="0">
                <a:latin typeface="Verdana"/>
              </a:rPr>
              <a:t> </a:t>
            </a:r>
            <a:r>
              <a:rPr lang="lv-LV" altLang="en-US" sz="1200" i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5,9 miljoniem</a:t>
            </a:r>
            <a:r>
              <a:rPr lang="lv-LV" sz="1800" b="0">
                <a:latin typeface="Verdana"/>
              </a:rPr>
              <a:t> </a:t>
            </a:r>
            <a:r>
              <a:rPr lang="lv-LV" altLang="en-US" sz="1200" b="0" i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iedzīvotāju</a:t>
            </a: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>
          <a:xfrm>
            <a:off x="6084168" y="4347102"/>
            <a:ext cx="1512168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lv-LV" altLang="en-US" sz="1200" b="0" i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ESF: dažādās apmācībās gadā piedalījušies </a:t>
            </a:r>
            <a:r>
              <a:rPr lang="lv-LV" altLang="en-US" sz="1200" i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15 </a:t>
            </a:r>
            <a:r>
              <a:rPr lang="lv-LV" altLang="en-US" sz="1200" i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miljoni</a:t>
            </a:r>
          </a:p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lv-LV" altLang="en-US" sz="1200" b="0" i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iedzīvotāju</a:t>
            </a:r>
            <a:endParaRPr lang="lv-LV" altLang="en-US" sz="1200" b="0" i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teglaat\Desktop\reun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3" y="3737967"/>
            <a:ext cx="574598" cy="57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glaat\Desktop\sto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78" y="1813472"/>
            <a:ext cx="589415" cy="5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eglaat\Desktop\tra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71" y="1871548"/>
            <a:ext cx="494965" cy="4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eglaat\Desktop\roa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24" y="3703066"/>
            <a:ext cx="536024" cy="53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eglaat\Desktop\antenn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73" y="3677022"/>
            <a:ext cx="562068" cy="5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785" y="3715108"/>
            <a:ext cx="574598" cy="57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700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 25"/>
          <p:cNvSpPr/>
          <p:nvPr/>
        </p:nvSpPr>
        <p:spPr>
          <a:xfrm>
            <a:off x="1143000" y="2146652"/>
            <a:ext cx="4455114" cy="270030"/>
          </a:xfrm>
          <a:prstGeom prst="homePlate">
            <a:avLst/>
          </a:prstGeom>
          <a:solidFill>
            <a:srgbClr val="F7A4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99286" y="2132856"/>
            <a:ext cx="28399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INICIĒŠANAS TIESĪBAS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143000" y="2578700"/>
            <a:ext cx="4887163" cy="270030"/>
          </a:xfrm>
          <a:prstGeom prst="homePlate">
            <a:avLst/>
          </a:prstGeom>
          <a:solidFill>
            <a:srgbClr val="6DBFA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6004" y="2578700"/>
            <a:ext cx="5721018" cy="300082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2381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RĪCĪBPOLITIKU ĪSTENOŠANA UN BUDŽETA IZPILDE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entagon 29">
            <a:hlinkClick r:id="rId3"/>
          </p:cNvPr>
          <p:cNvSpPr/>
          <p:nvPr/>
        </p:nvSpPr>
        <p:spPr>
          <a:xfrm>
            <a:off x="1138875" y="3064754"/>
            <a:ext cx="5211198" cy="270030"/>
          </a:xfrm>
          <a:prstGeom prst="homePlate">
            <a:avLst/>
          </a:prstGeom>
          <a:solidFill>
            <a:srgbClr val="3F85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lv-LV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1" name="TextBox 30">
            <a:hlinkClick r:id="rId3"/>
          </p:cNvPr>
          <p:cNvSpPr txBox="1"/>
          <p:nvPr/>
        </p:nvSpPr>
        <p:spPr>
          <a:xfrm>
            <a:off x="1443817" y="3056002"/>
            <a:ext cx="54182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LĪGUMU IZPILDES UZRAUDZĪŠANA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1130227" y="3550808"/>
            <a:ext cx="5710025" cy="270030"/>
          </a:xfrm>
          <a:prstGeom prst="homePlate">
            <a:avLst/>
          </a:prstGeom>
          <a:solidFill>
            <a:srgbClr val="FDDF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1628" y="3550109"/>
            <a:ext cx="28954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STARPTAUTISKĀ DIMENSIJA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Komisijas 4 funkcijas</a:t>
            </a:r>
          </a:p>
        </p:txBody>
      </p:sp>
    </p:spTree>
    <p:extLst>
      <p:ext uri="{BB962C8B-B14F-4D97-AF65-F5344CB8AC3E}">
        <p14:creationId xmlns:p14="http://schemas.microsoft.com/office/powerpoint/2010/main" val="23935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841570" y="4191588"/>
            <a:ext cx="5159430" cy="1022197"/>
          </a:xfrm>
          <a:prstGeom prst="rect">
            <a:avLst/>
          </a:prstGeom>
          <a:gradFill flip="none" rotWithShape="1">
            <a:gsLst>
              <a:gs pos="0">
                <a:srgbClr val="4886C3">
                  <a:alpha val="1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3802" y="2892192"/>
            <a:ext cx="4657199" cy="1022197"/>
          </a:xfrm>
          <a:prstGeom prst="rect">
            <a:avLst/>
          </a:prstGeom>
          <a:gradFill flip="none" rotWithShape="1">
            <a:gsLst>
              <a:gs pos="0">
                <a:srgbClr val="4886C3">
                  <a:alpha val="1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3548" y="1598007"/>
            <a:ext cx="4097453" cy="1022197"/>
          </a:xfrm>
          <a:prstGeom prst="rect">
            <a:avLst/>
          </a:prstGeom>
          <a:gradFill flip="none" rotWithShape="1">
            <a:gsLst>
              <a:gs pos="0">
                <a:srgbClr val="4886C3">
                  <a:alpha val="1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77634" y="944724"/>
            <a:ext cx="6969779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Līgumu izpildes uzraudzītāja — </a:t>
            </a:r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pienākumu </a:t>
            </a:r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neizpildes procedūra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77635" y="1592796"/>
            <a:ext cx="3127873" cy="3620988"/>
            <a:chOff x="350703" y="1441833"/>
            <a:chExt cx="4170497" cy="4827984"/>
          </a:xfrm>
        </p:grpSpPr>
        <p:pic>
          <p:nvPicPr>
            <p:cNvPr id="2050" name="Picture 2" descr="C:\Users\teglaat\Desktop\pyrami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03" y="1441833"/>
              <a:ext cx="4170497" cy="482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647576" y="2564903"/>
              <a:ext cx="1481621" cy="330643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269081" indent="-269081" algn="ctr" defTabSz="685800"/>
              <a:r>
                <a:rPr lang="lv-LV" sz="9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Sabiedrība</a:t>
              </a:r>
              <a:endParaRPr lang="lv-LV" sz="9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1979712" y="2564904"/>
              <a:ext cx="1018238" cy="216024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269081" indent="-269081" algn="ctr" defTabSz="685800"/>
              <a:r>
                <a:rPr lang="lv-LV" sz="9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Uzņēmēji</a:t>
              </a:r>
              <a:endParaRPr lang="lv-LV" sz="9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2987824" y="2564904"/>
              <a:ext cx="864096" cy="216024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269081" indent="-269081" algn="ctr" defTabSz="685800"/>
              <a:r>
                <a:rPr lang="lv-LV" sz="9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NVO</a:t>
              </a:r>
              <a:endParaRPr lang="lv-LV" sz="9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926832" y="1448780"/>
              <a:ext cx="1018238" cy="324036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269081" indent="-269081" algn="ctr" defTabSz="685800"/>
              <a:r>
                <a:rPr lang="lv-LV" sz="15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I.</a:t>
              </a:r>
              <a:endParaRPr lang="lv-LV" sz="15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926832" y="3212976"/>
              <a:ext cx="1018238" cy="324036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269081" indent="-269081" algn="ctr" defTabSz="685800"/>
              <a:r>
                <a:rPr lang="lv-LV" sz="15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II.</a:t>
              </a:r>
              <a:endParaRPr lang="lv-LV" sz="15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926832" y="4928160"/>
              <a:ext cx="1018238" cy="324036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269081" indent="-269081" algn="ctr" defTabSz="685800"/>
              <a:r>
                <a:rPr lang="lv-LV" sz="15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III.</a:t>
              </a:r>
              <a:endParaRPr lang="lv-LV" sz="15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377747" y="1991437"/>
            <a:ext cx="3331449" cy="516974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0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Lietas uzsākšana</a:t>
            </a:r>
            <a:endParaRPr lang="lv-LV" sz="900" b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081" indent="-269081" defTabSz="685800"/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– </a:t>
            </a:r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Reģistrē sūdzību</a:t>
            </a:r>
            <a:endParaRPr lang="lv-LV" sz="900" b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269081" indent="-269081" defTabSz="685800"/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– Komisija uzsāk pašiniciatīvas </a:t>
            </a:r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lietu</a:t>
            </a:r>
            <a:endParaRPr lang="lv-LV" sz="900" b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414441" y="4329055"/>
            <a:ext cx="3834426" cy="516974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0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Tiesas process (</a:t>
            </a:r>
            <a:r>
              <a:rPr lang="lv-LV" sz="10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lietas </a:t>
            </a:r>
            <a:r>
              <a:rPr lang="lv-LV" sz="10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nodošana Tiesai)</a:t>
            </a:r>
            <a:endParaRPr lang="lv-LV" sz="900" b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081" indent="-269081" defTabSz="685800"/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Tiesa pasludina </a:t>
            </a:r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spriedumu: </a:t>
            </a:r>
            <a:endParaRPr lang="lv-LV" sz="900" b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269081" indent="-269081" defTabSz="685800"/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– saskaņā ar LESD 258. pantu</a:t>
            </a:r>
          </a:p>
          <a:p>
            <a:pPr marL="269081" indent="-269081" defTabSz="685800"/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– saskaņā ar LESD 260. panta 2. punktu</a:t>
            </a:r>
          </a:p>
          <a:p>
            <a:pPr marL="269081" indent="-269081" defTabSz="685800"/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– saskaņā ar LESD 260. panta 3. punktu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15916" y="3056016"/>
            <a:ext cx="3839274" cy="516974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0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Dialogs ar dalībvalstīm</a:t>
            </a:r>
            <a:endParaRPr lang="lv-LV" sz="90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081" indent="-269081" defTabSz="685800"/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Oficiāls dialogs:</a:t>
            </a:r>
          </a:p>
          <a:p>
            <a:pPr marL="269081" indent="-269081" defTabSz="685800"/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– ar oficiāla paziņojuma vēstuli (LESD 258. pants)</a:t>
            </a:r>
          </a:p>
          <a:p>
            <a:pPr marL="269081" indent="-269081" defTabSz="685800"/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– ar argumentētu atzinumu (LESD 258. pants)</a:t>
            </a:r>
          </a:p>
          <a:p>
            <a:pPr marL="269081" indent="-269081" defTabSz="685800"/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Ja tas ir lietderīgi, notur neformālu dialogu politiskā līmenī </a:t>
            </a:r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vai</a:t>
            </a:r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 </a:t>
            </a:r>
            <a:endParaRPr lang="lv-LV" sz="900" b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269081" indent="-269081" defTabSz="685800"/>
            <a:r>
              <a:rPr lang="lv-LV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   izmanto </a:t>
            </a:r>
            <a:r>
              <a:rPr lang="lv-LV" sz="900" b="0" i="1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EU </a:t>
            </a:r>
            <a:r>
              <a:rPr lang="lv-LV" sz="900" b="0" i="1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Pilot.</a:t>
            </a:r>
            <a:endParaRPr lang="lv-LV" sz="900" b="0" i="1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5" y="1700808"/>
            <a:ext cx="57919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lv-LV" sz="135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Pienākumu neizpildes gadījumu skaits ES 28 dalībvalstīs 2017. gadā</a:t>
            </a:r>
            <a:endParaRPr lang="lv-LV" sz="135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" t="8756" r="1492" b="1987"/>
          <a:stretch/>
        </p:blipFill>
        <p:spPr bwMode="auto">
          <a:xfrm>
            <a:off x="1497330" y="2268855"/>
            <a:ext cx="6166485" cy="297751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Līgumu izpildes uzraudzītāja </a:t>
            </a:r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– dalībvalstis</a:t>
            </a:r>
            <a:endParaRPr lang="lv-LV" sz="165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5" y="2118048"/>
            <a:ext cx="40222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lv-LV" sz="1050" dirty="0">
                <a:solidFill>
                  <a:srgbClr val="4886C3"/>
                </a:solidFill>
                <a:latin typeface="Arial" panose="020B0604020202020204" pitchFamily="34" charset="0"/>
              </a:rPr>
              <a:t>Sāktās pienākumu neizpildes lietas 2017. gada 31. decembrī</a:t>
            </a:r>
            <a:endParaRPr lang="lv-LV" sz="1050" dirty="0">
              <a:solidFill>
                <a:srgbClr val="4886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9741" y="4617133"/>
            <a:ext cx="6255960" cy="6809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lv-LV" sz="9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Augšējie skaitļi: pienākumu neizpildes procedūru kopskaits</a:t>
            </a:r>
            <a:endParaRPr lang="lv-LV" sz="9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</a:pPr>
            <a:r>
              <a:rPr lang="lv-LV" sz="825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Pienākumu neizpildes procedūras ES tiesību aktu nepareizas transponēšanas un/vai sliktas piemērošanas gadījumos</a:t>
            </a:r>
          </a:p>
          <a:p>
            <a:pPr defTabSz="685800">
              <a:lnSpc>
                <a:spcPct val="150000"/>
              </a:lnSpc>
            </a:pPr>
            <a:r>
              <a:rPr lang="lv-LV" sz="825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Pienākumu neizpildes procedūras novēlotas transponēšanas gadījumos</a:t>
            </a:r>
            <a:endParaRPr lang="lv-LV" sz="825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5829" r="17524" b="4589"/>
          <a:stretch/>
        </p:blipFill>
        <p:spPr>
          <a:xfrm>
            <a:off x="1505715" y="2757454"/>
            <a:ext cx="1662164" cy="1143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50" y="2660266"/>
            <a:ext cx="1640969" cy="1337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7701" y="2085383"/>
            <a:ext cx="303159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lv-LV" sz="135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Uzlikts sods 2,6 mljrd. </a:t>
            </a:r>
            <a:r>
              <a:rPr lang="lv-LV" sz="135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eiro </a:t>
            </a:r>
            <a:r>
              <a:rPr lang="lv-LV" sz="135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apmērā</a:t>
            </a:r>
            <a:endParaRPr lang="lv-LV" sz="135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7701" y="4214871"/>
            <a:ext cx="2482994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lv-LV" sz="135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Īrijai jāatgūst </a:t>
            </a:r>
            <a:r>
              <a:rPr sz="1350" b="0" dirty="0">
                <a:solidFill>
                  <a:srgbClr val="000000"/>
                </a:solidFill>
                <a:latin typeface="Verdana"/>
              </a:rPr>
              <a:t/>
            </a:r>
            <a:br>
              <a:rPr sz="1350" b="0" dirty="0">
                <a:solidFill>
                  <a:srgbClr val="000000"/>
                </a:solidFill>
                <a:latin typeface="Verdana"/>
              </a:rPr>
            </a:br>
            <a:r>
              <a:rPr lang="lv-LV" sz="135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nelikumīgs valsts atbalsts</a:t>
            </a:r>
            <a:r>
              <a:rPr sz="1350" b="0" dirty="0">
                <a:solidFill>
                  <a:srgbClr val="000000"/>
                </a:solidFill>
                <a:latin typeface="Verdana"/>
              </a:rPr>
              <a:t/>
            </a:r>
            <a:br>
              <a:rPr sz="1350" b="0" dirty="0">
                <a:solidFill>
                  <a:srgbClr val="000000"/>
                </a:solidFill>
                <a:latin typeface="Verdana"/>
              </a:rPr>
            </a:br>
            <a:r>
              <a:rPr lang="lv-LV" sz="135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13 mljrd. </a:t>
            </a:r>
            <a:r>
              <a:rPr lang="lv-LV" sz="135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eiro apmērā</a:t>
            </a:r>
            <a:endParaRPr lang="lv-LV" sz="135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7701" y="1646802"/>
            <a:ext cx="1015021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lv-LV" sz="1875" i="1" dirty="0">
                <a:solidFill>
                  <a:srgbClr val="0070C0"/>
                </a:solidFill>
                <a:latin typeface="Arial" panose="020B0604020202020204" pitchFamily="34" charset="0"/>
              </a:rPr>
              <a:t>Google</a:t>
            </a:r>
          </a:p>
        </p:txBody>
      </p:sp>
      <p:pic>
        <p:nvPicPr>
          <p:cNvPr id="6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00" y="3139763"/>
            <a:ext cx="1033017" cy="92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37701" y="2755614"/>
            <a:ext cx="853119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lv-LV" sz="1875" i="1" dirty="0">
                <a:solidFill>
                  <a:srgbClr val="0070C0"/>
                </a:solidFill>
                <a:latin typeface="Arial" panose="020B0604020202020204" pitchFamily="34" charset="0"/>
              </a:rPr>
              <a:t>Apple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Līgumu izpildes uzraudzītāja </a:t>
            </a:r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– uzņēmumi</a:t>
            </a:r>
            <a:endParaRPr lang="lv-LV" sz="165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/>
        </p:nvSpPr>
        <p:spPr>
          <a:xfrm>
            <a:off x="1143000" y="2146652"/>
            <a:ext cx="4455114" cy="270030"/>
          </a:xfrm>
          <a:prstGeom prst="homePlate">
            <a:avLst/>
          </a:prstGeom>
          <a:solidFill>
            <a:srgbClr val="F7A4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5849" y="2132856"/>
            <a:ext cx="28399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INICIĒŠANAS TIESĪBAS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1143000" y="2578700"/>
            <a:ext cx="4887163" cy="270030"/>
          </a:xfrm>
          <a:prstGeom prst="homePlate">
            <a:avLst/>
          </a:prstGeom>
          <a:solidFill>
            <a:srgbClr val="6DBFA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3660" y="2578700"/>
            <a:ext cx="6197963" cy="300082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2381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RĪCĪBPOLITIKU ĪSTENOŠANA UN BUDŽETA IZPILDE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1138875" y="3064754"/>
            <a:ext cx="5211198" cy="270030"/>
          </a:xfrm>
          <a:prstGeom prst="homePlate">
            <a:avLst/>
          </a:prstGeom>
          <a:solidFill>
            <a:srgbClr val="3F85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3661" y="3056002"/>
            <a:ext cx="56012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LĪGUMU IZPILDES UZRAUDZĪŠANA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entagon 23">
            <a:hlinkClick r:id="rId3"/>
          </p:cNvPr>
          <p:cNvSpPr/>
          <p:nvPr/>
        </p:nvSpPr>
        <p:spPr>
          <a:xfrm>
            <a:off x="1130227" y="3550808"/>
            <a:ext cx="5710025" cy="270030"/>
          </a:xfrm>
          <a:prstGeom prst="homePlate">
            <a:avLst/>
          </a:prstGeom>
          <a:solidFill>
            <a:srgbClr val="CE08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lv-LV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" name="TextBox 24">
            <a:hlinkClick r:id="rId3"/>
          </p:cNvPr>
          <p:cNvSpPr txBox="1"/>
          <p:nvPr/>
        </p:nvSpPr>
        <p:spPr>
          <a:xfrm>
            <a:off x="1372566" y="3550109"/>
            <a:ext cx="28954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STARPTAUTISKĀ DIMENSIJA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Komisijas 4 funkcijas</a:t>
            </a:r>
          </a:p>
        </p:txBody>
      </p:sp>
    </p:spTree>
    <p:extLst>
      <p:ext uri="{BB962C8B-B14F-4D97-AF65-F5344CB8AC3E}">
        <p14:creationId xmlns:p14="http://schemas.microsoft.com/office/powerpoint/2010/main" val="37000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arkona\AppData\Local\Microsoft\Windows\Temporary Internet Files\Content.Outlook\HK6DA3VI\map_n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240869"/>
            <a:ext cx="1686248" cy="17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3" t="6936" r="31540" b="14911"/>
          <a:stretch/>
        </p:blipFill>
        <p:spPr>
          <a:xfrm>
            <a:off x="2918688" y="2240869"/>
            <a:ext cx="1584441" cy="1756022"/>
          </a:xfrm>
          <a:prstGeom prst="rect">
            <a:avLst/>
          </a:prstGeom>
        </p:spPr>
      </p:pic>
      <p:pic>
        <p:nvPicPr>
          <p:cNvPr id="2050" name="Picture 2" descr="Greeting between Donald Tusk, Justin Trudeau and Jean-Claude Juncker (from left to right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-4396"/>
          <a:stretch/>
        </p:blipFill>
        <p:spPr bwMode="auto">
          <a:xfrm>
            <a:off x="1169734" y="2240869"/>
            <a:ext cx="1613453" cy="241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9" t="11949" r="8792"/>
          <a:stretch/>
        </p:blipFill>
        <p:spPr>
          <a:xfrm>
            <a:off x="6360502" y="2240869"/>
            <a:ext cx="1582993" cy="1753730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 rot="10800000">
            <a:off x="1169733" y="3994600"/>
            <a:ext cx="1613453" cy="813938"/>
          </a:xfrm>
          <a:prstGeom prst="wedgeRectCallou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1857" y="4174411"/>
            <a:ext cx="132921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Starptautiskie</a:t>
            </a:r>
          </a:p>
          <a:p>
            <a:pPr algn="ctr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 nolīgumi</a:t>
            </a:r>
          </a:p>
        </p:txBody>
      </p:sp>
      <p:sp>
        <p:nvSpPr>
          <p:cNvPr id="13" name="Rectangular Callout 12"/>
          <p:cNvSpPr/>
          <p:nvPr/>
        </p:nvSpPr>
        <p:spPr>
          <a:xfrm rot="10800000">
            <a:off x="6354938" y="3996889"/>
            <a:ext cx="1606626" cy="811649"/>
          </a:xfrm>
          <a:prstGeom prst="wedgeRectCallou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2443" y="4038057"/>
            <a:ext cx="17259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Kopējā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ārpolitika un drošības politika </a:t>
            </a:r>
          </a:p>
        </p:txBody>
      </p:sp>
      <p:sp>
        <p:nvSpPr>
          <p:cNvPr id="15" name="Rectangular Callout 14"/>
          <p:cNvSpPr/>
          <p:nvPr/>
        </p:nvSpPr>
        <p:spPr>
          <a:xfrm rot="10800000">
            <a:off x="2918688" y="3994598"/>
            <a:ext cx="1584440" cy="813939"/>
          </a:xfrm>
          <a:prstGeom prst="wedgeRectCallout">
            <a:avLst>
              <a:gd name="adj1" fmla="val -22276"/>
              <a:gd name="adj2" fmla="val 60628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0807" y="3961803"/>
            <a:ext cx="1651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Sadarbība </a:t>
            </a:r>
          </a:p>
          <a:p>
            <a:pPr algn="ctr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attīstības jomā un </a:t>
            </a:r>
          </a:p>
          <a:p>
            <a:pPr algn="ctr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humanitārā palīdzība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ES pārstāvība pasaulē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22" y="3851653"/>
            <a:ext cx="1754297" cy="103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650570" y="3632462"/>
            <a:ext cx="1607680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lv-LV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endParaRPr lang="lv-LV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Kaimiņattiecību 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politika un</a:t>
            </a:r>
          </a:p>
          <a:p>
            <a:pPr algn="ctr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paplašināšanās </a:t>
            </a:r>
          </a:p>
          <a:p>
            <a:pPr algn="ctr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sarunas</a:t>
            </a:r>
          </a:p>
          <a:p>
            <a:pPr defTabSz="685800"/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b="11302"/>
          <a:stretch/>
        </p:blipFill>
        <p:spPr>
          <a:xfrm>
            <a:off x="1143001" y="1268761"/>
            <a:ext cx="6858001" cy="39797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 Jūs zināt par Komisiju?</a:t>
            </a:r>
            <a:endParaRPr lang="lv-LV" sz="165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 rot="5400000">
            <a:off x="1445052" y="2586507"/>
            <a:ext cx="2071464" cy="1650216"/>
          </a:xfrm>
          <a:custGeom>
            <a:avLst/>
            <a:gdLst>
              <a:gd name="connsiteX0" fmla="*/ 0 w 3168352"/>
              <a:gd name="connsiteY0" fmla="*/ 0 h 2560328"/>
              <a:gd name="connsiteX1" fmla="*/ 1888188 w 3168352"/>
              <a:gd name="connsiteY1" fmla="*/ 0 h 2560328"/>
              <a:gd name="connsiteX2" fmla="*/ 3168352 w 3168352"/>
              <a:gd name="connsiteY2" fmla="*/ 1280164 h 2560328"/>
              <a:gd name="connsiteX3" fmla="*/ 1888188 w 3168352"/>
              <a:gd name="connsiteY3" fmla="*/ 2560328 h 2560328"/>
              <a:gd name="connsiteX4" fmla="*/ 0 w 3168352"/>
              <a:gd name="connsiteY4" fmla="*/ 2560328 h 2560328"/>
              <a:gd name="connsiteX5" fmla="*/ 0 w 3168352"/>
              <a:gd name="connsiteY5" fmla="*/ 0 h 2560328"/>
              <a:gd name="connsiteX0" fmla="*/ 0 w 2761952"/>
              <a:gd name="connsiteY0" fmla="*/ 0 h 2560328"/>
              <a:gd name="connsiteX1" fmla="*/ 1888188 w 2761952"/>
              <a:gd name="connsiteY1" fmla="*/ 0 h 2560328"/>
              <a:gd name="connsiteX2" fmla="*/ 2761952 w 2761952"/>
              <a:gd name="connsiteY2" fmla="*/ 1292864 h 2560328"/>
              <a:gd name="connsiteX3" fmla="*/ 1888188 w 2761952"/>
              <a:gd name="connsiteY3" fmla="*/ 2560328 h 2560328"/>
              <a:gd name="connsiteX4" fmla="*/ 0 w 2761952"/>
              <a:gd name="connsiteY4" fmla="*/ 2560328 h 2560328"/>
              <a:gd name="connsiteX5" fmla="*/ 0 w 2761952"/>
              <a:gd name="connsiteY5" fmla="*/ 0 h 256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1952" h="2560328">
                <a:moveTo>
                  <a:pt x="0" y="0"/>
                </a:moveTo>
                <a:lnTo>
                  <a:pt x="1888188" y="0"/>
                </a:lnTo>
                <a:lnTo>
                  <a:pt x="2761952" y="1292864"/>
                </a:lnTo>
                <a:lnTo>
                  <a:pt x="1888188" y="2560328"/>
                </a:lnTo>
                <a:lnTo>
                  <a:pt x="0" y="2560328"/>
                </a:lnTo>
                <a:lnTo>
                  <a:pt x="0" y="0"/>
                </a:lnTo>
                <a:close/>
              </a:path>
            </a:pathLst>
          </a:custGeom>
          <a:solidFill>
            <a:srgbClr val="3F85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655676" y="2738661"/>
            <a:ext cx="1650216" cy="1080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algn="ctr" defTabSz="685800"/>
            <a:r>
              <a:rPr lang="lv-LV" sz="1800" dirty="0">
                <a:solidFill>
                  <a:srgbClr val="FFFFFF"/>
                </a:solidFill>
                <a:latin typeface="Arial" panose="020B0604020202020204" pitchFamily="34" charset="0"/>
              </a:rPr>
              <a:t>ir politiskā izpildvara</a:t>
            </a:r>
          </a:p>
        </p:txBody>
      </p:sp>
      <p:sp>
        <p:nvSpPr>
          <p:cNvPr id="7" name="Oval 6"/>
          <p:cNvSpPr/>
          <p:nvPr/>
        </p:nvSpPr>
        <p:spPr>
          <a:xfrm>
            <a:off x="2129745" y="2024844"/>
            <a:ext cx="702078" cy="7020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3F85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lv-LV" sz="3000" dirty="0">
                <a:solidFill>
                  <a:srgbClr val="F7A428"/>
                </a:solidFill>
                <a:latin typeface="Arial" panose="020B0604020202020204" pitchFamily="34" charset="0"/>
              </a:rPr>
              <a:t>1</a:t>
            </a:r>
            <a:endParaRPr lang="lv-LV" sz="3000" dirty="0">
              <a:solidFill>
                <a:srgbClr val="F7A4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ntagon 7"/>
          <p:cNvSpPr/>
          <p:nvPr/>
        </p:nvSpPr>
        <p:spPr>
          <a:xfrm rot="5400000">
            <a:off x="3536268" y="2586507"/>
            <a:ext cx="2071464" cy="1650216"/>
          </a:xfrm>
          <a:custGeom>
            <a:avLst/>
            <a:gdLst>
              <a:gd name="connsiteX0" fmla="*/ 0 w 3168352"/>
              <a:gd name="connsiteY0" fmla="*/ 0 h 2560328"/>
              <a:gd name="connsiteX1" fmla="*/ 1888188 w 3168352"/>
              <a:gd name="connsiteY1" fmla="*/ 0 h 2560328"/>
              <a:gd name="connsiteX2" fmla="*/ 3168352 w 3168352"/>
              <a:gd name="connsiteY2" fmla="*/ 1280164 h 2560328"/>
              <a:gd name="connsiteX3" fmla="*/ 1888188 w 3168352"/>
              <a:gd name="connsiteY3" fmla="*/ 2560328 h 2560328"/>
              <a:gd name="connsiteX4" fmla="*/ 0 w 3168352"/>
              <a:gd name="connsiteY4" fmla="*/ 2560328 h 2560328"/>
              <a:gd name="connsiteX5" fmla="*/ 0 w 3168352"/>
              <a:gd name="connsiteY5" fmla="*/ 0 h 2560328"/>
              <a:gd name="connsiteX0" fmla="*/ 0 w 2761952"/>
              <a:gd name="connsiteY0" fmla="*/ 0 h 2560328"/>
              <a:gd name="connsiteX1" fmla="*/ 1888188 w 2761952"/>
              <a:gd name="connsiteY1" fmla="*/ 0 h 2560328"/>
              <a:gd name="connsiteX2" fmla="*/ 2761952 w 2761952"/>
              <a:gd name="connsiteY2" fmla="*/ 1292864 h 2560328"/>
              <a:gd name="connsiteX3" fmla="*/ 1888188 w 2761952"/>
              <a:gd name="connsiteY3" fmla="*/ 2560328 h 2560328"/>
              <a:gd name="connsiteX4" fmla="*/ 0 w 2761952"/>
              <a:gd name="connsiteY4" fmla="*/ 2560328 h 2560328"/>
              <a:gd name="connsiteX5" fmla="*/ 0 w 2761952"/>
              <a:gd name="connsiteY5" fmla="*/ 0 h 256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1952" h="2560328">
                <a:moveTo>
                  <a:pt x="0" y="0"/>
                </a:moveTo>
                <a:lnTo>
                  <a:pt x="1888188" y="0"/>
                </a:lnTo>
                <a:lnTo>
                  <a:pt x="2761952" y="1292864"/>
                </a:lnTo>
                <a:lnTo>
                  <a:pt x="1888188" y="2560328"/>
                </a:lnTo>
                <a:lnTo>
                  <a:pt x="0" y="2560328"/>
                </a:lnTo>
                <a:lnTo>
                  <a:pt x="0" y="0"/>
                </a:lnTo>
                <a:close/>
              </a:path>
            </a:pathLst>
          </a:custGeom>
          <a:solidFill>
            <a:srgbClr val="3F85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46892" y="2738661"/>
            <a:ext cx="1650216" cy="1080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algn="ctr" defTabSz="685800"/>
            <a:r>
              <a:rPr lang="lv-LV" sz="1800" dirty="0">
                <a:solidFill>
                  <a:srgbClr val="FFFFFF"/>
                </a:solidFill>
                <a:latin typeface="Arial" panose="020B0604020202020204" pitchFamily="34" charset="0"/>
              </a:rPr>
              <a:t>lemj koleģiāli</a:t>
            </a:r>
          </a:p>
        </p:txBody>
      </p:sp>
      <p:sp>
        <p:nvSpPr>
          <p:cNvPr id="11" name="Oval 10"/>
          <p:cNvSpPr/>
          <p:nvPr/>
        </p:nvSpPr>
        <p:spPr>
          <a:xfrm>
            <a:off x="4220961" y="2024844"/>
            <a:ext cx="702078" cy="7020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3F85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lv-LV" sz="3000" dirty="0">
                <a:solidFill>
                  <a:srgbClr val="F7A428"/>
                </a:solidFill>
                <a:latin typeface="Arial" panose="020B0604020202020204" pitchFamily="34" charset="0"/>
              </a:rPr>
              <a:t>2</a:t>
            </a:r>
            <a:endParaRPr lang="lv-LV" sz="3000" dirty="0">
              <a:solidFill>
                <a:srgbClr val="F7A4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entagon 7"/>
          <p:cNvSpPr/>
          <p:nvPr/>
        </p:nvSpPr>
        <p:spPr>
          <a:xfrm rot="5400000">
            <a:off x="5657520" y="2586507"/>
            <a:ext cx="2071464" cy="1650216"/>
          </a:xfrm>
          <a:custGeom>
            <a:avLst/>
            <a:gdLst>
              <a:gd name="connsiteX0" fmla="*/ 0 w 3168352"/>
              <a:gd name="connsiteY0" fmla="*/ 0 h 2560328"/>
              <a:gd name="connsiteX1" fmla="*/ 1888188 w 3168352"/>
              <a:gd name="connsiteY1" fmla="*/ 0 h 2560328"/>
              <a:gd name="connsiteX2" fmla="*/ 3168352 w 3168352"/>
              <a:gd name="connsiteY2" fmla="*/ 1280164 h 2560328"/>
              <a:gd name="connsiteX3" fmla="*/ 1888188 w 3168352"/>
              <a:gd name="connsiteY3" fmla="*/ 2560328 h 2560328"/>
              <a:gd name="connsiteX4" fmla="*/ 0 w 3168352"/>
              <a:gd name="connsiteY4" fmla="*/ 2560328 h 2560328"/>
              <a:gd name="connsiteX5" fmla="*/ 0 w 3168352"/>
              <a:gd name="connsiteY5" fmla="*/ 0 h 2560328"/>
              <a:gd name="connsiteX0" fmla="*/ 0 w 2761952"/>
              <a:gd name="connsiteY0" fmla="*/ 0 h 2560328"/>
              <a:gd name="connsiteX1" fmla="*/ 1888188 w 2761952"/>
              <a:gd name="connsiteY1" fmla="*/ 0 h 2560328"/>
              <a:gd name="connsiteX2" fmla="*/ 2761952 w 2761952"/>
              <a:gd name="connsiteY2" fmla="*/ 1292864 h 2560328"/>
              <a:gd name="connsiteX3" fmla="*/ 1888188 w 2761952"/>
              <a:gd name="connsiteY3" fmla="*/ 2560328 h 2560328"/>
              <a:gd name="connsiteX4" fmla="*/ 0 w 2761952"/>
              <a:gd name="connsiteY4" fmla="*/ 2560328 h 2560328"/>
              <a:gd name="connsiteX5" fmla="*/ 0 w 2761952"/>
              <a:gd name="connsiteY5" fmla="*/ 0 h 256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1952" h="2560328">
                <a:moveTo>
                  <a:pt x="0" y="0"/>
                </a:moveTo>
                <a:lnTo>
                  <a:pt x="1888188" y="0"/>
                </a:lnTo>
                <a:lnTo>
                  <a:pt x="2761952" y="1292864"/>
                </a:lnTo>
                <a:lnTo>
                  <a:pt x="1888188" y="2560328"/>
                </a:lnTo>
                <a:lnTo>
                  <a:pt x="0" y="2560328"/>
                </a:lnTo>
                <a:lnTo>
                  <a:pt x="0" y="0"/>
                </a:lnTo>
                <a:close/>
              </a:path>
            </a:pathLst>
          </a:custGeom>
          <a:solidFill>
            <a:srgbClr val="3F85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868144" y="2807931"/>
            <a:ext cx="1650216" cy="1080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algn="ctr" defTabSz="685800"/>
            <a:r>
              <a:rPr lang="lv-LV" sz="1800" dirty="0">
                <a:solidFill>
                  <a:srgbClr val="FFFFFF"/>
                </a:solidFill>
                <a:latin typeface="Arial" panose="020B0604020202020204" pitchFamily="34" charset="0"/>
              </a:rPr>
              <a:t>darbojas</a:t>
            </a:r>
            <a:r>
              <a:rPr sz="1350" b="0">
                <a:solidFill>
                  <a:srgbClr val="000000"/>
                </a:solidFill>
                <a:latin typeface="Verdana"/>
              </a:rPr>
              <a:t/>
            </a:r>
            <a:br>
              <a:rPr sz="1350" b="0">
                <a:solidFill>
                  <a:srgbClr val="000000"/>
                </a:solidFill>
                <a:latin typeface="Verdana"/>
              </a:rPr>
            </a:br>
            <a:r>
              <a:rPr lang="lv-LV" sz="1800" dirty="0">
                <a:solidFill>
                  <a:srgbClr val="FFFFFF"/>
                </a:solidFill>
                <a:latin typeface="Arial" panose="020B0604020202020204" pitchFamily="34" charset="0"/>
              </a:rPr>
              <a:t>Savienības vispārīgajās interesēs</a:t>
            </a:r>
          </a:p>
        </p:txBody>
      </p:sp>
      <p:sp>
        <p:nvSpPr>
          <p:cNvPr id="14" name="Oval 13"/>
          <p:cNvSpPr/>
          <p:nvPr/>
        </p:nvSpPr>
        <p:spPr>
          <a:xfrm>
            <a:off x="6342213" y="2024844"/>
            <a:ext cx="702078" cy="7020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3F85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lv-LV" sz="3000" dirty="0">
                <a:solidFill>
                  <a:srgbClr val="F7A428"/>
                </a:solidFill>
                <a:latin typeface="Arial" panose="020B0604020202020204" pitchFamily="34" charset="0"/>
              </a:rPr>
              <a:t>3</a:t>
            </a:r>
            <a:endParaRPr lang="lv-LV" sz="3000" dirty="0">
              <a:solidFill>
                <a:srgbClr val="F7A4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Eiropas </a:t>
            </a:r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Komisija...</a:t>
            </a:r>
            <a:endParaRPr lang="lv-LV" sz="165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9262" y="1754814"/>
            <a:ext cx="2475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lv-LV" sz="150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KOMPETENCE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2191" y="2192244"/>
            <a:ext cx="1827701" cy="2639677"/>
          </a:xfrm>
          <a:prstGeom prst="rect">
            <a:avLst/>
          </a:prstGeom>
          <a:noFill/>
          <a:ln>
            <a:solidFill>
              <a:srgbClr val="2ABC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4880" y="2228685"/>
            <a:ext cx="15687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lv-LV" sz="165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EKSKLUZĪVĀ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5916" y="2192244"/>
            <a:ext cx="1890210" cy="26396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5909" y="2204031"/>
            <a:ext cx="116514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lv-LV" sz="165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KOPĪGĀ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49359" y="2194866"/>
            <a:ext cx="1796786" cy="2637054"/>
          </a:xfrm>
          <a:prstGeom prst="rect">
            <a:avLst/>
          </a:prstGeom>
          <a:noFill/>
          <a:ln>
            <a:solidFill>
              <a:srgbClr val="E2A5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5799" y="2194867"/>
            <a:ext cx="16563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lv-LV" sz="165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ATBALSTA</a:t>
            </a:r>
          </a:p>
        </p:txBody>
      </p:sp>
      <p:sp>
        <p:nvSpPr>
          <p:cNvPr id="16" name="Chevron 15"/>
          <p:cNvSpPr/>
          <p:nvPr/>
        </p:nvSpPr>
        <p:spPr>
          <a:xfrm rot="5400000">
            <a:off x="2579954" y="2581447"/>
            <a:ext cx="327105" cy="329567"/>
          </a:xfrm>
          <a:prstGeom prst="chevron">
            <a:avLst/>
          </a:prstGeom>
          <a:solidFill>
            <a:srgbClr val="2ABC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Chevron 16"/>
          <p:cNvSpPr/>
          <p:nvPr/>
        </p:nvSpPr>
        <p:spPr>
          <a:xfrm rot="5400000">
            <a:off x="4604927" y="2579087"/>
            <a:ext cx="327105" cy="329567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Chevron 17"/>
          <p:cNvSpPr/>
          <p:nvPr/>
        </p:nvSpPr>
        <p:spPr>
          <a:xfrm rot="5400000">
            <a:off x="6630404" y="2581447"/>
            <a:ext cx="327105" cy="329567"/>
          </a:xfrm>
          <a:prstGeom prst="chevron">
            <a:avLst/>
          </a:prstGeom>
          <a:solidFill>
            <a:srgbClr val="E2A5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9" name="Picture 8" descr="Bildergebnis für europa flag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45" y="3013374"/>
            <a:ext cx="735437" cy="490291"/>
          </a:xfrm>
          <a:prstGeom prst="rect">
            <a:avLst/>
          </a:prstGeom>
          <a:noFill/>
          <a:ln>
            <a:solidFill>
              <a:srgbClr val="4572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1" b="8442"/>
          <a:stretch/>
        </p:blipFill>
        <p:spPr bwMode="auto">
          <a:xfrm>
            <a:off x="4387159" y="3013175"/>
            <a:ext cx="722241" cy="481390"/>
          </a:xfrm>
          <a:prstGeom prst="rect">
            <a:avLst/>
          </a:prstGeom>
          <a:noFill/>
          <a:ln w="9525">
            <a:solidFill>
              <a:srgbClr val="4572A7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14" descr="Bildergebnis für eu member stat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76"/>
          <a:stretch/>
        </p:blipFill>
        <p:spPr bwMode="auto">
          <a:xfrm>
            <a:off x="6450817" y="3017941"/>
            <a:ext cx="752840" cy="534698"/>
          </a:xfrm>
          <a:prstGeom prst="rect">
            <a:avLst/>
          </a:prstGeom>
          <a:noFill/>
          <a:ln>
            <a:solidFill>
              <a:srgbClr val="4572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96489" y="3654169"/>
            <a:ext cx="162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lv-LV" sz="150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Tirdzniecība</a:t>
            </a:r>
            <a:endParaRPr lang="lv-LV" sz="1500" b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lv-LV" sz="150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Konkurence</a:t>
            </a:r>
            <a:endParaRPr lang="lv-LV" sz="1500" b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3872" y="3654169"/>
            <a:ext cx="1778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lv-LV" sz="150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- Lauksaimniecība </a:t>
            </a:r>
            <a:endParaRPr lang="lv-LV" sz="1500" b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lv-LV" sz="150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- </a:t>
            </a:r>
            <a:r>
              <a:rPr lang="lv-LV" sz="150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Vide</a:t>
            </a:r>
            <a:endParaRPr lang="lv-LV" sz="1500" b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94843" y="3654169"/>
            <a:ext cx="1505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lv-LV" sz="150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- </a:t>
            </a:r>
            <a:r>
              <a:rPr lang="lv-LV" sz="150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Tūrisms </a:t>
            </a:r>
            <a:endParaRPr lang="lv-LV" sz="1500" b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lv-LV" sz="150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 - </a:t>
            </a:r>
            <a:r>
              <a:rPr lang="lv-LV" sz="150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Izglītība</a:t>
            </a:r>
            <a:endParaRPr lang="lv-LV" sz="1500" b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36" y="4260601"/>
            <a:ext cx="579353" cy="47218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69" y="4281361"/>
            <a:ext cx="707611" cy="51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15" y="4239367"/>
            <a:ext cx="571217" cy="5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50" y="4257397"/>
            <a:ext cx="469608" cy="47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29" y="4271296"/>
            <a:ext cx="687137" cy="52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83" y="4172771"/>
            <a:ext cx="383027" cy="63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Kompetences sadalījums</a:t>
            </a:r>
          </a:p>
        </p:txBody>
      </p:sp>
    </p:spTree>
    <p:extLst>
      <p:ext uri="{BB962C8B-B14F-4D97-AF65-F5344CB8AC3E}">
        <p14:creationId xmlns:p14="http://schemas.microsoft.com/office/powerpoint/2010/main" val="7594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7665" y="1592796"/>
            <a:ext cx="6181694" cy="3461777"/>
          </a:xfrm>
          <a:prstGeom prst="rect">
            <a:avLst/>
          </a:prstGeom>
          <a:solidFill>
            <a:srgbClr val="EBF2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6575" y="1604621"/>
            <a:ext cx="19575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lv-LV" sz="135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Primārie tiesību akti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6573" y="2154247"/>
            <a:ext cx="5782785" cy="2900326"/>
          </a:xfrm>
          <a:prstGeom prst="rect">
            <a:avLst/>
          </a:prstGeom>
          <a:solidFill>
            <a:srgbClr val="D2F1F6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0006" y="2165563"/>
            <a:ext cx="28817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lv-LV" sz="135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Sekundārie tiesību akti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0185" y="2495547"/>
            <a:ext cx="1606973" cy="254499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0007" y="2544514"/>
            <a:ext cx="1587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lv-LV" sz="1500" b="0" u="sng" dirty="0">
                <a:solidFill>
                  <a:srgbClr val="FFFFFF"/>
                </a:solidFill>
                <a:latin typeface="Arial" panose="020B0604020202020204" pitchFamily="34" charset="0"/>
              </a:rPr>
              <a:t>Nesaistošie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61910" y="2495547"/>
            <a:ext cx="3958973" cy="2544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210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1709" y="2568709"/>
            <a:ext cx="9698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lv-LV" sz="1500" b="0" u="sng" dirty="0">
                <a:solidFill>
                  <a:srgbClr val="FFFFFF"/>
                </a:solidFill>
                <a:latin typeface="Arial" panose="020B0604020202020204" pitchFamily="34" charset="0"/>
              </a:rPr>
              <a:t>Saistošie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46078" y="3027597"/>
            <a:ext cx="1156601" cy="189583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5318" y="3006241"/>
            <a:ext cx="1351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lv-LV" sz="1200" dirty="0">
                <a:solidFill>
                  <a:srgbClr val="FFFFFF"/>
                </a:solidFill>
                <a:latin typeface="Arial" panose="020B0604020202020204" pitchFamily="34" charset="0"/>
              </a:rPr>
              <a:t>REGULAS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45918" y="3027597"/>
            <a:ext cx="1178713" cy="189583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9106" y="3006241"/>
            <a:ext cx="110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lv-LV" sz="1200" dirty="0">
                <a:solidFill>
                  <a:srgbClr val="FFFFFF"/>
                </a:solidFill>
                <a:latin typeface="Arial" panose="020B0604020202020204" pitchFamily="34" charset="0"/>
              </a:rPr>
              <a:t>DIREKTĪVAS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74401" y="3027140"/>
            <a:ext cx="1178713" cy="188795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1840" y="3016051"/>
            <a:ext cx="1146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lv-LV" sz="1200" dirty="0">
                <a:solidFill>
                  <a:srgbClr val="FFFFFF"/>
                </a:solidFill>
                <a:latin typeface="Arial" panose="020B0604020202020204" pitchFamily="34" charset="0"/>
              </a:rPr>
              <a:t>LĒMUMI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39" y="3489824"/>
            <a:ext cx="370599" cy="3979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7137" y="3023615"/>
            <a:ext cx="1724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200" dirty="0">
                <a:solidFill>
                  <a:srgbClr val="FFFFFF"/>
                </a:solidFill>
                <a:latin typeface="Arial" panose="020B0604020202020204" pitchFamily="34" charset="0"/>
              </a:rPr>
              <a:t>IETEIKUMI</a:t>
            </a:r>
            <a:endParaRPr lang="lv-LV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39409" y="3027597"/>
            <a:ext cx="1522898" cy="189583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402263" y="3311612"/>
            <a:ext cx="803945" cy="7832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50" y="3370008"/>
            <a:ext cx="589738" cy="586516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5327509" y="3311383"/>
            <a:ext cx="803945" cy="7832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03" y="3396078"/>
            <a:ext cx="589738" cy="58651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98" y="3475431"/>
            <a:ext cx="335201" cy="4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90034" y="3495640"/>
            <a:ext cx="23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800" b="0" dirty="0">
                <a:solidFill>
                  <a:srgbClr val="FFFFFF"/>
                </a:solidFill>
              </a:rPr>
              <a:t>/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8" r="55189" b="48141"/>
          <a:stretch/>
        </p:blipFill>
        <p:spPr>
          <a:xfrm>
            <a:off x="5696061" y="3790624"/>
            <a:ext cx="635487" cy="627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7656" y="4203740"/>
            <a:ext cx="11390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lv-LV" sz="1500" b="0" dirty="0">
                <a:solidFill>
                  <a:srgbClr val="FFFFFF"/>
                </a:solidFill>
              </a:rPr>
              <a:t>Patērētāju</a:t>
            </a:r>
          </a:p>
          <a:p>
            <a:pPr algn="ctr" defTabSz="685800"/>
            <a:r>
              <a:rPr lang="lv-LV" sz="1500" b="0" dirty="0">
                <a:solidFill>
                  <a:srgbClr val="FFFFFF"/>
                </a:solidFill>
              </a:rPr>
              <a:t>tiesības</a:t>
            </a:r>
          </a:p>
        </p:txBody>
      </p:sp>
      <p:sp>
        <p:nvSpPr>
          <p:cNvPr id="43" name="Oval 42"/>
          <p:cNvSpPr/>
          <p:nvPr/>
        </p:nvSpPr>
        <p:spPr>
          <a:xfrm>
            <a:off x="3984880" y="3322174"/>
            <a:ext cx="803945" cy="7832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12" y="3406869"/>
            <a:ext cx="589738" cy="58651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548955" y="4413331"/>
            <a:ext cx="10719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lv-LV" sz="1500" b="0" i="1" dirty="0">
                <a:solidFill>
                  <a:srgbClr val="FFFFFF"/>
                </a:solidFill>
              </a:rPr>
              <a:t>Microsoft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70702" y="4378183"/>
            <a:ext cx="170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lv-LV" sz="1500" b="0" dirty="0">
                <a:solidFill>
                  <a:srgbClr val="FFFFFF"/>
                </a:solidFill>
              </a:rPr>
              <a:t>Ekonomiskā</a:t>
            </a:r>
          </a:p>
          <a:p>
            <a:pPr algn="ctr" defTabSz="685800"/>
            <a:r>
              <a:rPr lang="lv-LV" sz="1500" b="0" dirty="0">
                <a:solidFill>
                  <a:srgbClr val="FFFFFF"/>
                </a:solidFill>
              </a:rPr>
              <a:t>pārvaldība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53877" y="4434572"/>
            <a:ext cx="1048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lv-LV" sz="1500" b="0" dirty="0" err="1">
                <a:solidFill>
                  <a:srgbClr val="FFFFFF"/>
                </a:solidFill>
              </a:rPr>
              <a:t>Viesabo-nēšana</a:t>
            </a:r>
            <a:endParaRPr lang="lv-LV" sz="1500" b="0" dirty="0">
              <a:solidFill>
                <a:srgbClr val="FFFFFF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ES tiesības</a:t>
            </a:r>
          </a:p>
        </p:txBody>
      </p:sp>
    </p:spTree>
    <p:extLst>
      <p:ext uri="{BB962C8B-B14F-4D97-AF65-F5344CB8AC3E}">
        <p14:creationId xmlns:p14="http://schemas.microsoft.com/office/powerpoint/2010/main" val="39947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00" y="2132855"/>
            <a:ext cx="4455114" cy="300082"/>
            <a:chOff x="0" y="2754173"/>
            <a:chExt cx="5940152" cy="400110"/>
          </a:xfrm>
        </p:grpSpPr>
        <p:sp>
          <p:nvSpPr>
            <p:cNvPr id="2" name="Pentagon 1">
              <a:hlinkClick r:id="rId3"/>
            </p:cNvPr>
            <p:cNvSpPr/>
            <p:nvPr/>
          </p:nvSpPr>
          <p:spPr>
            <a:xfrm>
              <a:off x="0" y="2772568"/>
              <a:ext cx="5940152" cy="360040"/>
            </a:xfrm>
            <a:prstGeom prst="homePlate">
              <a:avLst/>
            </a:prstGeom>
            <a:solidFill>
              <a:srgbClr val="F7A4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lv-LV" sz="1350" b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" name="TextBox 9">
              <a:hlinkClick r:id="rId3"/>
            </p:cNvPr>
            <p:cNvSpPr txBox="1"/>
            <p:nvPr/>
          </p:nvSpPr>
          <p:spPr>
            <a:xfrm>
              <a:off x="394719" y="2754173"/>
              <a:ext cx="3786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lv-LV" sz="1350" dirty="0">
                  <a:solidFill>
                    <a:srgbClr val="FFFFFF"/>
                  </a:solidFill>
                  <a:latin typeface="Arial" panose="020B0604020202020204" pitchFamily="34" charset="0"/>
                </a:rPr>
                <a:t>INICIĒŠANAS TIESĪBAS</a:t>
              </a:r>
              <a:endParaRPr lang="lv-LV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Pentagon 13"/>
          <p:cNvSpPr/>
          <p:nvPr/>
        </p:nvSpPr>
        <p:spPr>
          <a:xfrm>
            <a:off x="1143000" y="2578700"/>
            <a:ext cx="4887163" cy="270030"/>
          </a:xfrm>
          <a:prstGeom prst="homePlate">
            <a:avLst/>
          </a:prstGeom>
          <a:solidFill>
            <a:srgbClr val="E2F2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0061" y="2578700"/>
            <a:ext cx="5274071" cy="300082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2381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RĪCĪBPOLITIKU ĪSTENOŠANA UN BUDŽETA IZPILDE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138875" y="3064754"/>
            <a:ext cx="5211198" cy="270030"/>
          </a:xfrm>
          <a:prstGeom prst="homePlate">
            <a:avLst/>
          </a:prstGeom>
          <a:solidFill>
            <a:srgbClr val="E2E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9040" y="3056002"/>
            <a:ext cx="45303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LĪGUMU IZPILDES UZRAUDZĪŠANA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130227" y="3550808"/>
            <a:ext cx="5710025" cy="270030"/>
          </a:xfrm>
          <a:prstGeom prst="homePlate">
            <a:avLst/>
          </a:prstGeom>
          <a:solidFill>
            <a:srgbClr val="FDDF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8357" y="3550109"/>
            <a:ext cx="28954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STARPTAUTISKĀ DIMENSIJA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Komisijas 4 funkcijas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17694" y="3948829"/>
            <a:ext cx="1738740" cy="1572439"/>
            <a:chOff x="7595259" y="2494037"/>
            <a:chExt cx="3119422" cy="2821066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7595259" y="5027071"/>
              <a:ext cx="3119422" cy="288032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269081" indent="-269081" algn="ctr" defTabSz="685800"/>
              <a:r>
                <a:rPr lang="lv-LV" sz="525" b="0" kern="0" dirty="0">
                  <a:solidFill>
                    <a:srgbClr val="FFFFFF">
                      <a:lumMod val="65000"/>
                    </a:srgbClr>
                  </a:solidFill>
                  <a:latin typeface="Arial" panose="020B0604020202020204" pitchFamily="34" charset="0"/>
                </a:rPr>
                <a:t>https://www.youtube.com/watch?v=nWpgO1EPO_Y</a:t>
              </a:r>
            </a:p>
            <a:p>
              <a:pPr marL="269081" indent="-269081" algn="ctr" defTabSz="685800"/>
              <a:endParaRPr lang="lv-LV" sz="525" b="0" kern="0" dirty="0">
                <a:solidFill>
                  <a:srgbClr val="FFFFFF">
                    <a:lumMod val="6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C:\Users\teglaat\Desktop\monito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259" y="2494037"/>
              <a:ext cx="3086329" cy="2467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teglaat\Desktop\youtube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260" y="2636912"/>
              <a:ext cx="2829479" cy="160184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40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5829" r="17524" b="4589"/>
          <a:stretch/>
        </p:blipFill>
        <p:spPr>
          <a:xfrm>
            <a:off x="3977813" y="1822378"/>
            <a:ext cx="1350272" cy="928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r="13283"/>
          <a:stretch/>
        </p:blipFill>
        <p:spPr>
          <a:xfrm>
            <a:off x="2843809" y="3667083"/>
            <a:ext cx="1402192" cy="1058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67" y="3752529"/>
            <a:ext cx="1887074" cy="771323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436096" y="1615499"/>
            <a:ext cx="1296144" cy="486054"/>
          </a:xfrm>
          <a:prstGeom prst="wedgeRectCallout">
            <a:avLst>
              <a:gd name="adj1" fmla="val -44139"/>
              <a:gd name="adj2" fmla="val 77617"/>
            </a:avLst>
          </a:prstGeom>
          <a:solidFill>
            <a:srgbClr val="F7A4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1222" y="1708485"/>
            <a:ext cx="12928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" algn="ctr" defTabSz="685800"/>
            <a:r>
              <a:rPr lang="lv-LV" sz="1500" dirty="0">
                <a:solidFill>
                  <a:srgbClr val="FFFFFF"/>
                </a:solidFill>
                <a:latin typeface="Arial" panose="020B0604020202020204" pitchFamily="34" charset="0"/>
              </a:rPr>
              <a:t>ES balss</a:t>
            </a:r>
            <a:endParaRPr lang="lv-LV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 flipH="1">
            <a:off x="1618804" y="3353759"/>
            <a:ext cx="1256774" cy="486054"/>
          </a:xfrm>
          <a:prstGeom prst="wedgeRectCallout">
            <a:avLst>
              <a:gd name="adj1" fmla="val -44139"/>
              <a:gd name="adj2" fmla="val 77617"/>
            </a:avLst>
          </a:prstGeom>
          <a:solidFill>
            <a:srgbClr val="F7A4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0771" y="3353759"/>
            <a:ext cx="12928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" algn="ctr" defTabSz="685800"/>
            <a:r>
              <a:rPr lang="lv-LV" sz="1500" dirty="0">
                <a:solidFill>
                  <a:srgbClr val="FFFFFF"/>
                </a:solidFill>
                <a:latin typeface="Arial" panose="020B0604020202020204" pitchFamily="34" charset="0"/>
              </a:rPr>
              <a:t>Pilsoņu balss</a:t>
            </a:r>
            <a:endParaRPr lang="lv-LV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030162" y="3327050"/>
            <a:ext cx="1674186" cy="486054"/>
          </a:xfrm>
          <a:prstGeom prst="wedgeRectCallout">
            <a:avLst>
              <a:gd name="adj1" fmla="val -44139"/>
              <a:gd name="adj2" fmla="val 77617"/>
            </a:avLst>
          </a:prstGeom>
          <a:solidFill>
            <a:srgbClr val="F7A4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0162" y="3307719"/>
            <a:ext cx="16741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" algn="ctr" defTabSz="685800"/>
            <a:r>
              <a:rPr lang="lv-LV" sz="1500" dirty="0">
                <a:solidFill>
                  <a:srgbClr val="FFFFFF"/>
                </a:solidFill>
                <a:latin typeface="Arial" panose="020B0604020202020204" pitchFamily="34" charset="0"/>
              </a:rPr>
              <a:t>Dalībvalstu balss</a:t>
            </a:r>
            <a:endParaRPr lang="lv-LV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3977813" y="2870356"/>
            <a:ext cx="1188254" cy="796727"/>
          </a:xfrm>
          <a:prstGeom prst="triangle">
            <a:avLst/>
          </a:prstGeom>
          <a:solidFill>
            <a:srgbClr val="FCD7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lv-LV" sz="1350" b="0">
                <a:solidFill>
                  <a:srgbClr val="FFFFFF"/>
                </a:solidFill>
                <a:latin typeface="Verdana"/>
              </a:rPr>
              <a:t>        </a:t>
            </a:r>
            <a:endParaRPr lang="lv-LV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 rot="18631584">
            <a:off x="3146854" y="2917891"/>
            <a:ext cx="12041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lv-LV" sz="1350" dirty="0">
                <a:solidFill>
                  <a:srgbClr val="F7A428"/>
                </a:solidFill>
                <a:latin typeface="Arial" panose="020B0604020202020204" pitchFamily="34" charset="0"/>
              </a:rPr>
              <a:t>Priekšlikumi</a:t>
            </a:r>
          </a:p>
        </p:txBody>
      </p:sp>
      <p:cxnSp>
        <p:nvCxnSpPr>
          <p:cNvPr id="18" name="Straight Arrow Connector 17"/>
          <p:cNvCxnSpPr>
            <a:endCxn id="3" idx="0"/>
          </p:cNvCxnSpPr>
          <p:nvPr/>
        </p:nvCxnSpPr>
        <p:spPr bwMode="auto">
          <a:xfrm flipH="1">
            <a:off x="3544905" y="2848492"/>
            <a:ext cx="692581" cy="818591"/>
          </a:xfrm>
          <a:prstGeom prst="straightConnector1">
            <a:avLst/>
          </a:prstGeom>
          <a:noFill/>
          <a:ln w="57150" cap="flat" cmpd="sng" algn="ctr">
            <a:solidFill>
              <a:srgbClr val="F7AF4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0042" y="2848492"/>
            <a:ext cx="594066" cy="818591"/>
          </a:xfrm>
          <a:prstGeom prst="straightConnector1">
            <a:avLst/>
          </a:prstGeom>
          <a:noFill/>
          <a:ln w="57150" cap="flat" cmpd="sng" algn="ctr">
            <a:solidFill>
              <a:srgbClr val="F7AF4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 rot="3192481">
            <a:off x="4774334" y="2930694"/>
            <a:ext cx="12041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lv-LV" sz="1350" dirty="0">
                <a:solidFill>
                  <a:srgbClr val="F7A428"/>
                </a:solidFill>
                <a:latin typeface="Arial" panose="020B0604020202020204" pitchFamily="34" charset="0"/>
              </a:rPr>
              <a:t>Priekšlikumi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Tiesību aktu un rīcībpolitiku iniciēšana</a:t>
            </a:r>
          </a:p>
        </p:txBody>
      </p:sp>
    </p:spTree>
    <p:extLst>
      <p:ext uri="{BB962C8B-B14F-4D97-AF65-F5344CB8AC3E}">
        <p14:creationId xmlns:p14="http://schemas.microsoft.com/office/powerpoint/2010/main" val="86218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6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>
          <a:xfrm>
            <a:off x="1143000" y="2146652"/>
            <a:ext cx="4455114" cy="270030"/>
          </a:xfrm>
          <a:prstGeom prst="homePlate">
            <a:avLst/>
          </a:prstGeom>
          <a:solidFill>
            <a:srgbClr val="F7A4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9381" y="2132856"/>
            <a:ext cx="28399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INICIĒŠANAS TIESĪBAS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entagon 25">
            <a:hlinkClick r:id="rId3"/>
          </p:cNvPr>
          <p:cNvSpPr/>
          <p:nvPr/>
        </p:nvSpPr>
        <p:spPr>
          <a:xfrm>
            <a:off x="1143000" y="2578700"/>
            <a:ext cx="4887163" cy="270030"/>
          </a:xfrm>
          <a:prstGeom prst="homePlate">
            <a:avLst/>
          </a:prstGeom>
          <a:solidFill>
            <a:srgbClr val="6DBFA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lv-LV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" name="TextBox 26">
            <a:hlinkClick r:id="rId3"/>
          </p:cNvPr>
          <p:cNvSpPr txBox="1"/>
          <p:nvPr/>
        </p:nvSpPr>
        <p:spPr>
          <a:xfrm>
            <a:off x="1400401" y="2578700"/>
            <a:ext cx="5391554" cy="300082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2381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RĪCĪBPOLITIKU ĪSTENOŠANA UN BUDŽETA IZPILDE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138875" y="3064754"/>
            <a:ext cx="5211198" cy="270030"/>
          </a:xfrm>
          <a:prstGeom prst="homePlate">
            <a:avLst/>
          </a:prstGeom>
          <a:solidFill>
            <a:srgbClr val="E2E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9380" y="3056002"/>
            <a:ext cx="5187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LĪGUMU IZPILDES UZRAUDZĪŠANA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1130227" y="3550808"/>
            <a:ext cx="5710025" cy="270030"/>
          </a:xfrm>
          <a:prstGeom prst="homePlate">
            <a:avLst/>
          </a:prstGeom>
          <a:solidFill>
            <a:srgbClr val="FDDF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68016" y="3550109"/>
            <a:ext cx="28954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lv-LV" sz="1350" dirty="0">
                <a:solidFill>
                  <a:srgbClr val="FFFFFF"/>
                </a:solidFill>
                <a:latin typeface="Arial" panose="020B0604020202020204" pitchFamily="34" charset="0"/>
              </a:rPr>
              <a:t>STARPTAUTISKĀ DIMENSIJA</a:t>
            </a:r>
            <a:endParaRPr lang="lv-LV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Komisijas 4 funkcijas</a:t>
            </a:r>
          </a:p>
        </p:txBody>
      </p:sp>
    </p:spTree>
    <p:extLst>
      <p:ext uri="{BB962C8B-B14F-4D97-AF65-F5344CB8AC3E}">
        <p14:creationId xmlns:p14="http://schemas.microsoft.com/office/powerpoint/2010/main" val="3598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 bwMode="auto">
          <a:xfrm>
            <a:off x="1387896" y="4347708"/>
            <a:ext cx="4474242" cy="0"/>
          </a:xfrm>
          <a:prstGeom prst="line">
            <a:avLst/>
          </a:prstGeom>
          <a:noFill/>
          <a:ln w="38100" cap="flat" cmpd="sng" algn="ctr">
            <a:solidFill>
              <a:srgbClr val="17A9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415283" y="3645317"/>
            <a:ext cx="3696777" cy="0"/>
          </a:xfrm>
          <a:prstGeom prst="line">
            <a:avLst/>
          </a:prstGeom>
          <a:noFill/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399188" y="4032575"/>
            <a:ext cx="386049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1392967" y="3309043"/>
            <a:ext cx="3581207" cy="6179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399187" y="2750406"/>
            <a:ext cx="3690555" cy="0"/>
          </a:xfrm>
          <a:prstGeom prst="line">
            <a:avLst/>
          </a:prstGeom>
          <a:noFill/>
          <a:ln w="381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392967" y="2348880"/>
            <a:ext cx="4081784" cy="0"/>
          </a:xfrm>
          <a:prstGeom prst="line">
            <a:avLst/>
          </a:prstGeom>
          <a:noFill/>
          <a:ln w="3810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>
            <a:hlinkClick r:id="rId3"/>
          </p:cNvPr>
          <p:cNvSpPr/>
          <p:nvPr/>
        </p:nvSpPr>
        <p:spPr bwMode="auto">
          <a:xfrm>
            <a:off x="1387897" y="3969060"/>
            <a:ext cx="3903565" cy="4802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lv-LV" sz="120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Ilgtspējīga izaugsme: dabas resursi 37 % </a:t>
            </a:r>
            <a:endParaRPr lang="lv-LV" sz="120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87897" y="3753037"/>
            <a:ext cx="19171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lv-LV" sz="120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Administrēšana 6 % </a:t>
            </a:r>
            <a:endParaRPr lang="lv-LV" sz="120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87896" y="3050959"/>
            <a:ext cx="30583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lv-LV" sz="120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Drošība un pilsoniskums 2 % </a:t>
            </a:r>
            <a:endParaRPr lang="lv-LV" sz="120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87897" y="3374995"/>
            <a:ext cx="19171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lv-LV" sz="120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Globālā Eiropa 6 % </a:t>
            </a:r>
            <a:endParaRPr lang="lv-LV" sz="120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87896" y="2439607"/>
            <a:ext cx="383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lv-LV" sz="120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Konkurētspēja izaugsmei un nodarbinātībai 14 % </a:t>
            </a:r>
            <a:endParaRPr lang="lv-LV" sz="120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87897" y="2061485"/>
            <a:ext cx="43422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lv-LV" sz="120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Ekonomiskā, sociālā un teritoriālā kohēzija 35 % </a:t>
            </a:r>
            <a:endParaRPr lang="lv-LV" sz="120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463102" y="4721765"/>
            <a:ext cx="3082740" cy="753954"/>
            <a:chOff x="426803" y="5152691"/>
            <a:chExt cx="4110320" cy="1005272"/>
          </a:xfrm>
        </p:grpSpPr>
        <p:sp>
          <p:nvSpPr>
            <p:cNvPr id="40" name="TextBox 39"/>
            <p:cNvSpPr txBox="1"/>
            <p:nvPr/>
          </p:nvSpPr>
          <p:spPr>
            <a:xfrm>
              <a:off x="656388" y="5152691"/>
              <a:ext cx="2010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lv-LV" sz="1200" b="0" dirty="0">
                  <a:solidFill>
                    <a:srgbClr val="808080">
                      <a:lumMod val="75000"/>
                    </a:srgbClr>
                  </a:solidFill>
                  <a:latin typeface="Arial" panose="020B0604020202020204" pitchFamily="34" charset="0"/>
                </a:rPr>
                <a:t>NKI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82330" y="5665131"/>
              <a:ext cx="24630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endParaRPr lang="de-DE" sz="1350" b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6675" y="5603966"/>
              <a:ext cx="332821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lv-LV" sz="1050" b="0" dirty="0">
                  <a:solidFill>
                    <a:srgbClr val="808080">
                      <a:lumMod val="75000"/>
                    </a:srgbClr>
                  </a:solidFill>
                  <a:latin typeface="Arial" panose="020B0604020202020204" pitchFamily="34" charset="0"/>
                </a:rPr>
                <a:t>Ārpussavienības ražojumu importa nodevas</a:t>
              </a:r>
              <a:endParaRPr lang="lv-LV" sz="105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69846" y="5152691"/>
              <a:ext cx="667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lv-LV" sz="1200" b="0" dirty="0">
                  <a:solidFill>
                    <a:srgbClr val="808080">
                      <a:lumMod val="75000"/>
                    </a:srgbClr>
                  </a:solidFill>
                  <a:latin typeface="Arial" panose="020B0604020202020204" pitchFamily="34" charset="0"/>
                </a:rPr>
                <a:t>PVN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6803" y="5224699"/>
              <a:ext cx="216024" cy="216932"/>
            </a:xfrm>
            <a:prstGeom prst="rect">
              <a:avLst/>
            </a:prstGeom>
            <a:solidFill>
              <a:srgbClr val="FAB13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de-DE" sz="1350" b="0">
                <a:solidFill>
                  <a:srgbClr val="FFFFFF">
                    <a:lumMod val="85000"/>
                  </a:srgbClr>
                </a:solidFill>
                <a:latin typeface="Verdana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26803" y="5656747"/>
              <a:ext cx="216024" cy="216932"/>
            </a:xfrm>
            <a:prstGeom prst="rect">
              <a:avLst/>
            </a:prstGeom>
            <a:solidFill>
              <a:srgbClr val="4886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de-DE" sz="1350" b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Verdan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25974" y="5224699"/>
              <a:ext cx="216024" cy="216932"/>
            </a:xfrm>
            <a:prstGeom prst="rect">
              <a:avLst/>
            </a:prstGeom>
            <a:solidFill>
              <a:srgbClr val="D439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de-DE" sz="1350" b="0">
                <a:ln>
                  <a:solidFill>
                    <a:sysClr val="windowText" lastClr="000000"/>
                  </a:solidFill>
                </a:ln>
                <a:solidFill>
                  <a:srgbClr val="FFFFFF">
                    <a:lumMod val="85000"/>
                  </a:srgbClr>
                </a:solidFill>
                <a:latin typeface="Verdan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626425" y="5656747"/>
              <a:ext cx="216024" cy="216932"/>
            </a:xfrm>
            <a:prstGeom prst="rect">
              <a:avLst/>
            </a:prstGeom>
            <a:solidFill>
              <a:srgbClr val="74BFB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de-DE" sz="1350" b="0">
                <a:ln>
                  <a:solidFill>
                    <a:sysClr val="windowText" lastClr="000000"/>
                  </a:solidFill>
                </a:ln>
                <a:solidFill>
                  <a:srgbClr val="FFFFFF">
                    <a:lumMod val="85000"/>
                  </a:srgbClr>
                </a:solidFill>
                <a:latin typeface="Verdana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24615" y="5603966"/>
              <a:ext cx="541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lv-LV" sz="1200" b="0" dirty="0">
                  <a:solidFill>
                    <a:srgbClr val="808080">
                      <a:lumMod val="75000"/>
                    </a:srgbClr>
                  </a:solidFill>
                  <a:latin typeface="Arial" panose="020B0604020202020204" pitchFamily="34" charset="0"/>
                </a:rPr>
                <a:t>Citi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628252" y="4540914"/>
            <a:ext cx="243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900" b="0" dirty="0">
                <a:solidFill>
                  <a:srgbClr val="0F5494"/>
                </a:solidFill>
                <a:latin typeface="Arial" panose="020B0604020202020204" pitchFamily="34" charset="0"/>
              </a:rPr>
              <a:t>Izdevumi ir izteikti saistībās, ieņēmumi atbilst maksājumu līmenim</a:t>
            </a:r>
            <a:endParaRPr lang="lv-LV" sz="900" b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818160" y="1700808"/>
            <a:ext cx="4398356" cy="2835855"/>
            <a:chOff x="4211960" y="1196752"/>
            <a:chExt cx="7505524" cy="4839212"/>
          </a:xfrm>
        </p:grpSpPr>
        <p:graphicFrame>
          <p:nvGraphicFramePr>
            <p:cNvPr id="51" name="Chart 50"/>
            <p:cNvGraphicFramePr/>
            <p:nvPr>
              <p:extLst/>
            </p:nvPr>
          </p:nvGraphicFramePr>
          <p:xfrm>
            <a:off x="4211960" y="1196752"/>
            <a:ext cx="7505524" cy="4839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2" name="Chart 51"/>
            <p:cNvGraphicFramePr/>
            <p:nvPr>
              <p:extLst/>
            </p:nvPr>
          </p:nvGraphicFramePr>
          <p:xfrm>
            <a:off x="5667501" y="2214902"/>
            <a:ext cx="4634011" cy="33394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5939674" y="3309818"/>
              <a:ext cx="2175627" cy="1260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lv-LV" sz="1050" dirty="0">
                  <a:solidFill>
                    <a:srgbClr val="808080">
                      <a:lumMod val="50000"/>
                    </a:srgbClr>
                  </a:solidFill>
                  <a:latin typeface="Arial" panose="020B0604020202020204" pitchFamily="34" charset="0"/>
                </a:rPr>
                <a:t>Kopējais budžets</a:t>
              </a:r>
            </a:p>
            <a:p>
              <a:pPr algn="ctr" defTabSz="685800"/>
              <a:r>
                <a:rPr lang="lv-LV" sz="1050" dirty="0">
                  <a:solidFill>
                    <a:srgbClr val="808080">
                      <a:lumMod val="50000"/>
                    </a:srgbClr>
                  </a:solidFill>
                  <a:latin typeface="Arial" panose="020B0604020202020204" pitchFamily="34" charset="0"/>
                </a:rPr>
                <a:t>160 </a:t>
              </a:r>
              <a:r>
                <a:rPr lang="lv-LV" sz="1050" dirty="0" err="1">
                  <a:solidFill>
                    <a:srgbClr val="808080">
                      <a:lumMod val="50000"/>
                    </a:srgbClr>
                  </a:solidFill>
                  <a:latin typeface="Arial" panose="020B0604020202020204" pitchFamily="34" charset="0"/>
                </a:rPr>
                <a:t>mljrd</a:t>
              </a:r>
              <a:r>
                <a:rPr lang="lv-LV" sz="900" dirty="0">
                  <a:solidFill>
                    <a:srgbClr val="808080">
                      <a:lumMod val="50000"/>
                    </a:srgbClr>
                  </a:solidFill>
                  <a:latin typeface="Arial" panose="020B0604020202020204" pitchFamily="34" charset="0"/>
                </a:rPr>
                <a:t>.</a:t>
              </a:r>
              <a:r>
                <a:rPr lang="lv-LV" sz="1050" dirty="0">
                  <a:solidFill>
                    <a:srgbClr val="808080">
                      <a:lumMod val="50000"/>
                    </a:srgbClr>
                  </a:solidFill>
                  <a:latin typeface="Arial" panose="020B0604020202020204" pitchFamily="34" charset="0"/>
                </a:rPr>
                <a:t> € </a:t>
              </a:r>
              <a:r>
                <a:rPr lang="lv-LV" sz="1050" b="0" dirty="0">
                  <a:solidFill>
                    <a:srgbClr val="000000"/>
                  </a:solidFill>
                  <a:latin typeface="Verdana"/>
                </a:rPr>
                <a:t> </a:t>
              </a:r>
            </a:p>
            <a:p>
              <a:pPr algn="ctr" defTabSz="685800"/>
              <a:r>
                <a:rPr lang="lv-LV" sz="1050" dirty="0">
                  <a:solidFill>
                    <a:srgbClr val="808080">
                      <a:lumMod val="50000"/>
                    </a:srgbClr>
                  </a:solidFill>
                  <a:latin typeface="Arial" panose="020B0604020202020204" pitchFamily="34" charset="0"/>
                </a:rPr>
                <a:t>(2018)</a:t>
              </a:r>
              <a:endParaRPr lang="lv-LV" sz="1050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734385" y="4739074"/>
              <a:ext cx="1198664" cy="433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lv-LV" sz="105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59 mljrd.</a:t>
              </a:r>
              <a:endParaRPr lang="lv-LV" sz="105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193004" y="3018181"/>
              <a:ext cx="1390145" cy="433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lv-LV" sz="105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55,5 mljrd.</a:t>
              </a:r>
              <a:endParaRPr lang="lv-LV" sz="105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08948" y="3184420"/>
              <a:ext cx="1198664" cy="433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lv-LV" sz="105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22 mljrd.</a:t>
              </a:r>
              <a:endParaRPr lang="lv-LV" sz="105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31016" y="4722244"/>
              <a:ext cx="1261579" cy="433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lv-LV" sz="105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9,5 mljrd.</a:t>
              </a:r>
              <a:endParaRPr lang="lv-LV" sz="105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89032" y="4189084"/>
              <a:ext cx="1058244" cy="709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lv-LV" sz="105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9,5 mljrd.</a:t>
              </a:r>
              <a:endParaRPr lang="lv-LV" sz="105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53389" y="3770604"/>
              <a:ext cx="1261579" cy="433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lv-LV" sz="105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3,5 mljrd.</a:t>
              </a:r>
              <a:endParaRPr lang="lv-LV" sz="105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925298" y="4067517"/>
              <a:ext cx="1274674" cy="39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lv-LV" sz="9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1 %</a:t>
              </a:r>
              <a:endParaRPr lang="lv-LV" sz="9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579087" y="5020761"/>
            <a:ext cx="2199552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788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Avots: Eiropas Komisija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92966" y="4401108"/>
            <a:ext cx="13324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500" kern="0" dirty="0">
                <a:solidFill>
                  <a:srgbClr val="4886C3"/>
                </a:solidFill>
                <a:latin typeface="Arial" panose="020B0604020202020204" pitchFamily="34" charset="0"/>
              </a:rPr>
              <a:t>Ieņēmumi</a:t>
            </a:r>
            <a:endParaRPr lang="lv-LV" sz="1500" b="0" dirty="0">
              <a:solidFill>
                <a:srgbClr val="4886C3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87896" y="1484784"/>
            <a:ext cx="16119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500" kern="0" dirty="0">
                <a:solidFill>
                  <a:srgbClr val="4886C3"/>
                </a:solidFill>
                <a:latin typeface="Arial" panose="020B0604020202020204" pitchFamily="34" charset="0"/>
              </a:rPr>
              <a:t>Izdevumi</a:t>
            </a:r>
            <a:endParaRPr lang="lv-LV" sz="1500" b="0" dirty="0">
              <a:solidFill>
                <a:srgbClr val="4886C3"/>
              </a:solidFill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lv-LV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Nobalsotais ES 2018. gada budžets</a:t>
            </a:r>
          </a:p>
        </p:txBody>
      </p:sp>
    </p:spTree>
    <p:extLst>
      <p:ext uri="{BB962C8B-B14F-4D97-AF65-F5344CB8AC3E}">
        <p14:creationId xmlns:p14="http://schemas.microsoft.com/office/powerpoint/2010/main" val="6595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480</Words>
  <Application>Microsoft Office PowerPoint</Application>
  <PresentationFormat>On-screen Show (4:3)</PresentationFormat>
  <Paragraphs>187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Unicode MS</vt:lpstr>
      <vt:lpstr>Verdana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BUYSSER Liesbeth (COMM)</dc:creator>
  <cp:lastModifiedBy>DE BUYSSER Liesbeth (COMM)</cp:lastModifiedBy>
  <cp:revision>1</cp:revision>
  <dcterms:created xsi:type="dcterms:W3CDTF">2018-10-04T07:47:51Z</dcterms:created>
  <dcterms:modified xsi:type="dcterms:W3CDTF">2018-10-04T07:50:47Z</dcterms:modified>
</cp:coreProperties>
</file>