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59" r:id="rId5"/>
    <p:sldId id="278" r:id="rId6"/>
    <p:sldId id="265" r:id="rId7"/>
    <p:sldId id="276" r:id="rId8"/>
    <p:sldId id="267" r:id="rId9"/>
    <p:sldId id="263" r:id="rId10"/>
    <p:sldId id="273" r:id="rId11"/>
    <p:sldId id="266" r:id="rId12"/>
    <p:sldId id="268" r:id="rId13"/>
    <p:sldId id="270" r:id="rId14"/>
    <p:sldId id="271" r:id="rId15"/>
    <p:sldId id="277" r:id="rId16"/>
    <p:sldId id="274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darblapa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darblapa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lv-LV" b="1" dirty="0"/>
              <a:t>REĢISTRĒTIE LIETOTĀJI</a:t>
            </a:r>
          </a:p>
        </c:rich>
      </c:tx>
      <c:layout>
        <c:manualLayout>
          <c:xMode val="edge"/>
          <c:yMode val="edge"/>
          <c:x val="0.27716666666666667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6666666666666666E-2"/>
                  <c:y val="0.373634441528142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1F5C86C-CA0C-488E-B75C-1E527ED06E49}" type="VALUE">
                      <a:rPr lang="en-US" sz="2000"/>
                      <a:pPr>
                        <a:defRPr/>
                      </a:pPr>
                      <a:t>[VĒRTĪBA]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88888888888889"/>
                      <c:h val="0.213912219305920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2EC-49CE-8422-07EDF3C12A13}"/>
                </c:ext>
              </c:extLst>
            </c:dLbl>
            <c:dLbl>
              <c:idx val="1"/>
              <c:layout>
                <c:manualLayout>
                  <c:x val="-1.3887795275590552E-3"/>
                  <c:y val="0.250949256342957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66666666666664"/>
                      <c:h val="0.116689997083697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2EC-49CE-8422-07EDF3C12A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val>
            <c:numRef>
              <c:f>Lapa1!$C$4:$C$5</c:f>
              <c:numCache>
                <c:formatCode>General</c:formatCode>
                <c:ptCount val="2"/>
                <c:pt idx="0">
                  <c:v>1184</c:v>
                </c:pt>
                <c:pt idx="1">
                  <c:v>1506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EC-49CE-8422-07EDF3C12A1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3337167"/>
        <c:axId val="103343407"/>
      </c:barChart>
      <c:catAx>
        <c:axId val="103337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3343407"/>
        <c:crosses val="autoZero"/>
        <c:auto val="1"/>
        <c:lblAlgn val="ctr"/>
        <c:lblOffset val="100"/>
        <c:noMultiLvlLbl val="0"/>
      </c:catAx>
      <c:valAx>
        <c:axId val="10334340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3337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600" b="1" dirty="0"/>
              <a:t>APMEKLĒJUMS</a:t>
            </a:r>
            <a:r>
              <a:rPr lang="lv-LV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C-46B3-9CEC-60F45A94B2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C-46B3-9CEC-60F45A94B2C6}"/>
              </c:ext>
            </c:extLst>
          </c:dPt>
          <c:dLbls>
            <c:dLbl>
              <c:idx val="0"/>
              <c:layout>
                <c:manualLayout>
                  <c:x val="-0.1691701662292214"/>
                  <c:y val="-0.2090554826480023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8C-46B3-9CEC-60F45A94B2C6}"/>
                </c:ext>
              </c:extLst>
            </c:dLbl>
            <c:dLbl>
              <c:idx val="1"/>
              <c:layout>
                <c:manualLayout>
                  <c:x val="0.12194597550306212"/>
                  <c:y val="0.2172838291046952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8C-46B3-9CEC-60F45A94B2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Lapa1!$C$37:$C$38</c:f>
              <c:numCache>
                <c:formatCode>General</c:formatCode>
                <c:ptCount val="2"/>
                <c:pt idx="0">
                  <c:v>47713</c:v>
                </c:pt>
                <c:pt idx="1">
                  <c:v>12678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8C-46B3-9CEC-60F45A94B2C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23768-2895-42D4-AE2D-503C94AF8656}" type="datetimeFigureOut">
              <a:rPr lang="lv-LV" smtClean="0"/>
              <a:t>28.01.2022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F5E11-B6BF-4DB3-AFA9-D2543FDE100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663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kk4CveekzA?feature=oembe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2.m4a"/><Relationship Id="rId7" Type="http://schemas.openxmlformats.org/officeDocument/2006/relationships/image" Target="../media/image27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2.m4a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BF2M8pT3u0?feature=oembed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j.uz/Mernieku-laiki-Kurzeme" TargetMode="External"/><Relationship Id="rId2" Type="http://schemas.openxmlformats.org/officeDocument/2006/relationships/hyperlink" Target="https://www.facebook.com/latvijahall/?__cft__%5b0%5d=AZVCXdb3SEVVdWK_PFBZSjICDZppgfU-PU-rhtAx7syRFxVDLHD0BuQ2FHLBjUJsawk6jTVoJ85HN-1hg-NXuTNXG-Vv39GEhowXswBhvQtHk9YaezLiCrE4uxdRNhJOKKBjzKkxVC3bJsN8BShHGSi6qfkiFp6ipDyvzRaqMUYmQQ&amp;__tn__=kK-y-R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zdCm7sKK7_c?feature=oembed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E9C3804-92AD-4923-89D8-E3E3EE54A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6708" y="4409307"/>
            <a:ext cx="10164536" cy="2262781"/>
          </a:xfrm>
        </p:spPr>
        <p:txBody>
          <a:bodyPr>
            <a:normAutofit fontScale="90000"/>
          </a:bodyPr>
          <a:lstStyle/>
          <a:p>
            <a:r>
              <a:rPr lang="lv-LV" b="1" dirty="0"/>
              <a:t>       MŪZIKAS BIBLIOTĒKA </a:t>
            </a:r>
            <a:br>
              <a:rPr lang="lv-LV" b="1" dirty="0"/>
            </a:br>
            <a:r>
              <a:rPr lang="lv-LV" b="1" dirty="0"/>
              <a:t/>
            </a:r>
            <a:br>
              <a:rPr lang="lv-LV" b="1" dirty="0"/>
            </a:br>
            <a:r>
              <a:rPr lang="lv-LV" b="1" dirty="0"/>
              <a:t>PANDĒMIJAS DIENASGRĀMATA</a:t>
            </a:r>
            <a:br>
              <a:rPr lang="lv-LV" b="1" dirty="0"/>
            </a:br>
            <a:r>
              <a:rPr lang="lv-LV" b="1" dirty="0"/>
              <a:t/>
            </a:r>
            <a:br>
              <a:rPr lang="lv-LV" b="1" dirty="0"/>
            </a:br>
            <a:r>
              <a:rPr lang="lv-LV" b="1" dirty="0"/>
              <a:t>                        2021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948" y="257434"/>
            <a:ext cx="3474720" cy="2316480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284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7C5640F-3C26-4955-9DB6-C5268397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10" y="624110"/>
            <a:ext cx="9375919" cy="1280890"/>
          </a:xfrm>
        </p:spPr>
        <p:txBody>
          <a:bodyPr/>
          <a:lstStyle/>
          <a:p>
            <a:r>
              <a:rPr lang="lv-LV" b="1" dirty="0"/>
              <a:t>APMEKLĒTĀJU DĪVAINĪBAS UN DĀSNUMS  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53E14D22-015A-46A1-A3F0-3857F73E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3579" y="1478302"/>
            <a:ext cx="5292046" cy="5292046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74E5AE9D-7A0B-476C-B63F-E5EB71D0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30360" y="1478301"/>
            <a:ext cx="5230264" cy="52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3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A246B629-CEB3-49E5-9837-A5658D6A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64" y="1344384"/>
            <a:ext cx="4721679" cy="4721679"/>
          </a:xfrm>
          <a:prstGeom prst="rect">
            <a:avLst/>
          </a:pr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CA6A4FE7-E268-443B-B093-FB0AF846F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208" y="1164774"/>
            <a:ext cx="5162549" cy="5162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4684" y="357447"/>
            <a:ext cx="742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chemeClr val="accent2">
                    <a:lumMod val="75000"/>
                  </a:schemeClr>
                </a:solidFill>
              </a:rPr>
              <a:t>Ekskursija pirmsskolas skolotājiem no Rīgas </a:t>
            </a:r>
            <a:endParaRPr lang="lv-LV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A0352BB7-7EF6-414B-B696-127010D68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93" y="1657350"/>
            <a:ext cx="3676650" cy="3676650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98D70CBA-F5FE-433C-BB0F-0ED269745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760" y="887101"/>
            <a:ext cx="3807276" cy="5758716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B1A678C7-3B44-4C7F-A349-424A1DB4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317" y="0"/>
            <a:ext cx="4007832" cy="4007832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1D8F3781-1068-429A-BCF0-9A12F9981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238" y="3702920"/>
            <a:ext cx="3155080" cy="3155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9105" y="274320"/>
            <a:ext cx="356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accent2">
                    <a:lumMod val="75000"/>
                  </a:schemeClr>
                </a:solidFill>
              </a:rPr>
              <a:t>Rihards Dubra – notis ērģelēm un garīgā mūzika </a:t>
            </a:r>
            <a:endParaRPr lang="lv-LV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1064029"/>
            <a:ext cx="226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accent2">
                    <a:lumMod val="75000"/>
                  </a:schemeClr>
                </a:solidFill>
              </a:rPr>
              <a:t>Mūzikas ieraksti </a:t>
            </a:r>
            <a:endParaRPr lang="lv-LV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7607" y="5557989"/>
            <a:ext cx="194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accent2">
                    <a:lumMod val="75000"/>
                  </a:schemeClr>
                </a:solidFill>
              </a:rPr>
              <a:t>Patīkamie sīkumi – dāvaniņas bibliotekārēm  </a:t>
            </a:r>
            <a:endParaRPr lang="lv-LV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5796" y="274320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accent2">
                    <a:lumMod val="75000"/>
                  </a:schemeClr>
                </a:solidFill>
              </a:rPr>
              <a:t>Akcija «Iedod uzspēlēt!» - </a:t>
            </a:r>
            <a:r>
              <a:rPr lang="lv-LV" b="1" dirty="0" err="1" smtClean="0">
                <a:solidFill>
                  <a:schemeClr val="accent2">
                    <a:lumMod val="75000"/>
                  </a:schemeClr>
                </a:solidFill>
              </a:rPr>
              <a:t>intumentu</a:t>
            </a:r>
            <a:r>
              <a:rPr lang="lv-LV" b="1" dirty="0" smtClean="0">
                <a:solidFill>
                  <a:schemeClr val="accent2">
                    <a:lumMod val="75000"/>
                  </a:schemeClr>
                </a:solidFill>
              </a:rPr>
              <a:t> aizdošana </a:t>
            </a:r>
            <a:endParaRPr lang="lv-LV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šsaistes multivide 1" title="27 January 2022">
            <a:hlinkClick r:id="" action="ppaction://media"/>
            <a:extLst>
              <a:ext uri="{FF2B5EF4-FFF2-40B4-BE49-F238E27FC236}">
                <a16:creationId xmlns:a16="http://schemas.microsoft.com/office/drawing/2014/main" id="{FDB967BD-C8DD-43B5-A634-3F913D6A319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32118" y="1908959"/>
            <a:ext cx="5335189" cy="4001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4D45DC-321A-48A6-AAB2-B9F83F145060}"/>
              </a:ext>
            </a:extLst>
          </p:cNvPr>
          <p:cNvSpPr txBox="1"/>
          <p:nvPr/>
        </p:nvSpPr>
        <p:spPr>
          <a:xfrm>
            <a:off x="3718833" y="220436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rgbClr val="31B4E6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DĀVINĀŠANAS PRIEKS </a:t>
            </a:r>
            <a:endParaRPr lang="lv-LV" dirty="0"/>
          </a:p>
        </p:txBody>
      </p:sp>
      <p:sp>
        <p:nvSpPr>
          <p:cNvPr id="3" name="TextBox 2"/>
          <p:cNvSpPr txBox="1"/>
          <p:nvPr/>
        </p:nvSpPr>
        <p:spPr>
          <a:xfrm>
            <a:off x="3718833" y="1111757"/>
            <a:ext cx="581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>
                <a:solidFill>
                  <a:schemeClr val="accent2">
                    <a:lumMod val="75000"/>
                  </a:schemeClr>
                </a:solidFill>
              </a:rPr>
              <a:t>Andra </a:t>
            </a:r>
            <a:r>
              <a:rPr lang="lv-LV" b="1" dirty="0" err="1" smtClean="0">
                <a:solidFill>
                  <a:schemeClr val="accent2">
                    <a:lumMod val="75000"/>
                  </a:schemeClr>
                </a:solidFill>
              </a:rPr>
              <a:t>Daņiļeko</a:t>
            </a:r>
            <a:r>
              <a:rPr lang="lv-LV" b="1" dirty="0" smtClean="0">
                <a:solidFill>
                  <a:schemeClr val="accent2">
                    <a:lumMod val="75000"/>
                  </a:schemeClr>
                </a:solidFill>
              </a:rPr>
              <a:t> uzstāšanās Senioru dienā </a:t>
            </a:r>
            <a:endParaRPr lang="lv-LV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>
            <a:extLst>
              <a:ext uri="{FF2B5EF4-FFF2-40B4-BE49-F238E27FC236}">
                <a16:creationId xmlns:a16="http://schemas.microsoft.com/office/drawing/2014/main" id="{56FDFB95-9037-453D-B989-2754BC59B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862705" y="-147649"/>
            <a:ext cx="4282407" cy="4282407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77C66F9C-52F9-4644-928B-9CBF94CD7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11" y="3225800"/>
            <a:ext cx="3551464" cy="3551464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079AEDB2-E4FF-4C8C-AB1A-A12813BC6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038" y="0"/>
            <a:ext cx="4637316" cy="3477987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418A80C5-7D53-4249-B2F1-65D16C19B2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3890" y="3306536"/>
            <a:ext cx="3551464" cy="3551464"/>
          </a:xfrm>
          <a:prstGeom prst="rect">
            <a:avLst/>
          </a:prstGeom>
        </p:spPr>
      </p:pic>
      <p:pic>
        <p:nvPicPr>
          <p:cNvPr id="12" name="BUNGAS">
            <a:hlinkClick r:id="" action="ppaction://media"/>
            <a:extLst>
              <a:ext uri="{FF2B5EF4-FFF2-40B4-BE49-F238E27FC236}">
                <a16:creationId xmlns:a16="http://schemas.microsoft.com/office/drawing/2014/main" id="{6094A311-9DB4-4F49-A469-905D4D28A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3" name="Ierakstītā skaņa">
            <a:hlinkClick r:id="" action="ppaction://media"/>
            <a:extLst>
              <a:ext uri="{FF2B5EF4-FFF2-40B4-BE49-F238E27FC236}">
                <a16:creationId xmlns:a16="http://schemas.microsoft.com/office/drawing/2014/main" id="{F8C02F21-EFE2-49D0-A943-42E1183F60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8392" y="4429497"/>
            <a:ext cx="4505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chemeClr val="bg2">
                    <a:lumMod val="50000"/>
                  </a:schemeClr>
                </a:solidFill>
              </a:rPr>
              <a:t>Dāvana </a:t>
            </a:r>
            <a:r>
              <a:rPr lang="lv-LV" sz="2800" b="1" dirty="0" err="1" smtClean="0">
                <a:solidFill>
                  <a:schemeClr val="bg2">
                    <a:lumMod val="50000"/>
                  </a:schemeClr>
                </a:solidFill>
              </a:rPr>
              <a:t>cimdiņbērniem</a:t>
            </a:r>
            <a:r>
              <a:rPr lang="lv-LV" sz="2800" b="1" dirty="0" smtClean="0">
                <a:solidFill>
                  <a:schemeClr val="bg2">
                    <a:lumMod val="50000"/>
                  </a:schemeClr>
                </a:solidFill>
              </a:rPr>
              <a:t> – Nila Īles ritma studijas nodarbība uz koncertzāles «Latvija» skatuves</a:t>
            </a:r>
            <a:endParaRPr lang="lv-LV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šsaistes multivide 1" title="VENTSPILS MŪZIKAS BIBLIOTĒKAI  DIVI  GADI">
            <a:hlinkClick r:id="" action="ppaction://media"/>
            <a:extLst>
              <a:ext uri="{FF2B5EF4-FFF2-40B4-BE49-F238E27FC236}">
                <a16:creationId xmlns:a16="http://schemas.microsoft.com/office/drawing/2014/main" id="{869FBB07-2814-4514-BD08-BD784D445F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00350" y="1713214"/>
            <a:ext cx="7167099" cy="4049411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870" y="281190"/>
            <a:ext cx="853514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3590451" y="565921"/>
            <a:ext cx="8911687" cy="1280890"/>
          </a:xfrm>
        </p:spPr>
        <p:txBody>
          <a:bodyPr/>
          <a:lstStyle/>
          <a:p>
            <a:r>
              <a:rPr lang="lv-LV" b="1" dirty="0" smtClean="0"/>
              <a:t>Sadarbība ar Radio 3</a:t>
            </a:r>
            <a:endParaRPr lang="lv-LV" b="1" dirty="0"/>
          </a:p>
        </p:txBody>
      </p:sp>
      <p:sp>
        <p:nvSpPr>
          <p:cNvPr id="3" name="Taisnstūris 2"/>
          <p:cNvSpPr/>
          <p:nvPr/>
        </p:nvSpPr>
        <p:spPr>
          <a:xfrm>
            <a:off x="2510444" y="1363117"/>
            <a:ext cx="88447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lv-LV" dirty="0"/>
          </a:p>
          <a:p>
            <a:r>
              <a:rPr lang="lv-LV" dirty="0"/>
              <a:t>🔥 </a:t>
            </a:r>
            <a:r>
              <a:rPr lang="lv-LV" b="1" dirty="0"/>
              <a:t>MĒRNIEKU LAIKI KURZEMĒ</a:t>
            </a:r>
          </a:p>
          <a:p>
            <a:r>
              <a:rPr lang="lv-LV" dirty="0" smtClean="0"/>
              <a:t>Cikla </a:t>
            </a:r>
            <a:r>
              <a:rPr lang="lv-LV" dirty="0"/>
              <a:t>"Mērnieku laiki. Par kultūru pirms vēlēšanām" 3. sērijā Orests Silabriedis dodas uz Kurzemi, piestājot Saldū, Liepājā, Ventspilī un Sabilē</a:t>
            </a:r>
            <a:r>
              <a:rPr lang="lv-LV" dirty="0" smtClean="0"/>
              <a:t>...</a:t>
            </a:r>
          </a:p>
          <a:p>
            <a:endParaRPr lang="lv-LV" dirty="0"/>
          </a:p>
          <a:p>
            <a:r>
              <a:rPr lang="lv-LV" dirty="0"/>
              <a:t>Ventspilī par aktuāliem jautājumiem </a:t>
            </a:r>
            <a:r>
              <a:rPr lang="lv-LV" dirty="0" smtClean="0"/>
              <a:t>saruna </a:t>
            </a:r>
            <a:r>
              <a:rPr lang="lv-LV" dirty="0"/>
              <a:t>ar </a:t>
            </a:r>
            <a:r>
              <a:rPr lang="lv-LV" dirty="0">
                <a:hlinkClick r:id="rId2"/>
              </a:rPr>
              <a:t>Koncertzāle Latvija</a:t>
            </a:r>
            <a:r>
              <a:rPr lang="lv-LV" dirty="0"/>
              <a:t> māksliniecisko vadītāju Miku Magoni un Mūzikas bibliotēkas vadītāju Ingu Aulmani. </a:t>
            </a:r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endParaRPr lang="lv-LV" dirty="0"/>
          </a:p>
          <a:p>
            <a:r>
              <a:rPr lang="lv-LV" dirty="0" smtClean="0">
                <a:hlinkClick r:id="rId3"/>
              </a:rPr>
              <a:t>https</a:t>
            </a:r>
            <a:r>
              <a:rPr lang="lv-LV" dirty="0">
                <a:hlinkClick r:id="rId3"/>
              </a:rPr>
              <a:t>://</a:t>
            </a:r>
            <a:r>
              <a:rPr lang="lv-LV" dirty="0" smtClean="0">
                <a:hlinkClick r:id="rId3"/>
              </a:rPr>
              <a:t>ej.uz/Mernieku-laiki-Kurzeme</a:t>
            </a:r>
            <a:endParaRPr lang="lv-LV" dirty="0" smtClean="0"/>
          </a:p>
          <a:p>
            <a:endParaRPr lang="lv-LV" dirty="0"/>
          </a:p>
        </p:txBody>
      </p:sp>
      <p:pic>
        <p:nvPicPr>
          <p:cNvPr id="4098" name="Picture 2" descr="No photo description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18" y="3732414"/>
            <a:ext cx="2967645" cy="296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ay be an image of text">
            <a:extLst>
              <a:ext uri="{FF2B5EF4-FFF2-40B4-BE49-F238E27FC236}">
                <a16:creationId xmlns:a16="http://schemas.microsoft.com/office/drawing/2014/main" id="{7951D25B-4969-4386-99A7-962FF6D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60" y="0"/>
            <a:ext cx="8061551" cy="675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0366F63C-BA16-4459-9DC8-8C0E0976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4" y="4329131"/>
            <a:ext cx="2301077" cy="229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ED03F-AB7A-4BF1-8B4F-A64A60EA6ED2}"/>
              </a:ext>
            </a:extLst>
          </p:cNvPr>
          <p:cNvSpPr txBox="1"/>
          <p:nvPr/>
        </p:nvSpPr>
        <p:spPr>
          <a:xfrm>
            <a:off x="3051401" y="483047"/>
            <a:ext cx="6410325" cy="2744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lv-LV" sz="36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AKREDITĀCIJA </a:t>
            </a:r>
          </a:p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lv-LV" sz="36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REĢISTRĀCIJA</a:t>
            </a:r>
          </a:p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lv-LV" sz="36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lv-LV" sz="3600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JAUNA KOMANDA 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27467FAB-A9F2-499C-A15B-F06294C7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34" y="3971073"/>
            <a:ext cx="2301077" cy="22795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2BE8AF-0EB0-413D-92EB-05DCCA48B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564" y="4708248"/>
            <a:ext cx="2600325" cy="20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4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44B0897-CA06-4E35-8AE0-4DDE33C8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766" y="3240313"/>
            <a:ext cx="9896247" cy="1280890"/>
          </a:xfrm>
        </p:spPr>
        <p:txBody>
          <a:bodyPr/>
          <a:lstStyle/>
          <a:p>
            <a:r>
              <a:rPr lang="lv-LV" b="1" dirty="0"/>
              <a:t>Mazāks </a:t>
            </a:r>
            <a:r>
              <a:rPr lang="lv-LV" sz="3200" b="1" dirty="0"/>
              <a:t>apmeklējums</a:t>
            </a:r>
            <a:r>
              <a:rPr lang="lv-LV" b="1" dirty="0"/>
              <a:t> – lielāks </a:t>
            </a:r>
            <a:r>
              <a:rPr lang="lv-LV" b="1" dirty="0" err="1"/>
              <a:t>izsniegums</a:t>
            </a:r>
            <a:r>
              <a:rPr lang="lv-LV" b="1" dirty="0"/>
              <a:t> 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3DA4FD92-6E41-4C6D-AAA9-1979358BC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620847"/>
              </p:ext>
            </p:extLst>
          </p:nvPr>
        </p:nvGraphicFramePr>
        <p:xfrm>
          <a:off x="6682467" y="23404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208380-D3E0-4756-9EA4-DB2C54D4FD8B}"/>
              </a:ext>
            </a:extLst>
          </p:cNvPr>
          <p:cNvSpPr txBox="1"/>
          <p:nvPr/>
        </p:nvSpPr>
        <p:spPr>
          <a:xfrm>
            <a:off x="2325346" y="903516"/>
            <a:ext cx="9425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 dirty="0">
                <a:solidFill>
                  <a:srgbClr val="31B4E6">
                    <a:lumMod val="75000"/>
                  </a:srgbClr>
                </a:solidFill>
                <a:latin typeface="Century Gothic" panose="020B0502020202020204"/>
                <a:ea typeface="+mj-ea"/>
                <a:cs typeface="+mj-cs"/>
              </a:rPr>
              <a:t>Lietotāji ir lojāli</a:t>
            </a:r>
            <a:endParaRPr lang="lv-LV" sz="3200" dirty="0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91B177B1-F112-400B-8611-F201C9BF6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878" y="4002448"/>
            <a:ext cx="4584589" cy="2755631"/>
          </a:xfrm>
          <a:prstGeom prst="rect">
            <a:avLst/>
          </a:prstGeom>
        </p:spPr>
      </p:pic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F0F159B1-6E55-4452-83B7-22FAF492E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037607"/>
              </p:ext>
            </p:extLst>
          </p:nvPr>
        </p:nvGraphicFramePr>
        <p:xfrm>
          <a:off x="1601332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56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BC12054-A8E6-4FA9-99BC-57716D33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b="1" dirty="0"/>
              <a:t>FONDA PAPILDINĀŠANA </a:t>
            </a:r>
          </a:p>
        </p:txBody>
      </p:sp>
      <p:graphicFrame>
        <p:nvGraphicFramePr>
          <p:cNvPr id="3" name="Objekts 2">
            <a:extLst>
              <a:ext uri="{FF2B5EF4-FFF2-40B4-BE49-F238E27FC236}">
                <a16:creationId xmlns:a16="http://schemas.microsoft.com/office/drawing/2014/main" id="{EBAD2008-65B0-4A79-A28A-E56D286699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152605"/>
              </p:ext>
            </p:extLst>
          </p:nvPr>
        </p:nvGraphicFramePr>
        <p:xfrm>
          <a:off x="2089422" y="1425530"/>
          <a:ext cx="7685088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Darblapa" r:id="rId3" imgW="3169778" imgH="2468880" progId="Excel.Sheet.12">
                  <p:embed/>
                </p:oleObj>
              </mc:Choice>
              <mc:Fallback>
                <p:oleObj name="Darblapa" r:id="rId3" imgW="3169778" imgH="2468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9422" y="1425530"/>
                        <a:ext cx="7685088" cy="5091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53D827B-377C-41D2-B113-6C8C4ED6717F}"/>
              </a:ext>
            </a:extLst>
          </p:cNvPr>
          <p:cNvSpPr txBox="1"/>
          <p:nvPr/>
        </p:nvSpPr>
        <p:spPr>
          <a:xfrm>
            <a:off x="9911444" y="2800350"/>
            <a:ext cx="19022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Gaismotājiem </a:t>
            </a:r>
          </a:p>
          <a:p>
            <a:endParaRPr lang="lv-LV" b="1" dirty="0"/>
          </a:p>
          <a:p>
            <a:r>
              <a:rPr lang="lv-LV" b="1" dirty="0"/>
              <a:t>Skaņotājiem</a:t>
            </a:r>
          </a:p>
          <a:p>
            <a:endParaRPr lang="lv-LV" b="1" dirty="0"/>
          </a:p>
          <a:p>
            <a:r>
              <a:rPr lang="lv-LV" b="1" dirty="0"/>
              <a:t>Orķestrim </a:t>
            </a:r>
          </a:p>
          <a:p>
            <a:endParaRPr lang="lv-LV" b="1" dirty="0"/>
          </a:p>
          <a:p>
            <a:r>
              <a:rPr lang="lv-LV" b="1" dirty="0"/>
              <a:t>Džeza nodaļa </a:t>
            </a:r>
          </a:p>
          <a:p>
            <a:endParaRPr lang="lv-LV" b="1" dirty="0"/>
          </a:p>
          <a:p>
            <a:r>
              <a:rPr lang="lv-LV" b="1" dirty="0"/>
              <a:t> </a:t>
            </a:r>
          </a:p>
          <a:p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657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FBFDDA0-B5C3-4958-97E4-FD3A75C3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467" y="640439"/>
            <a:ext cx="8911687" cy="1280890"/>
          </a:xfrm>
        </p:spPr>
        <p:txBody>
          <a:bodyPr/>
          <a:lstStyle/>
          <a:p>
            <a:r>
              <a:rPr lang="lv-LV" b="1" dirty="0"/>
              <a:t>MEKLĒJOT JAUNUS AKCENTUS </a:t>
            </a:r>
          </a:p>
        </p:txBody>
      </p:sp>
      <p:pic>
        <p:nvPicPr>
          <p:cNvPr id="2050" name="Picture 2" descr="May be an image of indoor">
            <a:extLst>
              <a:ext uri="{FF2B5EF4-FFF2-40B4-BE49-F238E27FC236}">
                <a16:creationId xmlns:a16="http://schemas.microsoft.com/office/drawing/2014/main" id="{32A10533-B527-46DE-900B-B70FA5D1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2355"/>
            <a:ext cx="4607379" cy="460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šsaistes multivide 2" title="SKAŅU GULTA Ventspils Mūzikas bibliotēkā">
            <a:hlinkClick r:id="" action="ppaction://media"/>
            <a:extLst>
              <a:ext uri="{FF2B5EF4-FFF2-40B4-BE49-F238E27FC236}">
                <a16:creationId xmlns:a16="http://schemas.microsoft.com/office/drawing/2014/main" id="{00F9B04B-2C2F-4365-9D48-891097069F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09095" y="1919573"/>
            <a:ext cx="6040030" cy="34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0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y be an image of one or more people, people sitting and indoor">
            <a:extLst>
              <a:ext uri="{FF2B5EF4-FFF2-40B4-BE49-F238E27FC236}">
                <a16:creationId xmlns:a16="http://schemas.microsoft.com/office/drawing/2014/main" id="{AE20C99F-E821-4305-9A29-41619BD4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9" y="684439"/>
            <a:ext cx="5489121" cy="548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995682-1BA4-42A5-BF36-41B0BF5093AB}"/>
              </a:ext>
            </a:extLst>
          </p:cNvPr>
          <p:cNvSpPr txBox="1"/>
          <p:nvPr/>
        </p:nvSpPr>
        <p:spPr>
          <a:xfrm>
            <a:off x="1343692" y="1834885"/>
            <a:ext cx="4026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accent2">
                    <a:lumMod val="75000"/>
                  </a:schemeClr>
                </a:solidFill>
              </a:rPr>
              <a:t>Tautas mūzikas kopai «</a:t>
            </a:r>
            <a:r>
              <a:rPr lang="lv-LV" sz="2400" b="1" dirty="0" err="1">
                <a:solidFill>
                  <a:schemeClr val="accent2">
                    <a:lumMod val="75000"/>
                  </a:schemeClr>
                </a:solidFill>
              </a:rPr>
              <a:t>SaVēji</a:t>
            </a:r>
            <a:r>
              <a:rPr lang="lv-LV" sz="2400" b="1" dirty="0">
                <a:solidFill>
                  <a:schemeClr val="accent2">
                    <a:lumMod val="75000"/>
                  </a:schemeClr>
                </a:solidFill>
              </a:rPr>
              <a:t>» jauna vadītāja -  </a:t>
            </a:r>
          </a:p>
          <a:p>
            <a:endParaRPr lang="lv-LV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lv-LV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lv-LV" sz="2400" b="1" dirty="0" smtClean="0">
                <a:solidFill>
                  <a:schemeClr val="accent2">
                    <a:lumMod val="75000"/>
                  </a:schemeClr>
                </a:solidFill>
              </a:rPr>
              <a:t>     HELĒNA </a:t>
            </a:r>
            <a:r>
              <a:rPr lang="lv-LV" sz="2400" b="1" dirty="0">
                <a:solidFill>
                  <a:schemeClr val="accent2">
                    <a:lumMod val="75000"/>
                  </a:schemeClr>
                </a:solidFill>
              </a:rPr>
              <a:t>KUNCE </a:t>
            </a:r>
          </a:p>
          <a:p>
            <a:pPr algn="r"/>
            <a:endParaRPr lang="lv-LV" sz="2400" b="1" dirty="0"/>
          </a:p>
        </p:txBody>
      </p:sp>
    </p:spTree>
    <p:extLst>
      <p:ext uri="{BB962C8B-B14F-4D97-AF65-F5344CB8AC3E}">
        <p14:creationId xmlns:p14="http://schemas.microsoft.com/office/powerpoint/2010/main" val="4776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252749" y="258350"/>
            <a:ext cx="9659389" cy="1280890"/>
          </a:xfrm>
        </p:spPr>
        <p:txBody>
          <a:bodyPr>
            <a:normAutofit fontScale="90000"/>
          </a:bodyPr>
          <a:lstStyle/>
          <a:p>
            <a:r>
              <a:rPr lang="lv-LV" b="1" dirty="0" smtClean="0"/>
              <a:t>                    </a:t>
            </a:r>
            <a:r>
              <a:rPr lang="lv-LV" b="1" dirty="0" err="1" smtClean="0"/>
              <a:t>Zoom</a:t>
            </a:r>
            <a:r>
              <a:rPr lang="lv-LV" b="1" dirty="0" smtClean="0"/>
              <a:t> nodarbība</a:t>
            </a:r>
            <a:r>
              <a:rPr lang="lv-LV" b="1" dirty="0"/>
              <a:t/>
            </a:r>
            <a:br>
              <a:rPr lang="lv-LV" b="1" dirty="0"/>
            </a:br>
            <a:r>
              <a:rPr lang="lv-LV" b="1" dirty="0" smtClean="0"/>
              <a:t>     «Bibliotēkas </a:t>
            </a:r>
            <a:r>
              <a:rPr lang="lv-LV" b="1" dirty="0"/>
              <a:t>pakalpojumi un  katalogs»</a:t>
            </a: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 smtClean="0"/>
              <a:t> Kurzemes mūzikas skolu skolotāju konferencē</a:t>
            </a:r>
            <a:br>
              <a:rPr lang="lv-LV" b="1" dirty="0" smtClean="0"/>
            </a:br>
            <a:r>
              <a:rPr lang="lv-LV" b="1" dirty="0" smtClean="0"/>
              <a:t>       </a:t>
            </a:r>
            <a:br>
              <a:rPr lang="lv-LV" b="1" dirty="0" smtClean="0"/>
            </a:br>
            <a:r>
              <a:rPr lang="lv-LV" b="1" dirty="0"/>
              <a:t/>
            </a:r>
            <a:br>
              <a:rPr lang="lv-LV" b="1" dirty="0"/>
            </a:b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b="1" dirty="0" smtClean="0"/>
              <a:t>                        </a:t>
            </a:r>
            <a:endParaRPr lang="lv-LV" b="1" dirty="0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889" y="2327563"/>
            <a:ext cx="2356658" cy="4189615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56" y="3067261"/>
            <a:ext cx="4847484" cy="27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EAC3261-C718-49D1-B2A1-9C3F4E23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31" y="1445226"/>
            <a:ext cx="4035880" cy="4031325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7E9C2A33-AB0E-4FC9-8BEA-168EE3544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42" y="1075557"/>
            <a:ext cx="4770665" cy="4770665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45D77C10-D117-453C-81DB-C9CB8FE4B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66" y="2974511"/>
            <a:ext cx="3883489" cy="3883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3448" y="311252"/>
            <a:ext cx="797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chemeClr val="accent2">
                    <a:lumMod val="75000"/>
                  </a:schemeClr>
                </a:solidFill>
              </a:rPr>
              <a:t>Dalība Digitālajos svētkos un Ventspils Groove 2021</a:t>
            </a:r>
            <a:endParaRPr lang="lv-LV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one or more people, people sitting, people standing and indoor">
            <a:extLst>
              <a:ext uri="{FF2B5EF4-FFF2-40B4-BE49-F238E27FC236}">
                <a16:creationId xmlns:a16="http://schemas.microsoft.com/office/drawing/2014/main" id="{DEA777FB-F0A0-4E17-BF3E-647084978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28" y="1344064"/>
            <a:ext cx="3900488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817308AC-1514-441F-A1FA-03F94EF4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50" y="1572664"/>
            <a:ext cx="4972050" cy="497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8015" y="432262"/>
            <a:ext cx="783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chemeClr val="accent2">
                    <a:lumMod val="75000"/>
                  </a:schemeClr>
                </a:solidFill>
              </a:rPr>
              <a:t>Nodarbība «Pats sev </a:t>
            </a:r>
            <a:r>
              <a:rPr lang="lv-LV" sz="2400" b="1" dirty="0" err="1" smtClean="0">
                <a:solidFill>
                  <a:schemeClr val="accent2">
                    <a:lumMod val="75000"/>
                  </a:schemeClr>
                </a:solidFill>
              </a:rPr>
              <a:t>klaviermeistars</a:t>
            </a:r>
            <a:r>
              <a:rPr lang="lv-LV" sz="2400" b="1" dirty="0" smtClean="0">
                <a:solidFill>
                  <a:schemeClr val="accent2">
                    <a:lumMod val="75000"/>
                  </a:schemeClr>
                </a:solidFill>
              </a:rPr>
              <a:t>» skolēniem </a:t>
            </a:r>
            <a:endParaRPr lang="lv-LV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ilgas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246</TotalTime>
  <Words>171</Words>
  <Application>Microsoft Office PowerPoint</Application>
  <PresentationFormat>Platekrāna</PresentationFormat>
  <Paragraphs>46</Paragraphs>
  <Slides>17</Slides>
  <Notes>0</Notes>
  <HiddenSlides>0</HiddenSlides>
  <MMClips>5</MMClips>
  <ScaleCrop>false</ScaleCrop>
  <HeadingPairs>
    <vt:vector size="8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Iegulti OLE serveri</vt:lpstr>
      </vt:variant>
      <vt:variant>
        <vt:i4>1</vt:i4>
      </vt:variant>
      <vt:variant>
        <vt:lpstr>Slaidu virsraksti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Smilgas</vt:lpstr>
      <vt:lpstr>Microsoft Excel darblapa</vt:lpstr>
      <vt:lpstr>       MŪZIKAS BIBLIOTĒKA   PANDĒMIJAS DIENASGRĀMATA                          2021</vt:lpstr>
      <vt:lpstr>PowerPoint prezentācija</vt:lpstr>
      <vt:lpstr>Mazāks apmeklējums – lielāks izsniegums </vt:lpstr>
      <vt:lpstr>FONDA PAPILDINĀŠANA </vt:lpstr>
      <vt:lpstr>MEKLĒJOT JAUNUS AKCENTUS </vt:lpstr>
      <vt:lpstr>PowerPoint prezentācija</vt:lpstr>
      <vt:lpstr>                    Zoom nodarbība      «Bibliotēkas pakalpojumi un  katalogs»  Kurzemes mūzikas skolu skolotāju konferencē                                   </vt:lpstr>
      <vt:lpstr>PowerPoint prezentācija</vt:lpstr>
      <vt:lpstr>PowerPoint prezentācija</vt:lpstr>
      <vt:lpstr>APMEKLĒTĀJU DĪVAINĪBAS UN DĀSNUMS  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Sadarbība ar Radio 3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Aldis Alliks</dc:creator>
  <cp:lastModifiedBy>Lietotājs</cp:lastModifiedBy>
  <cp:revision>26</cp:revision>
  <dcterms:created xsi:type="dcterms:W3CDTF">2022-01-26T21:05:44Z</dcterms:created>
  <dcterms:modified xsi:type="dcterms:W3CDTF">2022-01-28T14:42:25Z</dcterms:modified>
</cp:coreProperties>
</file>