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lv-LV" smtClean="0"/>
              <a:t>Rediģēt šablona virsraksta stilu</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smtClean="0"/>
              <a:t>Noklikšķiniet, lai rediģētu šablona apakšvirsraksta stilu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8/13/2019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dirty="0"/>
          </a:p>
        </p:txBody>
      </p:sp>
      <p:sp>
        <p:nvSpPr>
          <p:cNvPr id="3" name="Vertical Text Placeholder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lv-LV" smtClean="0"/>
              <a:t>Rediģēt šablona virsraksta stilu</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dirty="0"/>
          </a:p>
        </p:txBody>
      </p:sp>
      <p:sp>
        <p:nvSpPr>
          <p:cNvPr id="3" name="Content Placeholder 2"/>
          <p:cNvSpPr>
            <a:spLocks noGrp="1"/>
          </p:cNvSpPr>
          <p:nvPr>
            <p:ph idx="1"/>
          </p:nvPr>
        </p:nvSpPr>
        <p:spPr/>
        <p:txBody>
          <a:bodyPr ancho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lv-LV" smtClean="0"/>
              <a:t>Rediģēt šablona virsraksta stilu</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smtClean="0"/>
              <a:t>Rediģēt šablona teksta stilus</a:t>
            </a:r>
          </a:p>
        </p:txBody>
      </p:sp>
      <p:sp>
        <p:nvSpPr>
          <p:cNvPr id="4" name="Date Placeholder 3"/>
          <p:cNvSpPr>
            <a:spLocks noGrp="1"/>
          </p:cNvSpPr>
          <p:nvPr>
            <p:ph type="dt" sz="half" idx="10"/>
          </p:nvPr>
        </p:nvSpPr>
        <p:spPr/>
        <p:txBody>
          <a:bodyPr/>
          <a:lstStyle/>
          <a:p>
            <a:fld id="{48A87A34-81AB-432B-8DAE-1953F412C126}" type="datetimeFigureOut">
              <a:rPr lang="en-US" dirty="0"/>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lv-LV" smtClean="0"/>
              <a:t>Rediģēt šablona virsraksta stilu</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lv-LV" smtClean="0"/>
              <a:t>Rediģēt šablona virsraksta stilu</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4" name="Content Placeholder 3"/>
          <p:cNvSpPr>
            <a:spLocks noGrp="1"/>
          </p:cNvSpPr>
          <p:nvPr>
            <p:ph sz="half" idx="2"/>
          </p:nvPr>
        </p:nvSpPr>
        <p:spPr>
          <a:xfrm>
            <a:off x="1447191" y="2824269"/>
            <a:ext cx="4645152" cy="2644457"/>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6" name="Content Placeholder 5"/>
          <p:cNvSpPr>
            <a:spLocks noGrp="1"/>
          </p:cNvSpPr>
          <p:nvPr>
            <p:ph sz="quarter" idx="4"/>
          </p:nvPr>
        </p:nvSpPr>
        <p:spPr>
          <a:xfrm>
            <a:off x="6412362" y="2821491"/>
            <a:ext cx="4645152" cy="2637371"/>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lv-LV" smtClean="0"/>
              <a:t>Rediģēt šablona virsraksta stilu</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smtClean="0"/>
              <a:t>Rediģēt šablona teksta stilus</a:t>
            </a:r>
          </a:p>
        </p:txBody>
      </p:sp>
      <p:sp>
        <p:nvSpPr>
          <p:cNvPr id="5" name="Date Placeholder 4"/>
          <p:cNvSpPr>
            <a:spLocks noGrp="1"/>
          </p:cNvSpPr>
          <p:nvPr>
            <p:ph type="dt" sz="half" idx="10"/>
          </p:nvPr>
        </p:nvSpPr>
        <p:spPr/>
        <p:txBody>
          <a:bodyPr/>
          <a:lstStyle/>
          <a:p>
            <a:fld id="{48A87A34-81AB-432B-8DAE-1953F412C126}" type="datetimeFigureOut">
              <a:rPr lang="en-US" dirty="0"/>
              <a:t>8/13/2019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lv-LV" smtClean="0"/>
              <a:t>Rediģēt šablona virsraksta stilu</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smtClean="0"/>
              <a:t>Noklikšķiniet uz ikonas, lai pievienotu attēlu</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smtClean="0"/>
              <a:t>Rediģēt šablona teksta stilus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8/13/2019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lv-LV" smtClean="0"/>
              <a:t>Rediģēt šablona virsraksta stilu</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8/13/2019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oodihelsinki.fi/en/what-is-ood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p:txBody>
          <a:bodyPr>
            <a:normAutofit/>
          </a:bodyPr>
          <a:lstStyle/>
          <a:p>
            <a:pPr algn="ctr"/>
            <a:r>
              <a:rPr lang="lv-LV" sz="2800" dirty="0" smtClean="0">
                <a:latin typeface="Arial" panose="020B0604020202020204" pitchFamily="34" charset="0"/>
                <a:cs typeface="Arial" panose="020B0604020202020204" pitchFamily="34" charset="0"/>
              </a:rPr>
              <a:t>Helsinku Centrālā bibliotēka «</a:t>
            </a:r>
            <a:r>
              <a:rPr lang="lv-LV" sz="2800" dirty="0" err="1" smtClean="0">
                <a:latin typeface="Arial" panose="020B0604020202020204" pitchFamily="34" charset="0"/>
                <a:cs typeface="Arial" panose="020B0604020202020204" pitchFamily="34" charset="0"/>
              </a:rPr>
              <a:t>Oodi</a:t>
            </a:r>
            <a:r>
              <a:rPr lang="lv-LV" sz="2800" dirty="0" smtClean="0">
                <a:latin typeface="Arial" panose="020B0604020202020204" pitchFamily="34" charset="0"/>
                <a:cs typeface="Arial" panose="020B0604020202020204" pitchFamily="34" charset="0"/>
              </a:rPr>
              <a:t>»</a:t>
            </a:r>
            <a:endParaRPr lang="lv-LV" sz="2800" dirty="0">
              <a:latin typeface="Arial" panose="020B0604020202020204" pitchFamily="34" charset="0"/>
              <a:cs typeface="Arial" panose="020B0604020202020204" pitchFamily="34" charset="0"/>
            </a:endParaRPr>
          </a:p>
        </p:txBody>
      </p:sp>
      <p:sp>
        <p:nvSpPr>
          <p:cNvPr id="3" name="Apakšvirsraksts 2"/>
          <p:cNvSpPr>
            <a:spLocks noGrp="1"/>
          </p:cNvSpPr>
          <p:nvPr>
            <p:ph type="subTitle" idx="1"/>
          </p:nvPr>
        </p:nvSpPr>
        <p:spPr/>
        <p:txBody>
          <a:bodyPr>
            <a:normAutofit fontScale="92500"/>
          </a:bodyPr>
          <a:lstStyle/>
          <a:p>
            <a:pPr algn="r"/>
            <a:r>
              <a:rPr lang="lv-LV" sz="1400" dirty="0" smtClean="0">
                <a:latin typeface="Arial" panose="020B0604020202020204" pitchFamily="34" charset="0"/>
                <a:cs typeface="Arial" panose="020B0604020202020204" pitchFamily="34" charset="0"/>
              </a:rPr>
              <a:t>Kurzemes bibliotekāru vasaras skola «Bibliotēka – vieta skaņai, atskaņai un noskaņai»</a:t>
            </a:r>
          </a:p>
          <a:p>
            <a:pPr algn="r"/>
            <a:r>
              <a:rPr lang="lv-LV" sz="1400" dirty="0" smtClean="0">
                <a:latin typeface="Arial" panose="020B0604020202020204" pitchFamily="34" charset="0"/>
                <a:cs typeface="Arial" panose="020B0604020202020204" pitchFamily="34" charset="0"/>
              </a:rPr>
              <a:t>13.08.2019.</a:t>
            </a:r>
            <a:endParaRPr lang="lv-LV"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6929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pPr algn="ctr"/>
            <a:r>
              <a:rPr lang="lv-LV" sz="1800" dirty="0">
                <a:latin typeface="Arial" panose="020B0604020202020204" pitchFamily="34" charset="0"/>
                <a:cs typeface="Arial" panose="020B0604020202020204" pitchFamily="34" charset="0"/>
              </a:rPr>
              <a:t>Helsinku Centrālā bibliotēka «</a:t>
            </a:r>
            <a:r>
              <a:rPr lang="lv-LV" sz="1800" dirty="0" smtClean="0">
                <a:latin typeface="Arial" panose="020B0604020202020204" pitchFamily="34" charset="0"/>
                <a:cs typeface="Arial" panose="020B0604020202020204" pitchFamily="34" charset="0"/>
              </a:rPr>
              <a:t>Oda»</a:t>
            </a:r>
            <a:endParaRPr lang="lv-LV" sz="1800" dirty="0"/>
          </a:p>
        </p:txBody>
      </p:sp>
      <p:sp>
        <p:nvSpPr>
          <p:cNvPr id="3" name="Satura vietturis 2"/>
          <p:cNvSpPr>
            <a:spLocks noGrp="1"/>
          </p:cNvSpPr>
          <p:nvPr>
            <p:ph idx="1"/>
          </p:nvPr>
        </p:nvSpPr>
        <p:spPr/>
        <p:txBody>
          <a:bodyPr>
            <a:normAutofit lnSpcReduction="10000"/>
          </a:bodyPr>
          <a:lstStyle/>
          <a:p>
            <a:r>
              <a:rPr lang="lv-LV" sz="1800" dirty="0" smtClean="0">
                <a:latin typeface="Arial" panose="020B0604020202020204" pitchFamily="34" charset="0"/>
                <a:cs typeface="Arial" panose="020B0604020202020204" pitchFamily="34" charset="0"/>
              </a:rPr>
              <a:t>Atklāta 2018.gada 5.decembrī, Somijas Republikas 101.dzimšanas dienas priekšvakarā</a:t>
            </a:r>
          </a:p>
          <a:p>
            <a:r>
              <a:rPr lang="lv-LV" sz="1800" dirty="0" smtClean="0">
                <a:latin typeface="Arial" panose="020B0604020202020204" pitchFamily="34" charset="0"/>
                <a:cs typeface="Arial" panose="020B0604020202020204" pitchFamily="34" charset="0"/>
              </a:rPr>
              <a:t>Būvniecības izmaksas - 98 miljoni eiro, iekārtas un tehnoloģijas  -12 miljoni eiro. 70% izmaksu sedza Helsinku pašvaldība</a:t>
            </a:r>
          </a:p>
          <a:p>
            <a:r>
              <a:rPr lang="lv-LV" sz="1800" dirty="0" smtClean="0">
                <a:latin typeface="Arial" panose="020B0604020202020204" pitchFamily="34" charset="0"/>
                <a:cs typeface="Arial" panose="020B0604020202020204" pitchFamily="34" charset="0"/>
              </a:rPr>
              <a:t>Novietojums – blakus modernās mākslas muzejam «Kiasma», Helsinku mūzikas namam, Parlamenta ēkai un «</a:t>
            </a:r>
            <a:r>
              <a:rPr lang="lv-LV" sz="1800" dirty="0" err="1" smtClean="0">
                <a:latin typeface="Arial" panose="020B0604020202020204" pitchFamily="34" charset="0"/>
                <a:cs typeface="Arial" panose="020B0604020202020204" pitchFamily="34" charset="0"/>
              </a:rPr>
              <a:t>Finlandia</a:t>
            </a:r>
            <a:r>
              <a:rPr lang="lv-LV" sz="1800" dirty="0" smtClean="0">
                <a:latin typeface="Arial" panose="020B0604020202020204" pitchFamily="34" charset="0"/>
                <a:cs typeface="Arial" panose="020B0604020202020204" pitchFamily="34" charset="0"/>
              </a:rPr>
              <a:t>» koncertzālei</a:t>
            </a:r>
          </a:p>
          <a:p>
            <a:r>
              <a:rPr lang="lv-LV" sz="1800" dirty="0" smtClean="0">
                <a:latin typeface="Arial" panose="020B0604020202020204" pitchFamily="34" charset="0"/>
                <a:cs typeface="Arial" panose="020B0604020202020204" pitchFamily="34" charset="0"/>
              </a:rPr>
              <a:t>Arhitekti – Somijas arhitektu birojs «ALA». Ēka plānota kā viena no visbrīvāk pieejamām ēkām Ziemeļvalstīs</a:t>
            </a:r>
          </a:p>
          <a:p>
            <a:r>
              <a:rPr lang="lv-LV" sz="1800" dirty="0" smtClean="0">
                <a:latin typeface="Arial" panose="020B0604020202020204" pitchFamily="34" charset="0"/>
                <a:cs typeface="Arial" panose="020B0604020202020204" pitchFamily="34" charset="0"/>
              </a:rPr>
              <a:t>Projekta vīzijas attīstīšanā divu gadu desmitu garumā arhitekti aptaujāja neskaitāmus Somijas iedzīvotājus -  ģimenes ar bērniem, seniorus, studentus</a:t>
            </a:r>
          </a:p>
          <a:p>
            <a:endParaRPr lang="lv-LV" sz="1800" dirty="0" smtClean="0">
              <a:latin typeface="Arial" panose="020B0604020202020204" pitchFamily="34" charset="0"/>
              <a:cs typeface="Arial" panose="020B0604020202020204" pitchFamily="34" charset="0"/>
            </a:endParaRPr>
          </a:p>
          <a:p>
            <a:endParaRPr lang="lv-LV"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1538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pPr algn="ctr"/>
            <a:r>
              <a:rPr lang="lv-LV" sz="1800" dirty="0">
                <a:latin typeface="Arial" panose="020B0604020202020204" pitchFamily="34" charset="0"/>
                <a:cs typeface="Arial" panose="020B0604020202020204" pitchFamily="34" charset="0"/>
              </a:rPr>
              <a:t>Helsinku Centrālā bibliotēka «</a:t>
            </a:r>
            <a:r>
              <a:rPr lang="lv-LV" sz="1800" dirty="0" smtClean="0">
                <a:latin typeface="Arial" panose="020B0604020202020204" pitchFamily="34" charset="0"/>
                <a:cs typeface="Arial" panose="020B0604020202020204" pitchFamily="34" charset="0"/>
              </a:rPr>
              <a:t>Oda»</a:t>
            </a:r>
            <a:endParaRPr lang="lv-LV" sz="1800" dirty="0"/>
          </a:p>
        </p:txBody>
      </p:sp>
      <p:sp>
        <p:nvSpPr>
          <p:cNvPr id="3" name="Satura vietturis 2"/>
          <p:cNvSpPr>
            <a:spLocks noGrp="1"/>
          </p:cNvSpPr>
          <p:nvPr>
            <p:ph idx="1"/>
          </p:nvPr>
        </p:nvSpPr>
        <p:spPr/>
        <p:txBody>
          <a:bodyPr>
            <a:normAutofit/>
          </a:bodyPr>
          <a:lstStyle/>
          <a:p>
            <a:r>
              <a:rPr lang="lv-LV" sz="1800" dirty="0" smtClean="0">
                <a:latin typeface="Arial" panose="020B0604020202020204" pitchFamily="34" charset="0"/>
                <a:cs typeface="Arial" panose="020B0604020202020204" pitchFamily="34" charset="0"/>
              </a:rPr>
              <a:t>Projekta vīzijā uzsvērts: «Oda» ir tāda, kādu tu vēlies. Satiecies ar draugiem, radi mākslu vai atpūties. Apmeklē «Odu» ar ģimeni, rezervē sev atsevišķu telpu vai pavadi savu darba dienu mierīgā gaisotnē. Ja vēlies, radi pats savu notikumu!»</a:t>
            </a:r>
          </a:p>
          <a:p>
            <a:r>
              <a:rPr lang="lv-LV" sz="1800" dirty="0" smtClean="0">
                <a:latin typeface="Arial" panose="020B0604020202020204" pitchFamily="34" charset="0"/>
                <a:cs typeface="Arial" panose="020B0604020202020204" pitchFamily="34" charset="0"/>
              </a:rPr>
              <a:t>Somijas prezidents  Sauli </a:t>
            </a:r>
            <a:r>
              <a:rPr lang="lv-LV" sz="1800" dirty="0" err="1" smtClean="0">
                <a:latin typeface="Arial" panose="020B0604020202020204" pitchFamily="34" charset="0"/>
                <a:cs typeface="Arial" panose="020B0604020202020204" pitchFamily="34" charset="0"/>
              </a:rPr>
              <a:t>Nīnisto</a:t>
            </a:r>
            <a:r>
              <a:rPr lang="lv-LV" sz="1800" dirty="0" smtClean="0">
                <a:latin typeface="Arial" panose="020B0604020202020204" pitchFamily="34" charset="0"/>
                <a:cs typeface="Arial" panose="020B0604020202020204" pitchFamily="34" charset="0"/>
              </a:rPr>
              <a:t> atklāšanas ceremonijā uzsvēra: ««Odas» nozīme ir lielāka nekā tikai bibliotēka, tā ir goda zīme mūsu neatkarīgajai valstij un tās sasniegumiem, tā ir vieta, kuru Somija un somi ir nopelnījuši!»</a:t>
            </a:r>
          </a:p>
          <a:p>
            <a:r>
              <a:rPr lang="lv-LV" sz="1800" dirty="0" smtClean="0">
                <a:latin typeface="Arial" panose="020B0604020202020204" pitchFamily="34" charset="0"/>
                <a:cs typeface="Arial" panose="020B0604020202020204" pitchFamily="34" charset="0"/>
              </a:rPr>
              <a:t>Šobrīd «Oda» pamatoti tiek saukta par Helsinku pilsētas iedzīvotāju dzīvojamo istabu. To ikdienas apmeklē ap 10 000 cilvēku</a:t>
            </a:r>
          </a:p>
          <a:p>
            <a:endParaRPr lang="lv-LV"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5794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pPr algn="ctr"/>
            <a:r>
              <a:rPr lang="lv-LV" sz="1800" dirty="0">
                <a:latin typeface="Arial" panose="020B0604020202020204" pitchFamily="34" charset="0"/>
                <a:cs typeface="Arial" panose="020B0604020202020204" pitchFamily="34" charset="0"/>
              </a:rPr>
              <a:t>Helsinku Centrālā bibliotēka </a:t>
            </a:r>
            <a:r>
              <a:rPr lang="lv-LV" sz="1800" dirty="0" smtClean="0">
                <a:latin typeface="Arial" panose="020B0604020202020204" pitchFamily="34" charset="0"/>
                <a:cs typeface="Arial" panose="020B0604020202020204" pitchFamily="34" charset="0"/>
              </a:rPr>
              <a:t>«</a:t>
            </a:r>
            <a:r>
              <a:rPr lang="lv-LV" sz="1800" dirty="0" err="1" smtClean="0">
                <a:latin typeface="Arial" panose="020B0604020202020204" pitchFamily="34" charset="0"/>
                <a:cs typeface="Arial" panose="020B0604020202020204" pitchFamily="34" charset="0"/>
              </a:rPr>
              <a:t>odA</a:t>
            </a:r>
            <a:r>
              <a:rPr lang="lv-LV" sz="1800" dirty="0" smtClean="0">
                <a:latin typeface="Arial" panose="020B0604020202020204" pitchFamily="34" charset="0"/>
                <a:cs typeface="Arial" panose="020B0604020202020204" pitchFamily="34" charset="0"/>
              </a:rPr>
              <a:t>»</a:t>
            </a:r>
            <a:endParaRPr lang="lv-LV" sz="1800" dirty="0"/>
          </a:p>
        </p:txBody>
      </p:sp>
      <p:sp>
        <p:nvSpPr>
          <p:cNvPr id="3" name="Satura vietturis 2"/>
          <p:cNvSpPr>
            <a:spLocks noGrp="1"/>
          </p:cNvSpPr>
          <p:nvPr>
            <p:ph idx="1"/>
          </p:nvPr>
        </p:nvSpPr>
        <p:spPr/>
        <p:txBody>
          <a:bodyPr>
            <a:normAutofit/>
          </a:bodyPr>
          <a:lstStyle/>
          <a:p>
            <a:r>
              <a:rPr lang="lv-LV" sz="1800" dirty="0" smtClean="0">
                <a:latin typeface="Arial" panose="020B0604020202020204" pitchFamily="34" charset="0"/>
                <a:cs typeface="Arial" panose="020B0604020202020204" pitchFamily="34" charset="0"/>
              </a:rPr>
              <a:t> Bibliotēkas telpu platība sasniedz 10 000 m</a:t>
            </a:r>
            <a:r>
              <a:rPr lang="lv-LV" sz="1800" baseline="30000" dirty="0" smtClean="0">
                <a:latin typeface="Arial" panose="020B0604020202020204" pitchFamily="34" charset="0"/>
                <a:cs typeface="Arial" panose="020B0604020202020204" pitchFamily="34" charset="0"/>
              </a:rPr>
              <a:t>2. .</a:t>
            </a:r>
            <a:r>
              <a:rPr lang="lv-LV" sz="1800" dirty="0" smtClean="0">
                <a:latin typeface="Arial" panose="020B0604020202020204" pitchFamily="34" charset="0"/>
                <a:cs typeface="Arial" panose="020B0604020202020204" pitchFamily="34" charset="0"/>
              </a:rPr>
              <a:t>Ēku veido trīs stāvi</a:t>
            </a:r>
          </a:p>
          <a:p>
            <a:r>
              <a:rPr lang="lv-LV" sz="1800" dirty="0" smtClean="0">
                <a:latin typeface="Arial" panose="020B0604020202020204" pitchFamily="34" charset="0"/>
                <a:cs typeface="Arial" panose="020B0604020202020204" pitchFamily="34" charset="0"/>
              </a:rPr>
              <a:t>Pirmajā stāvā atrodas milzīgs vestibils, kurā iespējams rīkot dažādus publiskus pasākums, </a:t>
            </a:r>
            <a:r>
              <a:rPr lang="lv-LV" sz="1800" dirty="0" smtClean="0">
                <a:latin typeface="Arial" panose="020B0604020202020204" pitchFamily="34" charset="0"/>
                <a:cs typeface="Arial" panose="020B0604020202020204" pitchFamily="34" charset="0"/>
              </a:rPr>
              <a:t>pieejama </a:t>
            </a:r>
            <a:r>
              <a:rPr lang="lv-LV" sz="1800" dirty="0" smtClean="0">
                <a:latin typeface="Arial" panose="020B0604020202020204" pitchFamily="34" charset="0"/>
                <a:cs typeface="Arial" panose="020B0604020202020204" pitchFamily="34" charset="0"/>
              </a:rPr>
              <a:t>tūrisma informācija, Eiropas informācijas punkts, </a:t>
            </a:r>
            <a:r>
              <a:rPr lang="lv-LV" sz="1800" dirty="0">
                <a:latin typeface="Arial" panose="020B0604020202020204" pitchFamily="34" charset="0"/>
                <a:cs typeface="Arial" panose="020B0604020202020204" pitchFamily="34" charset="0"/>
              </a:rPr>
              <a:t>grāmatu izsniegšanas/saņemšanas </a:t>
            </a:r>
            <a:r>
              <a:rPr lang="lv-LV" sz="1800" dirty="0" smtClean="0">
                <a:latin typeface="Arial" panose="020B0604020202020204" pitchFamily="34" charset="0"/>
                <a:cs typeface="Arial" panose="020B0604020202020204" pitchFamily="34" charset="0"/>
              </a:rPr>
              <a:t>lete, grāmatu un citu materiālu automatizēta šķirošana, </a:t>
            </a:r>
            <a:r>
              <a:rPr lang="lv-LV" sz="1800" dirty="0" err="1" smtClean="0">
                <a:latin typeface="Arial" panose="020B0604020202020204" pitchFamily="34" charset="0"/>
                <a:cs typeface="Arial" panose="020B0604020202020204" pitchFamily="34" charset="0"/>
              </a:rPr>
              <a:t>pašapkalpošnās</a:t>
            </a:r>
            <a:r>
              <a:rPr lang="lv-LV" sz="1800" dirty="0" smtClean="0">
                <a:latin typeface="Arial" panose="020B0604020202020204" pitchFamily="34" charset="0"/>
                <a:cs typeface="Arial" panose="020B0604020202020204" pitchFamily="34" charset="0"/>
              </a:rPr>
              <a:t> iekārta, restorāns, kinoteātris</a:t>
            </a:r>
          </a:p>
          <a:p>
            <a:r>
              <a:rPr lang="lv-LV" sz="1800" dirty="0" smtClean="0">
                <a:latin typeface="Arial" panose="020B0604020202020204" pitchFamily="34" charset="0"/>
                <a:cs typeface="Arial" panose="020B0604020202020204" pitchFamily="34" charset="0"/>
              </a:rPr>
              <a:t>Otrajā stāvā mācību telpas, radošās telpas, filmēšanas un skaņu ierakstu studija ar visu nepieciešamo tehniku un montēšanas telpa. Klusinātas telpas lasīšanai un mācībām. Šeit pieejams 3D printeris, iespēja veikt </a:t>
            </a:r>
            <a:r>
              <a:rPr lang="lv-LV" sz="1800" dirty="0" err="1" smtClean="0">
                <a:latin typeface="Arial" panose="020B0604020202020204" pitchFamily="34" charset="0"/>
                <a:cs typeface="Arial" panose="020B0604020202020204" pitchFamily="34" charset="0"/>
              </a:rPr>
              <a:t>apdrukas</a:t>
            </a:r>
            <a:r>
              <a:rPr lang="lv-LV" sz="1800" dirty="0" smtClean="0">
                <a:latin typeface="Arial" panose="020B0604020202020204" pitchFamily="34" charset="0"/>
                <a:cs typeface="Arial" panose="020B0604020202020204" pitchFamily="34" charset="0"/>
              </a:rPr>
              <a:t> darbus, šūt un izšūt,  noslēgtas spēļu telpas bērniem un jauniešiem</a:t>
            </a:r>
          </a:p>
          <a:p>
            <a:endParaRPr lang="lv-LV"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8692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pPr algn="ctr"/>
            <a:r>
              <a:rPr lang="lv-LV" sz="1800" dirty="0">
                <a:latin typeface="Arial" panose="020B0604020202020204" pitchFamily="34" charset="0"/>
                <a:cs typeface="Arial" panose="020B0604020202020204" pitchFamily="34" charset="0"/>
              </a:rPr>
              <a:t>Helsinku Centrālā bibliotēka </a:t>
            </a:r>
            <a:r>
              <a:rPr lang="lv-LV" sz="1800" dirty="0" smtClean="0">
                <a:latin typeface="Arial" panose="020B0604020202020204" pitchFamily="34" charset="0"/>
                <a:cs typeface="Arial" panose="020B0604020202020204" pitchFamily="34" charset="0"/>
              </a:rPr>
              <a:t>«</a:t>
            </a:r>
            <a:r>
              <a:rPr lang="lv-LV" sz="1800" dirty="0" err="1" smtClean="0">
                <a:latin typeface="Arial" panose="020B0604020202020204" pitchFamily="34" charset="0"/>
                <a:cs typeface="Arial" panose="020B0604020202020204" pitchFamily="34" charset="0"/>
              </a:rPr>
              <a:t>odA</a:t>
            </a:r>
            <a:r>
              <a:rPr lang="lv-LV" sz="1800" dirty="0" smtClean="0">
                <a:latin typeface="Arial" panose="020B0604020202020204" pitchFamily="34" charset="0"/>
                <a:cs typeface="Arial" panose="020B0604020202020204" pitchFamily="34" charset="0"/>
              </a:rPr>
              <a:t>»</a:t>
            </a:r>
            <a:endParaRPr lang="lv-LV" sz="1800" dirty="0"/>
          </a:p>
        </p:txBody>
      </p:sp>
      <p:sp>
        <p:nvSpPr>
          <p:cNvPr id="3" name="Satura vietturis 2"/>
          <p:cNvSpPr>
            <a:spLocks noGrp="1"/>
          </p:cNvSpPr>
          <p:nvPr>
            <p:ph idx="1"/>
          </p:nvPr>
        </p:nvSpPr>
        <p:spPr/>
        <p:txBody>
          <a:bodyPr>
            <a:normAutofit/>
          </a:bodyPr>
          <a:lstStyle/>
          <a:p>
            <a:r>
              <a:rPr lang="lv-LV" sz="1800" dirty="0" smtClean="0">
                <a:latin typeface="Arial" panose="020B0604020202020204" pitchFamily="34" charset="0"/>
                <a:cs typeface="Arial" panose="020B0604020202020204" pitchFamily="34" charset="0"/>
              </a:rPr>
              <a:t>Trešajā stāvā iekārtotas «Grāmatu debesis</a:t>
            </a:r>
            <a:r>
              <a:rPr lang="lv-LV" sz="1800" dirty="0" smtClean="0">
                <a:latin typeface="Arial" panose="020B0604020202020204" pitchFamily="34" charset="0"/>
                <a:cs typeface="Arial" panose="020B0604020202020204" pitchFamily="34" charset="0"/>
              </a:rPr>
              <a:t>», tas līdzinās mākonim, kas stiepjas pāri bibliotēkas ieejai un no tā paveras lielisks skats uz Helsinku panorāmu</a:t>
            </a:r>
          </a:p>
          <a:p>
            <a:r>
              <a:rPr lang="lv-LV" sz="1800" dirty="0">
                <a:latin typeface="Arial" panose="020B0604020202020204" pitchFamily="34" charset="0"/>
                <a:cs typeface="Arial" panose="020B0604020202020204" pitchFamily="34" charset="0"/>
              </a:rPr>
              <a:t>Trešā stāva «Pilsoņu balkona» līmenis ir vienā augstumā ar iepretim esošā Parlamenta ēkas kāpnēm</a:t>
            </a:r>
          </a:p>
          <a:p>
            <a:r>
              <a:rPr lang="lv-LV" sz="1800" dirty="0" smtClean="0">
                <a:latin typeface="Arial" panose="020B0604020202020204" pitchFamily="34" charset="0"/>
                <a:cs typeface="Arial" panose="020B0604020202020204" pitchFamily="34" charset="0"/>
              </a:rPr>
              <a:t>Šeit pieejamas ap</a:t>
            </a:r>
            <a:r>
              <a:rPr lang="lv-LV" sz="1800" dirty="0" smtClean="0">
                <a:latin typeface="Arial" panose="020B0604020202020204" pitchFamily="34" charset="0"/>
                <a:cs typeface="Arial" panose="020B0604020202020204" pitchFamily="34" charset="0"/>
              </a:rPr>
              <a:t> </a:t>
            </a:r>
            <a:r>
              <a:rPr lang="lv-LV" sz="1800" dirty="0" smtClean="0">
                <a:latin typeface="Arial" panose="020B0604020202020204" pitchFamily="34" charset="0"/>
                <a:cs typeface="Arial" panose="020B0604020202020204" pitchFamily="34" charset="0"/>
              </a:rPr>
              <a:t>100 000 grāmatu 20 valodās. </a:t>
            </a:r>
            <a:r>
              <a:rPr lang="lv-LV" sz="1800" dirty="0" smtClean="0">
                <a:latin typeface="Arial" panose="020B0604020202020204" pitchFamily="34" charset="0"/>
                <a:cs typeface="Arial" panose="020B0604020202020204" pitchFamily="34" charset="0"/>
              </a:rPr>
              <a:t>Tā </a:t>
            </a:r>
            <a:r>
              <a:rPr lang="lv-LV" sz="1800" dirty="0" smtClean="0">
                <a:latin typeface="Arial" panose="020B0604020202020204" pitchFamily="34" charset="0"/>
                <a:cs typeface="Arial" panose="020B0604020202020204" pitchFamily="34" charset="0"/>
              </a:rPr>
              <a:t>ir vieta daudzu ģimeņu kopā būšanai, priecīgām bērnu čalām, kuru balsis milzīgajā telpā ir izkliedētas</a:t>
            </a:r>
          </a:p>
          <a:p>
            <a:endParaRPr lang="lv-LV" sz="1800" baseline="30000" dirty="0">
              <a:latin typeface="Arial" panose="020B0604020202020204" pitchFamily="34" charset="0"/>
              <a:cs typeface="Arial" panose="020B0604020202020204" pitchFamily="34" charset="0"/>
            </a:endParaRPr>
          </a:p>
          <a:p>
            <a:endParaRPr lang="lv-LV"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5126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pPr algn="ctr"/>
            <a:r>
              <a:rPr lang="lv-LV" sz="1800" dirty="0">
                <a:latin typeface="Arial" panose="020B0604020202020204" pitchFamily="34" charset="0"/>
                <a:cs typeface="Arial" panose="020B0604020202020204" pitchFamily="34" charset="0"/>
              </a:rPr>
              <a:t>Helsinku Centrālā bibliotēka </a:t>
            </a:r>
            <a:r>
              <a:rPr lang="lv-LV" sz="1800" dirty="0" smtClean="0">
                <a:latin typeface="Arial" panose="020B0604020202020204" pitchFamily="34" charset="0"/>
                <a:cs typeface="Arial" panose="020B0604020202020204" pitchFamily="34" charset="0"/>
              </a:rPr>
              <a:t>«</a:t>
            </a:r>
            <a:r>
              <a:rPr lang="lv-LV" sz="1800" dirty="0" err="1" smtClean="0">
                <a:latin typeface="Arial" panose="020B0604020202020204" pitchFamily="34" charset="0"/>
                <a:cs typeface="Arial" panose="020B0604020202020204" pitchFamily="34" charset="0"/>
              </a:rPr>
              <a:t>odA</a:t>
            </a:r>
            <a:r>
              <a:rPr lang="lv-LV" sz="1800" dirty="0" smtClean="0">
                <a:latin typeface="Arial" panose="020B0604020202020204" pitchFamily="34" charset="0"/>
                <a:cs typeface="Arial" panose="020B0604020202020204" pitchFamily="34" charset="0"/>
              </a:rPr>
              <a:t>»</a:t>
            </a:r>
            <a:endParaRPr lang="lv-LV" sz="1800" dirty="0"/>
          </a:p>
        </p:txBody>
      </p:sp>
      <p:sp>
        <p:nvSpPr>
          <p:cNvPr id="3" name="Satura vietturis 2"/>
          <p:cNvSpPr>
            <a:spLocks noGrp="1"/>
          </p:cNvSpPr>
          <p:nvPr>
            <p:ph idx="1"/>
          </p:nvPr>
        </p:nvSpPr>
        <p:spPr/>
        <p:txBody>
          <a:bodyPr>
            <a:normAutofit/>
          </a:bodyPr>
          <a:lstStyle/>
          <a:p>
            <a:endParaRPr lang="lv-LV" sz="1800" dirty="0" smtClean="0">
              <a:latin typeface="Arial" panose="020B0604020202020204" pitchFamily="34" charset="0"/>
              <a:cs typeface="Arial" panose="020B0604020202020204" pitchFamily="34" charset="0"/>
            </a:endParaRPr>
          </a:p>
          <a:p>
            <a:r>
              <a:rPr lang="lv-LV" sz="1800" dirty="0" smtClean="0">
                <a:latin typeface="Arial" panose="020B0604020202020204" pitchFamily="34" charset="0"/>
                <a:cs typeface="Arial" panose="020B0604020202020204" pitchFamily="34" charset="0"/>
              </a:rPr>
              <a:t>54 «Odas» bibliotēkas darbinieki izraudzīti no Helsinku </a:t>
            </a:r>
            <a:r>
              <a:rPr lang="lv-LV" sz="1800" smtClean="0">
                <a:latin typeface="Arial" panose="020B0604020202020204" pitchFamily="34" charset="0"/>
                <a:cs typeface="Arial" panose="020B0604020202020204" pitchFamily="34" charset="0"/>
              </a:rPr>
              <a:t>bibliotēkas profesionāļiem</a:t>
            </a:r>
            <a:endParaRPr lang="lv-LV" sz="1800" dirty="0" smtClean="0">
              <a:latin typeface="Arial" panose="020B0604020202020204" pitchFamily="34" charset="0"/>
              <a:cs typeface="Arial" panose="020B0604020202020204" pitchFamily="34" charset="0"/>
            </a:endParaRPr>
          </a:p>
          <a:p>
            <a:r>
              <a:rPr lang="lv-LV" sz="1800" dirty="0" smtClean="0">
                <a:latin typeface="Arial" panose="020B0604020202020204" pitchFamily="34" charset="0"/>
                <a:cs typeface="Arial" panose="020B0604020202020204" pitchFamily="34" charset="0"/>
              </a:rPr>
              <a:t>Bibliotēka atvērta visas nedēļas garumā. Darba dienās: no 8.00 līdz 22.00, sestdienās, svētdienās no 10.00 līdz 20.00</a:t>
            </a:r>
          </a:p>
          <a:p>
            <a:r>
              <a:rPr lang="lv-LV" sz="1800" baseline="30000" dirty="0" smtClean="0">
                <a:latin typeface="Arial" panose="020B0604020202020204" pitchFamily="34" charset="0"/>
                <a:cs typeface="Arial" panose="020B0604020202020204" pitchFamily="34" charset="0"/>
                <a:hlinkClick r:id="rId2"/>
              </a:rPr>
              <a:t>www.oodihelsinki.fi/en/what-is-oodi</a:t>
            </a:r>
            <a:endParaRPr lang="lv-LV" sz="1800" baseline="30000" dirty="0">
              <a:latin typeface="Arial" panose="020B0604020202020204" pitchFamily="34" charset="0"/>
              <a:cs typeface="Arial" panose="020B0604020202020204" pitchFamily="34" charset="0"/>
            </a:endParaRPr>
          </a:p>
          <a:p>
            <a:endParaRPr lang="lv-LV" sz="1800" baseline="30000" dirty="0">
              <a:latin typeface="Arial" panose="020B0604020202020204" pitchFamily="34" charset="0"/>
              <a:cs typeface="Arial" panose="020B0604020202020204" pitchFamily="34" charset="0"/>
            </a:endParaRPr>
          </a:p>
          <a:p>
            <a:endParaRPr lang="lv-LV"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7660522"/>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TM10001114[[fn=Galerija]]</Template>
  <TotalTime>161</TotalTime>
  <Words>450</Words>
  <Application>Microsoft Office PowerPoint</Application>
  <PresentationFormat>Platekrāna</PresentationFormat>
  <Paragraphs>26</Paragraphs>
  <Slides>6</Slides>
  <Notes>0</Notes>
  <HiddenSlides>0</HiddenSlides>
  <MMClips>0</MMClips>
  <ScaleCrop>false</ScaleCrop>
  <HeadingPairs>
    <vt:vector size="6" baseType="variant">
      <vt:variant>
        <vt:lpstr>Lietotie fonti</vt:lpstr>
      </vt:variant>
      <vt:variant>
        <vt:i4>2</vt:i4>
      </vt:variant>
      <vt:variant>
        <vt:lpstr>Dizains</vt:lpstr>
      </vt:variant>
      <vt:variant>
        <vt:i4>1</vt:i4>
      </vt:variant>
      <vt:variant>
        <vt:lpstr>Slaidu virsraksti</vt:lpstr>
      </vt:variant>
      <vt:variant>
        <vt:i4>6</vt:i4>
      </vt:variant>
    </vt:vector>
  </HeadingPairs>
  <TitlesOfParts>
    <vt:vector size="9" baseType="lpstr">
      <vt:lpstr>Arial</vt:lpstr>
      <vt:lpstr>Gill Sans MT</vt:lpstr>
      <vt:lpstr>Gallery</vt:lpstr>
      <vt:lpstr>Helsinku Centrālā bibliotēka «Oodi»</vt:lpstr>
      <vt:lpstr>Helsinku Centrālā bibliotēka «Oda»</vt:lpstr>
      <vt:lpstr>Helsinku Centrālā bibliotēka «Oda»</vt:lpstr>
      <vt:lpstr>Helsinku Centrālā bibliotēka «odA»</vt:lpstr>
      <vt:lpstr>Helsinku Centrālā bibliotēka «odA»</vt:lpstr>
      <vt:lpstr>Helsinku Centrālā bibliotēka «odA»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Helsinku Centrālā bibliotēka «Oodi»</dc:title>
  <dc:creator>Igeta</dc:creator>
  <cp:lastModifiedBy>Igeta</cp:lastModifiedBy>
  <cp:revision>23</cp:revision>
  <dcterms:created xsi:type="dcterms:W3CDTF">2019-08-12T14:09:02Z</dcterms:created>
  <dcterms:modified xsi:type="dcterms:W3CDTF">2019-08-13T06:14:46Z</dcterms:modified>
</cp:coreProperties>
</file>