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480300" y="9691508"/>
            <a:ext cx="22669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1126997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6096000" h="3429000">
                <a:moveTo>
                  <a:pt x="0" y="3429000"/>
                </a:moveTo>
                <a:lnTo>
                  <a:pt x="6096000" y="3429000"/>
                </a:lnTo>
                <a:lnTo>
                  <a:pt x="6096000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14900" y="3982211"/>
            <a:ext cx="1637030" cy="191770"/>
          </a:xfrm>
          <a:custGeom>
            <a:avLst/>
            <a:gdLst/>
            <a:ahLst/>
            <a:cxnLst/>
            <a:rect l="l" t="t" r="r" b="b"/>
            <a:pathLst>
              <a:path w="1637029" h="191770">
                <a:moveTo>
                  <a:pt x="0" y="191770"/>
                </a:moveTo>
                <a:lnTo>
                  <a:pt x="1636776" y="191770"/>
                </a:lnTo>
                <a:lnTo>
                  <a:pt x="1636776" y="0"/>
                </a:lnTo>
                <a:lnTo>
                  <a:pt x="0" y="0"/>
                </a:lnTo>
                <a:lnTo>
                  <a:pt x="0" y="191770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914900" y="3981577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 h="0">
                <a:moveTo>
                  <a:pt x="0" y="0"/>
                </a:moveTo>
                <a:lnTo>
                  <a:pt x="239014" y="0"/>
                </a:lnTo>
              </a:path>
            </a:pathLst>
          </a:custGeom>
          <a:ln w="3175">
            <a:solidFill>
              <a:srgbClr val="191B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348984" y="1970532"/>
            <a:ext cx="203200" cy="2011680"/>
          </a:xfrm>
          <a:custGeom>
            <a:avLst/>
            <a:gdLst/>
            <a:ahLst/>
            <a:cxnLst/>
            <a:rect l="l" t="t" r="r" b="b"/>
            <a:pathLst>
              <a:path w="203200" h="2011679">
                <a:moveTo>
                  <a:pt x="202692" y="0"/>
                </a:moveTo>
                <a:lnTo>
                  <a:pt x="0" y="0"/>
                </a:lnTo>
                <a:lnTo>
                  <a:pt x="0" y="2011680"/>
                </a:lnTo>
                <a:lnTo>
                  <a:pt x="202692" y="2011680"/>
                </a:lnTo>
                <a:lnTo>
                  <a:pt x="202692" y="0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14627" y="1691132"/>
            <a:ext cx="203835" cy="2012950"/>
          </a:xfrm>
          <a:custGeom>
            <a:avLst/>
            <a:gdLst/>
            <a:ahLst/>
            <a:cxnLst/>
            <a:rect l="l" t="t" r="r" b="b"/>
            <a:pathLst>
              <a:path w="203834" h="2012950">
                <a:moveTo>
                  <a:pt x="0" y="2012949"/>
                </a:moveTo>
                <a:lnTo>
                  <a:pt x="203453" y="2012949"/>
                </a:lnTo>
                <a:lnTo>
                  <a:pt x="203453" y="0"/>
                </a:lnTo>
                <a:lnTo>
                  <a:pt x="0" y="0"/>
                </a:lnTo>
                <a:lnTo>
                  <a:pt x="0" y="2012949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14627" y="1644142"/>
            <a:ext cx="1638300" cy="46990"/>
          </a:xfrm>
          <a:custGeom>
            <a:avLst/>
            <a:gdLst/>
            <a:ahLst/>
            <a:cxnLst/>
            <a:rect l="l" t="t" r="r" b="b"/>
            <a:pathLst>
              <a:path w="1638300" h="46989">
                <a:moveTo>
                  <a:pt x="0" y="46990"/>
                </a:moveTo>
                <a:lnTo>
                  <a:pt x="1638130" y="46990"/>
                </a:lnTo>
                <a:lnTo>
                  <a:pt x="1638130" y="0"/>
                </a:lnTo>
                <a:lnTo>
                  <a:pt x="0" y="0"/>
                </a:lnTo>
                <a:lnTo>
                  <a:pt x="0" y="46990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14627" y="1548891"/>
            <a:ext cx="1638300" cy="95250"/>
          </a:xfrm>
          <a:custGeom>
            <a:avLst/>
            <a:gdLst/>
            <a:ahLst/>
            <a:cxnLst/>
            <a:rect l="l" t="t" r="r" b="b"/>
            <a:pathLst>
              <a:path w="1638300" h="95250">
                <a:moveTo>
                  <a:pt x="0" y="95249"/>
                </a:moveTo>
                <a:lnTo>
                  <a:pt x="1637919" y="95249"/>
                </a:lnTo>
                <a:lnTo>
                  <a:pt x="1637919" y="0"/>
                </a:lnTo>
                <a:lnTo>
                  <a:pt x="0" y="0"/>
                </a:lnTo>
                <a:lnTo>
                  <a:pt x="0" y="95249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14627" y="1499361"/>
            <a:ext cx="1638300" cy="49530"/>
          </a:xfrm>
          <a:custGeom>
            <a:avLst/>
            <a:gdLst/>
            <a:ahLst/>
            <a:cxnLst/>
            <a:rect l="l" t="t" r="r" b="b"/>
            <a:pathLst>
              <a:path w="1638300" h="49530">
                <a:moveTo>
                  <a:pt x="0" y="49530"/>
                </a:moveTo>
                <a:lnTo>
                  <a:pt x="1637705" y="49530"/>
                </a:lnTo>
                <a:lnTo>
                  <a:pt x="1637705" y="0"/>
                </a:lnTo>
                <a:lnTo>
                  <a:pt x="0" y="0"/>
                </a:lnTo>
                <a:lnTo>
                  <a:pt x="0" y="49530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18082" y="1692020"/>
            <a:ext cx="1435100" cy="0"/>
          </a:xfrm>
          <a:custGeom>
            <a:avLst/>
            <a:gdLst/>
            <a:ahLst/>
            <a:cxnLst/>
            <a:rect l="l" t="t" r="r" b="b"/>
            <a:pathLst>
              <a:path w="1435100" h="0">
                <a:moveTo>
                  <a:pt x="0" y="0"/>
                </a:moveTo>
                <a:lnTo>
                  <a:pt x="1434845" y="0"/>
                </a:lnTo>
              </a:path>
            </a:pathLst>
          </a:custGeom>
          <a:ln w="3175">
            <a:solidFill>
              <a:srgbClr val="191B0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93164" y="2747010"/>
            <a:ext cx="4046220" cy="710565"/>
          </a:xfrm>
          <a:custGeom>
            <a:avLst/>
            <a:gdLst/>
            <a:ahLst/>
            <a:cxnLst/>
            <a:rect l="l" t="t" r="r" b="b"/>
            <a:pathLst>
              <a:path w="4046220" h="710564">
                <a:moveTo>
                  <a:pt x="0" y="710183"/>
                </a:moveTo>
                <a:lnTo>
                  <a:pt x="4046220" y="710183"/>
                </a:lnTo>
                <a:lnTo>
                  <a:pt x="4046220" y="0"/>
                </a:lnTo>
                <a:lnTo>
                  <a:pt x="0" y="0"/>
                </a:lnTo>
                <a:lnTo>
                  <a:pt x="0" y="710183"/>
                </a:lnTo>
                <a:close/>
              </a:path>
            </a:pathLst>
          </a:custGeom>
          <a:solidFill>
            <a:srgbClr val="D7D6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90877" y="2744723"/>
            <a:ext cx="4051935" cy="715010"/>
          </a:xfrm>
          <a:custGeom>
            <a:avLst/>
            <a:gdLst/>
            <a:ahLst/>
            <a:cxnLst/>
            <a:rect l="l" t="t" r="r" b="b"/>
            <a:pathLst>
              <a:path w="4051935" h="715010">
                <a:moveTo>
                  <a:pt x="4050029" y="0"/>
                </a:moveTo>
                <a:lnTo>
                  <a:pt x="1524" y="0"/>
                </a:lnTo>
                <a:lnTo>
                  <a:pt x="0" y="761"/>
                </a:lnTo>
                <a:lnTo>
                  <a:pt x="0" y="713993"/>
                </a:lnTo>
                <a:lnTo>
                  <a:pt x="1524" y="714755"/>
                </a:lnTo>
                <a:lnTo>
                  <a:pt x="4050029" y="714755"/>
                </a:lnTo>
                <a:lnTo>
                  <a:pt x="4051554" y="713993"/>
                </a:lnTo>
                <a:lnTo>
                  <a:pt x="4051554" y="712469"/>
                </a:lnTo>
                <a:lnTo>
                  <a:pt x="5334" y="712469"/>
                </a:lnTo>
                <a:lnTo>
                  <a:pt x="2286" y="710183"/>
                </a:lnTo>
                <a:lnTo>
                  <a:pt x="5334" y="710183"/>
                </a:lnTo>
                <a:lnTo>
                  <a:pt x="5334" y="4571"/>
                </a:lnTo>
                <a:lnTo>
                  <a:pt x="2286" y="4571"/>
                </a:lnTo>
                <a:lnTo>
                  <a:pt x="5334" y="2285"/>
                </a:lnTo>
                <a:lnTo>
                  <a:pt x="4051554" y="2285"/>
                </a:lnTo>
                <a:lnTo>
                  <a:pt x="4051554" y="761"/>
                </a:lnTo>
                <a:lnTo>
                  <a:pt x="4050029" y="0"/>
                </a:lnTo>
                <a:close/>
              </a:path>
              <a:path w="4051935" h="715010">
                <a:moveTo>
                  <a:pt x="5334" y="710183"/>
                </a:moveTo>
                <a:lnTo>
                  <a:pt x="2286" y="710183"/>
                </a:lnTo>
                <a:lnTo>
                  <a:pt x="5334" y="712469"/>
                </a:lnTo>
                <a:lnTo>
                  <a:pt x="5334" y="710183"/>
                </a:lnTo>
                <a:close/>
              </a:path>
              <a:path w="4051935" h="715010">
                <a:moveTo>
                  <a:pt x="4046220" y="710183"/>
                </a:moveTo>
                <a:lnTo>
                  <a:pt x="5334" y="710183"/>
                </a:lnTo>
                <a:lnTo>
                  <a:pt x="5334" y="712469"/>
                </a:lnTo>
                <a:lnTo>
                  <a:pt x="4046220" y="712469"/>
                </a:lnTo>
                <a:lnTo>
                  <a:pt x="4046220" y="710183"/>
                </a:lnTo>
                <a:close/>
              </a:path>
              <a:path w="4051935" h="715010">
                <a:moveTo>
                  <a:pt x="4046220" y="2285"/>
                </a:moveTo>
                <a:lnTo>
                  <a:pt x="4046220" y="712469"/>
                </a:lnTo>
                <a:lnTo>
                  <a:pt x="4048505" y="710183"/>
                </a:lnTo>
                <a:lnTo>
                  <a:pt x="4051554" y="710183"/>
                </a:lnTo>
                <a:lnTo>
                  <a:pt x="4051554" y="4571"/>
                </a:lnTo>
                <a:lnTo>
                  <a:pt x="4048505" y="4571"/>
                </a:lnTo>
                <a:lnTo>
                  <a:pt x="4046220" y="2285"/>
                </a:lnTo>
                <a:close/>
              </a:path>
              <a:path w="4051935" h="715010">
                <a:moveTo>
                  <a:pt x="4051554" y="710183"/>
                </a:moveTo>
                <a:lnTo>
                  <a:pt x="4048505" y="710183"/>
                </a:lnTo>
                <a:lnTo>
                  <a:pt x="4046220" y="712469"/>
                </a:lnTo>
                <a:lnTo>
                  <a:pt x="4051554" y="712469"/>
                </a:lnTo>
                <a:lnTo>
                  <a:pt x="4051554" y="710183"/>
                </a:lnTo>
                <a:close/>
              </a:path>
              <a:path w="4051935" h="715010">
                <a:moveTo>
                  <a:pt x="5334" y="2285"/>
                </a:moveTo>
                <a:lnTo>
                  <a:pt x="2286" y="4571"/>
                </a:lnTo>
                <a:lnTo>
                  <a:pt x="5334" y="4571"/>
                </a:lnTo>
                <a:lnTo>
                  <a:pt x="5334" y="2285"/>
                </a:lnTo>
                <a:close/>
              </a:path>
              <a:path w="4051935" h="715010">
                <a:moveTo>
                  <a:pt x="4046220" y="2285"/>
                </a:moveTo>
                <a:lnTo>
                  <a:pt x="5334" y="2285"/>
                </a:lnTo>
                <a:lnTo>
                  <a:pt x="5334" y="4571"/>
                </a:lnTo>
                <a:lnTo>
                  <a:pt x="4046220" y="4571"/>
                </a:lnTo>
                <a:lnTo>
                  <a:pt x="4046220" y="2285"/>
                </a:lnTo>
                <a:close/>
              </a:path>
              <a:path w="4051935" h="715010">
                <a:moveTo>
                  <a:pt x="4051554" y="2285"/>
                </a:moveTo>
                <a:lnTo>
                  <a:pt x="4046220" y="2285"/>
                </a:lnTo>
                <a:lnTo>
                  <a:pt x="4048505" y="4571"/>
                </a:lnTo>
                <a:lnTo>
                  <a:pt x="4051554" y="4571"/>
                </a:lnTo>
                <a:lnTo>
                  <a:pt x="4051554" y="2285"/>
                </a:lnTo>
                <a:close/>
              </a:path>
            </a:pathLst>
          </a:custGeom>
          <a:solidFill>
            <a:srgbClr val="D7D6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46453" y="3728465"/>
            <a:ext cx="3495040" cy="626745"/>
          </a:xfrm>
          <a:custGeom>
            <a:avLst/>
            <a:gdLst/>
            <a:ahLst/>
            <a:cxnLst/>
            <a:rect l="l" t="t" r="r" b="b"/>
            <a:pathLst>
              <a:path w="3495040" h="626745">
                <a:moveTo>
                  <a:pt x="0" y="626363"/>
                </a:moveTo>
                <a:lnTo>
                  <a:pt x="3494532" y="626363"/>
                </a:lnTo>
                <a:lnTo>
                  <a:pt x="3494532" y="0"/>
                </a:lnTo>
                <a:lnTo>
                  <a:pt x="0" y="0"/>
                </a:lnTo>
                <a:lnTo>
                  <a:pt x="0" y="626363"/>
                </a:lnTo>
                <a:close/>
              </a:path>
            </a:pathLst>
          </a:custGeom>
          <a:solidFill>
            <a:srgbClr val="D7D6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44167" y="3725417"/>
            <a:ext cx="3499485" cy="631825"/>
          </a:xfrm>
          <a:custGeom>
            <a:avLst/>
            <a:gdLst/>
            <a:ahLst/>
            <a:cxnLst/>
            <a:rect l="l" t="t" r="r" b="b"/>
            <a:pathLst>
              <a:path w="3499485" h="631825">
                <a:moveTo>
                  <a:pt x="3498341" y="0"/>
                </a:moveTo>
                <a:lnTo>
                  <a:pt x="1524" y="0"/>
                </a:lnTo>
                <a:lnTo>
                  <a:pt x="0" y="1524"/>
                </a:lnTo>
                <a:lnTo>
                  <a:pt x="0" y="630936"/>
                </a:lnTo>
                <a:lnTo>
                  <a:pt x="1524" y="631698"/>
                </a:lnTo>
                <a:lnTo>
                  <a:pt x="3498341" y="631698"/>
                </a:lnTo>
                <a:lnTo>
                  <a:pt x="3499104" y="630936"/>
                </a:lnTo>
                <a:lnTo>
                  <a:pt x="3499104" y="629412"/>
                </a:lnTo>
                <a:lnTo>
                  <a:pt x="4572" y="629412"/>
                </a:lnTo>
                <a:lnTo>
                  <a:pt x="2286" y="627126"/>
                </a:lnTo>
                <a:lnTo>
                  <a:pt x="4572" y="627126"/>
                </a:lnTo>
                <a:lnTo>
                  <a:pt x="4572" y="5334"/>
                </a:lnTo>
                <a:lnTo>
                  <a:pt x="2286" y="5334"/>
                </a:lnTo>
                <a:lnTo>
                  <a:pt x="4572" y="3048"/>
                </a:lnTo>
                <a:lnTo>
                  <a:pt x="3499104" y="3048"/>
                </a:lnTo>
                <a:lnTo>
                  <a:pt x="3499104" y="1524"/>
                </a:lnTo>
                <a:lnTo>
                  <a:pt x="3498341" y="0"/>
                </a:lnTo>
                <a:close/>
              </a:path>
              <a:path w="3499485" h="631825">
                <a:moveTo>
                  <a:pt x="4572" y="627126"/>
                </a:moveTo>
                <a:lnTo>
                  <a:pt x="2286" y="627126"/>
                </a:lnTo>
                <a:lnTo>
                  <a:pt x="4572" y="629412"/>
                </a:lnTo>
                <a:lnTo>
                  <a:pt x="4572" y="627126"/>
                </a:lnTo>
                <a:close/>
              </a:path>
              <a:path w="3499485" h="631825">
                <a:moveTo>
                  <a:pt x="3494532" y="627126"/>
                </a:moveTo>
                <a:lnTo>
                  <a:pt x="4572" y="627126"/>
                </a:lnTo>
                <a:lnTo>
                  <a:pt x="4572" y="629412"/>
                </a:lnTo>
                <a:lnTo>
                  <a:pt x="3494532" y="629412"/>
                </a:lnTo>
                <a:lnTo>
                  <a:pt x="3494532" y="627126"/>
                </a:lnTo>
                <a:close/>
              </a:path>
              <a:path w="3499485" h="631825">
                <a:moveTo>
                  <a:pt x="3494532" y="3048"/>
                </a:moveTo>
                <a:lnTo>
                  <a:pt x="3494532" y="629412"/>
                </a:lnTo>
                <a:lnTo>
                  <a:pt x="3496817" y="627126"/>
                </a:lnTo>
                <a:lnTo>
                  <a:pt x="3499104" y="627126"/>
                </a:lnTo>
                <a:lnTo>
                  <a:pt x="3499104" y="5334"/>
                </a:lnTo>
                <a:lnTo>
                  <a:pt x="3496817" y="5334"/>
                </a:lnTo>
                <a:lnTo>
                  <a:pt x="3494532" y="3048"/>
                </a:lnTo>
                <a:close/>
              </a:path>
              <a:path w="3499485" h="631825">
                <a:moveTo>
                  <a:pt x="3499104" y="627126"/>
                </a:moveTo>
                <a:lnTo>
                  <a:pt x="3496817" y="627126"/>
                </a:lnTo>
                <a:lnTo>
                  <a:pt x="3494532" y="629412"/>
                </a:lnTo>
                <a:lnTo>
                  <a:pt x="3499104" y="629412"/>
                </a:lnTo>
                <a:lnTo>
                  <a:pt x="3499104" y="627126"/>
                </a:lnTo>
                <a:close/>
              </a:path>
              <a:path w="3499485" h="631825">
                <a:moveTo>
                  <a:pt x="4572" y="3048"/>
                </a:moveTo>
                <a:lnTo>
                  <a:pt x="2286" y="5334"/>
                </a:lnTo>
                <a:lnTo>
                  <a:pt x="4572" y="5334"/>
                </a:lnTo>
                <a:lnTo>
                  <a:pt x="4572" y="3048"/>
                </a:lnTo>
                <a:close/>
              </a:path>
              <a:path w="3499485" h="631825">
                <a:moveTo>
                  <a:pt x="3494532" y="3048"/>
                </a:moveTo>
                <a:lnTo>
                  <a:pt x="4572" y="3048"/>
                </a:lnTo>
                <a:lnTo>
                  <a:pt x="4572" y="5334"/>
                </a:lnTo>
                <a:lnTo>
                  <a:pt x="3494532" y="5334"/>
                </a:lnTo>
                <a:lnTo>
                  <a:pt x="3494532" y="3048"/>
                </a:lnTo>
                <a:close/>
              </a:path>
              <a:path w="3499485" h="631825">
                <a:moveTo>
                  <a:pt x="3499104" y="3048"/>
                </a:moveTo>
                <a:lnTo>
                  <a:pt x="3494532" y="3048"/>
                </a:lnTo>
                <a:lnTo>
                  <a:pt x="3496817" y="5334"/>
                </a:lnTo>
                <a:lnTo>
                  <a:pt x="3499104" y="5334"/>
                </a:lnTo>
                <a:lnTo>
                  <a:pt x="3499104" y="3048"/>
                </a:lnTo>
                <a:close/>
              </a:path>
            </a:pathLst>
          </a:custGeom>
          <a:solidFill>
            <a:srgbClr val="D7D6D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44296" y="1133094"/>
            <a:ext cx="6083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Times New Roman"/>
              <a:cs typeface="Times New Roman"/>
            </a:endParaRPr>
          </a:p>
          <a:p>
            <a:pPr algn="ctr" marL="1097915" marR="1429385">
              <a:lnSpc>
                <a:spcPct val="89000"/>
              </a:lnSpc>
            </a:pPr>
            <a:r>
              <a:rPr dirty="0" sz="3250" spc="-5" b="1">
                <a:solidFill>
                  <a:srgbClr val="191B0E"/>
                </a:solidFill>
                <a:latin typeface="Arial"/>
                <a:cs typeface="Arial"/>
              </a:rPr>
              <a:t>PERSONAS</a:t>
            </a:r>
            <a:r>
              <a:rPr dirty="0" sz="3250" spc="-75" b="1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3250" spc="-65" b="1">
                <a:solidFill>
                  <a:srgbClr val="191B0E"/>
                </a:solidFill>
                <a:latin typeface="Arial"/>
                <a:cs typeface="Arial"/>
              </a:rPr>
              <a:t>DATU  </a:t>
            </a:r>
            <a:r>
              <a:rPr dirty="0" sz="3250" spc="-5" b="1">
                <a:solidFill>
                  <a:srgbClr val="191B0E"/>
                </a:solidFill>
                <a:latin typeface="Arial"/>
                <a:cs typeface="Arial"/>
              </a:rPr>
              <a:t>AIZSARDZĪBAS  </a:t>
            </a:r>
            <a:r>
              <a:rPr dirty="0" sz="3250" b="1">
                <a:solidFill>
                  <a:srgbClr val="191B0E"/>
                </a:solidFill>
                <a:latin typeface="Arial"/>
                <a:cs typeface="Arial"/>
              </a:rPr>
              <a:t>EVOLŪCIJA</a:t>
            </a:r>
            <a:endParaRPr sz="3250">
              <a:latin typeface="Arial"/>
              <a:cs typeface="Arial"/>
            </a:endParaRPr>
          </a:p>
          <a:p>
            <a:pPr algn="ctr" marL="1039494">
              <a:lnSpc>
                <a:spcPct val="100000"/>
              </a:lnSpc>
              <a:spcBef>
                <a:spcPts val="2595"/>
              </a:spcBef>
            </a:pPr>
            <a:r>
              <a:rPr dirty="0" sz="1000" spc="-5" b="1">
                <a:solidFill>
                  <a:srgbClr val="906B18"/>
                </a:solidFill>
                <a:latin typeface="Arial"/>
                <a:cs typeface="Arial"/>
              </a:rPr>
              <a:t>Arnis</a:t>
            </a:r>
            <a:r>
              <a:rPr dirty="0" sz="1000" spc="-95" b="1">
                <a:solidFill>
                  <a:srgbClr val="906B1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906B18"/>
                </a:solidFill>
                <a:latin typeface="Arial"/>
                <a:cs typeface="Arial"/>
              </a:rPr>
              <a:t>Puksts</a:t>
            </a:r>
            <a:endParaRPr sz="1000">
              <a:latin typeface="Arial"/>
              <a:cs typeface="Arial"/>
            </a:endParaRPr>
          </a:p>
          <a:p>
            <a:pPr marL="1148080">
              <a:lnSpc>
                <a:spcPct val="100000"/>
              </a:lnSpc>
              <a:spcBef>
                <a:spcPts val="145"/>
              </a:spcBef>
            </a:pPr>
            <a:r>
              <a:rPr dirty="0" sz="1000">
                <a:solidFill>
                  <a:srgbClr val="906B18"/>
                </a:solidFill>
                <a:latin typeface="Arial"/>
                <a:cs typeface="Arial"/>
              </a:rPr>
              <a:t>Sertificēts personas datu aizsardzības</a:t>
            </a:r>
            <a:r>
              <a:rPr dirty="0" sz="1000" spc="-135">
                <a:solidFill>
                  <a:srgbClr val="906B1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906B18"/>
                </a:solidFill>
                <a:latin typeface="Arial"/>
                <a:cs typeface="Arial"/>
              </a:rPr>
              <a:t>speciālists,</a:t>
            </a:r>
            <a:endParaRPr sz="1000">
              <a:latin typeface="Arial"/>
              <a:cs typeface="Arial"/>
            </a:endParaRPr>
          </a:p>
          <a:p>
            <a:pPr algn="ctr" marL="723265">
              <a:lnSpc>
                <a:spcPct val="100000"/>
              </a:lnSpc>
              <a:spcBef>
                <a:spcPts val="140"/>
              </a:spcBef>
            </a:pPr>
            <a:r>
              <a:rPr dirty="0" sz="800" spc="-10">
                <a:solidFill>
                  <a:srgbClr val="906B18"/>
                </a:solidFill>
                <a:latin typeface="Arial"/>
                <a:cs typeface="Arial"/>
              </a:rPr>
              <a:t>2017.Gada </a:t>
            </a:r>
            <a:r>
              <a:rPr dirty="0" sz="800" spc="-5">
                <a:solidFill>
                  <a:srgbClr val="906B18"/>
                </a:solidFill>
                <a:latin typeface="Arial"/>
                <a:cs typeface="Arial"/>
              </a:rPr>
              <a:t>14.decembrī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Prelūdija...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450">
                        <a:latin typeface="Times New Roman"/>
                        <a:cs typeface="Times New Roman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buFont typeface="Arial"/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atsevišķu veidu pārkāpumiem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naudas sods līdz 20 000  000 EUR (divdesmit miljoni Eiro!) vai </a:t>
                      </a:r>
                      <a:r>
                        <a:rPr dirty="0" sz="1200" spc="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4%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globālā </a:t>
                      </a:r>
                      <a:r>
                        <a:rPr dirty="0" sz="1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gada 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apgrozījuma, atkarībā no tā, kura summa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1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lielāka!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spcBef>
                          <a:spcPts val="605"/>
                        </a:spcBef>
                        <a:buFont typeface="Arial"/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Adekvātas kompensācijas datu subjektiem! (Piemēram,  100EUR varētu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adekvāta kompensācija caurmērā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 pareizinam to ar datu subjektu</a:t>
                      </a:r>
                      <a:r>
                        <a:rPr dirty="0" sz="1200" spc="-3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skaitu...)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ct val="94000"/>
                        </a:lnSpc>
                        <a:spcBef>
                          <a:spcPts val="6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Salīdzinoši,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šobrīd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maksimālais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administratīvais sods juridiskām  personam ir 14 000 EUR, bet kompensācijas datu subjektiem ir  vien marginālas «morālās kompensācijas», ja vispār</a:t>
                      </a:r>
                      <a:r>
                        <a:rPr dirty="0" sz="1200" spc="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ir...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9651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Likumisko interešu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realizācija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469900" marR="602615" indent="-192405">
                        <a:lnSpc>
                          <a:spcPts val="1360"/>
                        </a:lnSpc>
                        <a:spcBef>
                          <a:spcPts val="83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Jebkuru, pārzinim būtisku likumisko interešu (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likumā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noteikto  tiesību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realizācija.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marR="605790" indent="-192405">
                        <a:lnSpc>
                          <a:spcPts val="1360"/>
                        </a:lnSpc>
                        <a:spcBef>
                          <a:spcPts val="58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Svarīgi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ņemt vērā datu subjekta pamattiesības un ievērot datu  apstrādes principus.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marR="605155" indent="-192405">
                        <a:lnSpc>
                          <a:spcPts val="1360"/>
                        </a:lnSpc>
                        <a:spcBef>
                          <a:spcPts val="58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Piemēram,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apstrādā personas datus arī pēc līguma izpildes,  lai pierādītu saistību izpildi, līdz ir iestājies</a:t>
                      </a:r>
                      <a:r>
                        <a:rPr dirty="0" sz="1200" spc="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noligums.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206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Likumā noteikto pienākumu</a:t>
                      </a:r>
                      <a:r>
                        <a:rPr dirty="0" sz="215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izpilde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algn="just" marL="576580" marR="635635" indent="-192405">
                        <a:lnSpc>
                          <a:spcPts val="136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mērķis un datu apstrādes tiesiskais pamats šādā  gadījumā ir likumā noteikto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pienākumu</a:t>
                      </a:r>
                      <a:r>
                        <a:rPr dirty="0" sz="1200" spc="3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izpilde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ts val="1360"/>
                        </a:lnSpc>
                        <a:spcBef>
                          <a:spcPts val="58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Attiecas gan uz privāto, gan publisko sektoru. Brīvās gribas un  interpretācijas ir tik daudz, cik daudz likumdevējs tādas ir</a:t>
                      </a:r>
                      <a:r>
                        <a:rPr dirty="0" sz="1200" spc="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piešķīris.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ts val="1360"/>
                        </a:lnSpc>
                        <a:spcBef>
                          <a:spcPts val="59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Atšķirībā no likumiskajām interesēm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šie ir pienākumi, kuri ir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jāpilda, piemēram,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darba līgumam,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kurā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darbinieks ir identificēts, ir  obligāti</a:t>
                      </a:r>
                      <a:r>
                        <a:rPr dirty="0" sz="12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jābūt.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84175" marR="2341880">
                        <a:lnSpc>
                          <a:spcPts val="23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operators  (apstrādātājs)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115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datu apstrādi drīkst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uzticēt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operatoram.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ct val="93900"/>
                        </a:lnSpc>
                        <a:spcBef>
                          <a:spcPts val="6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tiesības izmantot personas datu operatorus nav  ierobežotas, līdz ar to, pārzinis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var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 tikai noteicis datu apstrādes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līdzekļus, bet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visu reālo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darbību deleģējis personas datu  operatoram.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51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Atbildība par pārkāpumiem gulstas uz</a:t>
                      </a:r>
                      <a:r>
                        <a:rPr dirty="0" sz="1200" spc="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396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 marL="277495" marR="1490980"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operatora un</a:t>
                      </a:r>
                      <a:r>
                        <a:rPr dirty="0" sz="1950" spc="-8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 tiesiskās</a:t>
                      </a:r>
                      <a:r>
                        <a:rPr dirty="0" sz="19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attiecības</a:t>
                      </a:r>
                      <a:endParaRPr sz="19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just" marL="469900" marR="604520" indent="-192405">
                        <a:lnSpc>
                          <a:spcPts val="1360"/>
                        </a:lnSpc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operators darbojas pārziņa interesēs un tikai saskaņā  ar pārziņa norādījumiem, kuri ir fiksēti rakstveida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līgumā.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5790" indent="-192405">
                        <a:lnSpc>
                          <a:spcPts val="1360"/>
                        </a:lnSpc>
                        <a:spcBef>
                          <a:spcPts val="58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Pārzinim jābūt ne tikai tiesībām noteikt kā rīkoties, bet arī tiesībām  pārbaudīt, šīs tiesības personas datu operators nedrīkst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ierobežot.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4520" indent="-192405">
                        <a:lnSpc>
                          <a:spcPts val="1360"/>
                        </a:lnSpc>
                        <a:spcBef>
                          <a:spcPts val="590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operatora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pakalpojumu sniegšanā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iesaistīt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citas personas («apakšoperatorus»)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pilnībā jāatrunā pamata līgumā  starp pārzini un primāro personas datu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operatoru!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tieši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pilnvarotās </a:t>
                      </a: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21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darbinieki ir pārziņa tieši pilnvarotas</a:t>
                      </a:r>
                      <a:r>
                        <a:rPr dirty="0" sz="1200" spc="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ct val="93900"/>
                        </a:lnSpc>
                        <a:spcBef>
                          <a:spcPts val="6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ir pilnībā atbildīgs par darbinieku veiktajām darbībām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 pārzinim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saglabājas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regresa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 pret darbinieku,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tomēr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tikai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tad,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pārzinis pierāda,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darījis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visu,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lai novērstu vai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mazinātu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nejaušu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pārkāpumu.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6270" indent="-192405">
                        <a:lnSpc>
                          <a:spcPct val="94000"/>
                        </a:lnSpc>
                        <a:spcBef>
                          <a:spcPts val="6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«Darījis visu» šajā gadījumā nenozīmē vienu iekšējās kārtības  noteikumu uzrakstīšana un darbinieka parakstīšanās par to  ievērošanu!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Tiesiska </a:t>
                      </a: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</a:t>
                      </a:r>
                      <a:r>
                        <a:rPr dirty="0" sz="215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551815" indent="-274320">
                        <a:lnSpc>
                          <a:spcPct val="100000"/>
                        </a:lnSpc>
                        <a:spcBef>
                          <a:spcPts val="735"/>
                        </a:spcBef>
                        <a:buAutoNum type="arabicPeriod"/>
                        <a:tabLst>
                          <a:tab pos="551815" algn="l"/>
                          <a:tab pos="552450" algn="l"/>
                        </a:tabLst>
                      </a:pP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noteikts likumīgs datu apstrādes</a:t>
                      </a:r>
                      <a:r>
                        <a:rPr dirty="0" sz="1200" spc="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51815" marR="604520" indent="-274320">
                        <a:lnSpc>
                          <a:spcPts val="1210"/>
                        </a:lnSpc>
                        <a:spcBef>
                          <a:spcPts val="605"/>
                        </a:spcBef>
                        <a:buAutoNum type="arabicPeriod"/>
                        <a:tabLst>
                          <a:tab pos="552450" algn="l"/>
                        </a:tabLst>
                      </a:pP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izvēlēti līdzekļi, kas noteikto mērķi ļauj sasniegt, vienlaicīgi  ievērojot normatīvo aktu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51815" marR="605155" indent="-274320">
                        <a:lnSpc>
                          <a:spcPts val="1210"/>
                        </a:lnSpc>
                        <a:spcBef>
                          <a:spcPts val="595"/>
                        </a:spcBef>
                        <a:buAutoNum type="arabicPeriod"/>
                        <a:tabLst>
                          <a:tab pos="552450" algn="l"/>
                        </a:tabLst>
                      </a:pP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izvēlēts datu apstādes tiesiskais pamats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tāds, kas vislabāk  atbilst datu apstrādes</a:t>
                      </a:r>
                      <a:r>
                        <a:rPr dirty="0" sz="12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mērķim;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51815" marR="603250" indent="-274320">
                        <a:lnSpc>
                          <a:spcPts val="1210"/>
                        </a:lnSpc>
                        <a:spcBef>
                          <a:spcPts val="600"/>
                        </a:spcBef>
                        <a:buAutoNum type="arabicPeriod"/>
                        <a:tabLst>
                          <a:tab pos="552450" algn="l"/>
                        </a:tabLst>
                      </a:pP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definēti personas datu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veidi, kuri nepieciešami mērķa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sasniegšanai;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51815" marR="604520" indent="-274320">
                        <a:lnSpc>
                          <a:spcPct val="84000"/>
                        </a:lnSpc>
                        <a:spcBef>
                          <a:spcPts val="595"/>
                        </a:spcBef>
                        <a:buAutoNum type="arabicPeriod"/>
                        <a:tabLst>
                          <a:tab pos="55245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Pēc mērķa sasniegšanas personas dati tiek iznīcināti (dzēsti),  izņemot, ja normatīvie akti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pienākumu vai tiesības paredz datu  apstrādes turpināšanu.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505460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Atbilstības</a:t>
                      </a:r>
                      <a:r>
                        <a:rPr dirty="0" sz="2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novērtējums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algn="just" marL="277495" marR="603250">
                        <a:lnSpc>
                          <a:spcPts val="1350"/>
                        </a:lnSpc>
                        <a:spcBef>
                          <a:spcPts val="1425"/>
                        </a:spcBef>
                      </a:pP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2015.gada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12.maija 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MK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noteikumi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Nr.216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«Kārtība,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kādā </a:t>
                      </a:r>
                      <a:r>
                        <a:rPr dirty="0" sz="1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sagatavo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 </a:t>
                      </a:r>
                      <a:r>
                        <a:rPr dirty="0" sz="12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iesniedz personas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apstrādes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atbilstības</a:t>
                      </a:r>
                      <a:r>
                        <a:rPr dirty="0" sz="1200" spc="-9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novērtējumu».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277495" marR="603250">
                        <a:lnSpc>
                          <a:spcPts val="1350"/>
                        </a:lnSpc>
                        <a:spcBef>
                          <a:spcPts val="605"/>
                        </a:spcBef>
                      </a:pP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Noteikumi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pilnībā 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attiecas </a:t>
                      </a:r>
                      <a:r>
                        <a:rPr dirty="0" sz="1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publisko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sektoru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(jaaizpilda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obligāti </a:t>
                      </a:r>
                      <a:r>
                        <a:rPr dirty="0" sz="12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visas 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pielikuma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sadaļas);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277495" marR="603250">
                        <a:lnSpc>
                          <a:spcPct val="94000"/>
                        </a:lnSpc>
                        <a:spcBef>
                          <a:spcPts val="575"/>
                        </a:spcBef>
                      </a:pP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Vienlaicīgi, 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atbilstoši 2001.gada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30.janvāra</a:t>
                      </a:r>
                      <a:r>
                        <a:rPr dirty="0" sz="1200" spc="29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Ministru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kabineta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noteikumu  </a:t>
                      </a:r>
                      <a:r>
                        <a:rPr dirty="0" sz="1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Nr. 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40 </a:t>
                      </a:r>
                      <a:r>
                        <a:rPr dirty="0" sz="1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«Personas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obligātās tehniskās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organizatoriskās  </a:t>
                      </a:r>
                      <a:r>
                        <a:rPr dirty="0" sz="12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prasības» 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6.punktam,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ikvienam pārzinim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būtu 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jāpilda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«Atbilstības  </a:t>
                      </a:r>
                      <a:r>
                        <a:rPr dirty="0" sz="1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novērtējumu»</a:t>
                      </a:r>
                      <a:r>
                        <a:rPr dirty="0" sz="1200" spc="2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trešā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sadaļa </a:t>
                      </a:r>
                      <a:r>
                        <a:rPr dirty="0" sz="1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«Personas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 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drošības 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pasākumi».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360680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</a:t>
                      </a:r>
                      <a:r>
                        <a:rPr dirty="0" sz="20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</a:t>
                      </a:r>
                      <a:r>
                        <a:rPr dirty="0" sz="2000" spc="3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evolūcija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Direktīva </a:t>
                      </a: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viena - likumi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28!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450">
                        <a:latin typeface="Times New Roman"/>
                        <a:cs typeface="Times New Roman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Eiropas Parlamenta un Eiropas Padomes Direktīva 95/46/EK "Par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attiecībā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apstrādi un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brīvu apriti" (tālāk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direktīva)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pieņemta 1995.gada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24.oktobrī,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divu gadu ieviešanas termiņu toreizējās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dalībvalstīs;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000" indent="-192405">
                        <a:lnSpc>
                          <a:spcPts val="1360"/>
                        </a:lnSpc>
                        <a:spcBef>
                          <a:spcPts val="62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Latvija direktīvu ieviesusi ar Fizisko personu datu aizsardzības  likumu, kas stājies spēkā jau 2000.gada 20.aprīlī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 ar to fizisko  personu datu aizsardzība kā parādība Latvijā ir jau 17</a:t>
                      </a:r>
                      <a:r>
                        <a:rPr dirty="0" sz="1200" spc="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gadus;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ts val="1360"/>
                        </a:lnSpc>
                        <a:spcBef>
                          <a:spcPts val="58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Direktīva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katrā no Eiropas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Savienības dalībvalstīm ieviesta  atšķirīgi, federatīvajās valstīs atšķirība vēl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jo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vairāk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izteikta.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460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Eiropas Komisijas</a:t>
                      </a:r>
                      <a:r>
                        <a:rPr dirty="0" sz="215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atbilde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Eiropas Parlamenta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Padomes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 (ES) 2016/679 (2016.  gada 27. aprīlis) par fizisku personu aizsardzību attiecībā uz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apstrādi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šādu datu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brīvu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apriti un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atceļ  Direktīvu 95/46/EK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(Vispārīgā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aizsardzības</a:t>
                      </a:r>
                      <a:r>
                        <a:rPr dirty="0" sz="1200" spc="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regula).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ts val="1360"/>
                        </a:lnSpc>
                        <a:spcBef>
                          <a:spcPts val="62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Vispārīgās datu aizsardzības regulas projekts tika publiskots  2012.gadā.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4365" indent="-192405">
                        <a:lnSpc>
                          <a:spcPts val="1350"/>
                        </a:lnSpc>
                        <a:spcBef>
                          <a:spcPts val="600"/>
                        </a:spcBef>
                        <a:buFont typeface="Arial"/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aizsardzības regula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stājusies spēkā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  2018.gada 25.maijam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atlikta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tās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piemērošana!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1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Regula?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marR="863600" indent="-192405">
                        <a:lnSpc>
                          <a:spcPts val="1350"/>
                        </a:lnSpc>
                        <a:spcBef>
                          <a:spcPts val="122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tieši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piemērojams normatīvais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akts 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vienāds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gan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Latvijā, 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gan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jebkurā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citā </a:t>
                      </a:r>
                      <a:r>
                        <a:rPr dirty="0" sz="1200" spc="-1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1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valstī;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9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parasti </a:t>
                      </a: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nav </a:t>
                      </a:r>
                      <a:r>
                        <a:rPr dirty="0" sz="1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«jāievieš»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atsevišķu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lokālo</a:t>
                      </a:r>
                      <a:r>
                        <a:rPr dirty="0" sz="12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likumu;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1061085" indent="-192405">
                        <a:lnSpc>
                          <a:spcPts val="1360"/>
                        </a:lnSpc>
                        <a:spcBef>
                          <a:spcPts val="62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Vispārīgās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regulas 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gadījumā 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lokāls likums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 </a:t>
                      </a:r>
                      <a:r>
                        <a:rPr dirty="0" sz="12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obligāts, </a:t>
                      </a:r>
                      <a:r>
                        <a:rPr dirty="0" sz="1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jo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tam</a:t>
                      </a:r>
                      <a:r>
                        <a:rPr dirty="0" sz="1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vismaz: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29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200" spc="-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Jānosaka </a:t>
                      </a:r>
                      <a:r>
                        <a:rPr dirty="0" sz="12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uzraudzības </a:t>
                      </a:r>
                      <a:r>
                        <a:rPr dirty="0" sz="12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iestādes </a:t>
                      </a:r>
                      <a:r>
                        <a:rPr dirty="0" sz="12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statuss,</a:t>
                      </a:r>
                      <a:r>
                        <a:rPr dirty="0" sz="1200" spc="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kompetence;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6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200" spc="-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Jānosaka, </a:t>
                      </a:r>
                      <a:r>
                        <a:rPr dirty="0" sz="12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soda </a:t>
                      </a:r>
                      <a:r>
                        <a:rPr dirty="0" sz="12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naudas </a:t>
                      </a:r>
                      <a:r>
                        <a:rPr dirty="0" sz="12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maksāšanas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kārtība;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65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200" spc="-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Jānosaka </a:t>
                      </a:r>
                      <a:r>
                        <a:rPr dirty="0" sz="12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</a:t>
                      </a:r>
                      <a:r>
                        <a:rPr dirty="0" sz="1200" spc="-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12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speciālista</a:t>
                      </a:r>
                      <a:r>
                        <a:rPr dirty="0" sz="12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tiesības un</a:t>
                      </a:r>
                      <a:r>
                        <a:rPr dirty="0" sz="215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pienākumi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576580" marR="635635" indent="-192405">
                        <a:lnSpc>
                          <a:spcPts val="1210"/>
                        </a:lnSpc>
                        <a:spcBef>
                          <a:spcPts val="1280"/>
                        </a:spcBef>
                        <a:buFont typeface="Arial"/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veikt datu apstrādi konkrēta(-u) mērķa(-u)  sasniegšanai, ievērojot prasības.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000" indent="-192405">
                        <a:lnSpc>
                          <a:spcPct val="84000"/>
                        </a:lnSpc>
                        <a:spcBef>
                          <a:spcPts val="59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izvēlēties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tādus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līdzekļus mērķa sasniegšanai, kas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minimizē risku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drošībai,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ievēro datu apstrādes principus un  ļauj sasniegt</a:t>
                      </a:r>
                      <a:r>
                        <a:rPr dirty="0" sz="1200" spc="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6270" indent="-192405">
                        <a:lnSpc>
                          <a:spcPts val="1210"/>
                        </a:lnSpc>
                        <a:spcBef>
                          <a:spcPts val="6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Pienākums informēt datu subjektu par pārziņa likumīgajām  interesēm veikt datu</a:t>
                      </a:r>
                      <a:r>
                        <a:rPr dirty="0" sz="12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apstrādi.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5000" indent="-192405">
                        <a:lnSpc>
                          <a:spcPts val="1210"/>
                        </a:lnSpc>
                        <a:spcBef>
                          <a:spcPts val="6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informēt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subjektu par to, kādā veidā pārzinis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garantē datu drošību, veicot datu nodošanu uz trešo</a:t>
                      </a:r>
                      <a:r>
                        <a:rPr dirty="0" sz="1200" spc="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valsti.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6270" indent="-192405">
                        <a:lnSpc>
                          <a:spcPts val="1210"/>
                        </a:lnSpc>
                        <a:spcBef>
                          <a:spcPts val="59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Pienākums noteiktos gadījumos iecelt personas datu aizsardzības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speciālistu (turpmāk 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DPO).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9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</a:t>
                      </a:r>
                      <a:r>
                        <a:rPr dirty="0" sz="2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22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2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speciālists?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136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6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Atcelts </a:t>
                      </a:r>
                      <a:r>
                        <a:rPr dirty="0" sz="16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reģistrācijas</a:t>
                      </a:r>
                      <a:r>
                        <a:rPr dirty="0" sz="16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pienākums!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9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6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Obligāts </a:t>
                      </a:r>
                      <a:r>
                        <a:rPr dirty="0" sz="1600" spc="-1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16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(ne </a:t>
                      </a:r>
                      <a:r>
                        <a:rPr dirty="0" sz="16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visos</a:t>
                      </a:r>
                      <a:r>
                        <a:rPr dirty="0" sz="1600" spc="-1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gadījumos);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marR="633730" indent="-192405">
                        <a:lnSpc>
                          <a:spcPts val="1810"/>
                        </a:lnSpc>
                        <a:spcBef>
                          <a:spcPts val="635"/>
                        </a:spcBef>
                        <a:buChar char="■"/>
                        <a:tabLst>
                          <a:tab pos="577215" algn="l"/>
                          <a:tab pos="1100455" algn="l"/>
                          <a:tab pos="1924050" algn="l"/>
                          <a:tab pos="2296160" algn="l"/>
                          <a:tab pos="3699510" algn="l"/>
                          <a:tab pos="4704080" algn="l"/>
                        </a:tabLst>
                      </a:pP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blig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</a:t>
                      </a:r>
                      <a:r>
                        <a:rPr dirty="0" sz="1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1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dirty="0" sz="1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onas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atu  </a:t>
                      </a:r>
                      <a:r>
                        <a:rPr dirty="0" sz="16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operatoram);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40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6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</a:t>
                      </a:r>
                      <a:r>
                        <a:rPr dirty="0" sz="16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iecelšanu </a:t>
                      </a:r>
                      <a:r>
                        <a:rPr dirty="0" sz="16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jāpaziņo </a:t>
                      </a:r>
                      <a:r>
                        <a:rPr dirty="0" sz="16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uzraudzības</a:t>
                      </a:r>
                      <a:r>
                        <a:rPr dirty="0" sz="16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iestādei!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523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Kad </a:t>
                      </a:r>
                      <a:r>
                        <a:rPr dirty="0" sz="22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 </a:t>
                      </a:r>
                      <a:r>
                        <a:rPr dirty="0" sz="2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2200" spc="-10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obligāts?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5945" indent="-191770">
                        <a:lnSpc>
                          <a:spcPct val="100000"/>
                        </a:lnSpc>
                        <a:spcBef>
                          <a:spcPts val="144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Regulas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Publiskais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sektors 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(izņemot</a:t>
                      </a:r>
                      <a:r>
                        <a:rPr dirty="0" sz="14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tiesas);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5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Pamatdarbība </a:t>
                      </a:r>
                      <a:r>
                        <a:rPr dirty="0" sz="140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saistīta ar</a:t>
                      </a:r>
                      <a:r>
                        <a:rPr dirty="0" sz="1400" spc="-6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profilēšanu;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45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Apstrādā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īpašo </a:t>
                      </a:r>
                      <a:r>
                        <a:rPr dirty="0" sz="14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kategoriju </a:t>
                      </a:r>
                      <a:r>
                        <a:rPr dirty="0" sz="1400" spc="-4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(sensitīvos)</a:t>
                      </a:r>
                      <a:r>
                        <a:rPr dirty="0" sz="14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datus;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5945" marR="775970" indent="-191770">
                        <a:lnSpc>
                          <a:spcPts val="1580"/>
                        </a:lnSpc>
                        <a:spcBef>
                          <a:spcPts val="63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Veselais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saprāts: </a:t>
                      </a:r>
                      <a:r>
                        <a:rPr dirty="0" sz="1400" spc="-1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100% </a:t>
                      </a:r>
                      <a:r>
                        <a:rPr dirty="0" sz="14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nav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zināms,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nevajag </a:t>
                      </a:r>
                      <a:r>
                        <a:rPr dirty="0" sz="1400" spc="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tātad, 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iespējams,</a:t>
                      </a:r>
                      <a:r>
                        <a:rPr dirty="0" sz="14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vajag!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Kas </a:t>
                      </a:r>
                      <a:r>
                        <a:rPr dirty="0" sz="2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2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profilēšana?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3450">
                        <a:latin typeface="Times New Roman"/>
                        <a:cs typeface="Times New Roman"/>
                      </a:endParaRPr>
                    </a:p>
                    <a:p>
                      <a:pPr algn="just" marL="575945" marR="634365" indent="-191770">
                        <a:lnSpc>
                          <a:spcPts val="141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subjektu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novērošana, 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faktu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ievākšana, kas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kalpo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pamatu pieņemt jebkādu lēmumu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(t.sk., sniegt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individuālu 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piedāvājumu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izpildīt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normatīvo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aktu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prasības)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šo  </a:t>
                      </a: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subjektu.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5945" indent="-191770">
                        <a:lnSpc>
                          <a:spcPct val="100000"/>
                        </a:lnSpc>
                        <a:spcBef>
                          <a:spcPts val="33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Kritēriji: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Regularitāte;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Algoritms;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Būtiskā </a:t>
                      </a:r>
                      <a:r>
                        <a:rPr dirty="0" sz="1400" spc="-4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veidā </a:t>
                      </a:r>
                      <a:r>
                        <a:rPr dirty="0" sz="14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saistīts </a:t>
                      </a:r>
                      <a:r>
                        <a:rPr dirty="0" sz="140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organizācijas</a:t>
                      </a:r>
                      <a:r>
                        <a:rPr dirty="0" sz="1400" spc="-8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darbību.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6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Profilēšana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18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600" spc="-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Regula, </a:t>
                      </a:r>
                      <a:r>
                        <a:rPr dirty="0" sz="16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37.pants </a:t>
                      </a:r>
                      <a:r>
                        <a:rPr dirty="0" sz="1600" spc="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6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«pamata</a:t>
                      </a:r>
                      <a:r>
                        <a:rPr dirty="0" sz="1600" spc="-1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darbība»?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600" spc="-10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Var </a:t>
                      </a:r>
                      <a:r>
                        <a:rPr dirty="0" sz="16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mēģināt</a:t>
                      </a:r>
                      <a:r>
                        <a:rPr dirty="0" sz="1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vērtēt: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35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600" spc="-4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Kāda </a:t>
                      </a:r>
                      <a:r>
                        <a:rPr dirty="0" sz="160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600" spc="-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6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apstrādes </a:t>
                      </a:r>
                      <a:r>
                        <a:rPr dirty="0" sz="1600" spc="-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nozīme </a:t>
                      </a:r>
                      <a:r>
                        <a:rPr dirty="0" sz="16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pamata</a:t>
                      </a:r>
                      <a:r>
                        <a:rPr dirty="0" sz="1600" spc="-17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darbībā?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lvl="1" marL="841375" marR="829944" indent="-191770">
                        <a:lnSpc>
                          <a:spcPts val="1800"/>
                        </a:lnSpc>
                        <a:spcBef>
                          <a:spcPts val="40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600" spc="-1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600" spc="-7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bez </a:t>
                      </a:r>
                      <a:r>
                        <a:rPr dirty="0" sz="1600" spc="-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6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apstrādes </a:t>
                      </a:r>
                      <a:r>
                        <a:rPr dirty="0" sz="16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pamata darbība </a:t>
                      </a:r>
                      <a:r>
                        <a:rPr dirty="0" sz="16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faktiski  </a:t>
                      </a:r>
                      <a:r>
                        <a:rPr dirty="0" sz="1600" spc="-6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nav</a:t>
                      </a:r>
                      <a:r>
                        <a:rPr dirty="0" sz="1600" spc="-5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iespējama?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2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</a:t>
                      </a:r>
                      <a:r>
                        <a:rPr dirty="0" sz="2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statuss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marR="634365" indent="-192405">
                        <a:lnSpc>
                          <a:spcPts val="1580"/>
                        </a:lnSpc>
                        <a:spcBef>
                          <a:spcPts val="880"/>
                        </a:spcBef>
                        <a:buChar char="■"/>
                        <a:tabLst>
                          <a:tab pos="576580" algn="l"/>
                          <a:tab pos="1606550" algn="l"/>
                          <a:tab pos="2232660" algn="l"/>
                          <a:tab pos="3168650" algn="l"/>
                          <a:tab pos="3401695" algn="l"/>
                          <a:tab pos="4182110" algn="l"/>
                          <a:tab pos="4940300" algn="l"/>
                        </a:tabLst>
                      </a:pP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4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neat</a:t>
                      </a: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arboja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ņ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normatīvajiem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aktiem;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59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Institucionāli: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Pakļauts augstākai</a:t>
                      </a:r>
                      <a:r>
                        <a:rPr dirty="0" sz="1400" spc="-9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vadībai;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6580" marR="635000" indent="-192405">
                        <a:lnSpc>
                          <a:spcPts val="1580"/>
                        </a:lnSpc>
                        <a:spcBef>
                          <a:spcPts val="635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Formāli: </a:t>
                      </a:r>
                      <a:r>
                        <a:rPr dirty="0" sz="1400" spc="-9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Var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darbinieks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ārpakalpojumu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sniedzējs.  </a:t>
                      </a:r>
                      <a:r>
                        <a:rPr dirty="0" sz="1400" spc="-8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Abos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gadījumos </a:t>
                      </a:r>
                      <a:r>
                        <a:rPr dirty="0" sz="1400" spc="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rakstveida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līgums 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obligāts...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just" marL="576580" marR="633095" indent="-192405">
                        <a:lnSpc>
                          <a:spcPts val="1580"/>
                        </a:lnSpc>
                        <a:spcBef>
                          <a:spcPts val="605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Praktiski: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Nedrīkst </a:t>
                      </a:r>
                      <a:r>
                        <a:rPr dirty="0" sz="14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pildīt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jebkādus papildus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pienākumus,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pastāv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risks,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nonāks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interešu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konfliktā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(piemēram </a:t>
                      </a:r>
                      <a:r>
                        <a:rPr dirty="0" sz="1400" spc="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nevar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jurists, </a:t>
                      </a:r>
                      <a:r>
                        <a:rPr dirty="0" sz="1400" spc="-1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IT,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mārketinga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darbinieks</a:t>
                      </a:r>
                      <a:r>
                        <a:rPr dirty="0" sz="1400" spc="-2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u.tml.);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2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</a:t>
                      </a:r>
                      <a:r>
                        <a:rPr dirty="0" sz="22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uzdevumi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15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600" spc="-8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«Lokālā </a:t>
                      </a:r>
                      <a:r>
                        <a:rPr dirty="0" sz="16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valsts</a:t>
                      </a:r>
                      <a:r>
                        <a:rPr dirty="0" sz="16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inspekcija»;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Kontaktpunkts </a:t>
                      </a:r>
                      <a:r>
                        <a:rPr dirty="0" sz="1600" spc="-1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(DS,</a:t>
                      </a:r>
                      <a:r>
                        <a:rPr dirty="0" sz="1600" spc="-9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DVI);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6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Uzraudzīt, </a:t>
                      </a:r>
                      <a:r>
                        <a:rPr dirty="0" sz="16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6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</a:t>
                      </a:r>
                      <a:r>
                        <a:rPr dirty="0" sz="16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ievēro</a:t>
                      </a:r>
                      <a:r>
                        <a:rPr dirty="0" sz="16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Regulu;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89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Konsultēt/apmācīt...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1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 </a:t>
                      </a:r>
                      <a:r>
                        <a:rPr dirty="0" sz="2200" spc="-2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22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vēl </a:t>
                      </a:r>
                      <a:r>
                        <a:rPr dirty="0" sz="2200" spc="-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var</a:t>
                      </a:r>
                      <a:r>
                        <a:rPr dirty="0" sz="2200" spc="-2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darīt?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5945" indent="-191770">
                        <a:lnSpc>
                          <a:spcPct val="100000"/>
                        </a:lnSpc>
                        <a:spcBef>
                          <a:spcPts val="11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Pakalpojumu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līgums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amata apraksts </a:t>
                      </a:r>
                      <a:r>
                        <a:rPr dirty="0" sz="14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var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paredzēt: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45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mērķu reģistra</a:t>
                      </a:r>
                      <a:r>
                        <a:rPr dirty="0" sz="1400" spc="-4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uzturēšana;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marR="635635" indent="-191770">
                        <a:lnSpc>
                          <a:spcPts val="1580"/>
                        </a:lnSpc>
                        <a:spcBef>
                          <a:spcPts val="390"/>
                        </a:spcBef>
                        <a:buFont typeface="Arial"/>
                        <a:buChar char="–"/>
                        <a:tabLst>
                          <a:tab pos="842010" algn="l"/>
                        </a:tabLst>
                      </a:pP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Atbalsta 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sniegšana </a:t>
                      </a:r>
                      <a:r>
                        <a:rPr dirty="0" sz="140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atbilstības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novērtējuma 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veikšanas  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procesā </a:t>
                      </a:r>
                      <a:r>
                        <a:rPr dirty="0" sz="14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40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tālākā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uzturēšanā;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lvl="1" marL="841375" marR="635000" indent="-191770">
                        <a:lnSpc>
                          <a:spcPts val="1580"/>
                        </a:lnSpc>
                        <a:spcBef>
                          <a:spcPts val="345"/>
                        </a:spcBef>
                        <a:buFont typeface="Arial"/>
                        <a:buChar char="–"/>
                        <a:tabLst>
                          <a:tab pos="842010" algn="l"/>
                          <a:tab pos="1783714" algn="l"/>
                          <a:tab pos="2803525" algn="l"/>
                          <a:tab pos="3465195" algn="l"/>
                          <a:tab pos="4899025" algn="l"/>
                        </a:tabLst>
                      </a:pP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umu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niegšana,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dus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rganiza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ori</a:t>
                      </a:r>
                      <a:r>
                        <a:rPr dirty="0" sz="140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4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4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dirty="0" sz="14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tehniskos līdzekļus </a:t>
                      </a:r>
                      <a:r>
                        <a:rPr dirty="0" sz="1400" spc="-4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ieviest </a:t>
                      </a:r>
                      <a:r>
                        <a:rPr dirty="0" sz="1400" spc="-2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konkrētā</a:t>
                      </a:r>
                      <a:r>
                        <a:rPr dirty="0" sz="14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situācijā.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523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2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22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dirty="0" sz="2200" spc="-254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spc="-3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«DPO»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algn="just" marL="575945" marR="634365" indent="-191770">
                        <a:lnSpc>
                          <a:spcPts val="1580"/>
                        </a:lnSpc>
                        <a:spcBef>
                          <a:spcPts val="213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Tikai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tad, ja </a:t>
                      </a:r>
                      <a:r>
                        <a:rPr dirty="0" sz="1400" spc="-1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statuss </a:t>
                      </a:r>
                      <a:r>
                        <a:rPr dirty="0" sz="14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(paša </a:t>
                      </a:r>
                      <a:r>
                        <a:rPr dirty="0" sz="1400" spc="-1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līguma nosacījumi)  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atbilst </a:t>
                      </a:r>
                      <a:r>
                        <a:rPr dirty="0" sz="14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prasībām, </a:t>
                      </a:r>
                      <a:r>
                        <a:rPr dirty="0" sz="14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(apstrādātājs) </a:t>
                      </a:r>
                      <a:r>
                        <a:rPr dirty="0" sz="14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izpildījuši </a:t>
                      </a:r>
                      <a:r>
                        <a:rPr dirty="0" sz="14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obligāto  prasību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iecēluši</a:t>
                      </a:r>
                      <a:r>
                        <a:rPr dirty="0" sz="1400" spc="-10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DPO!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459"/>
                        </a:spcBef>
                        <a:buChar char="■"/>
                        <a:tabLst>
                          <a:tab pos="577215" algn="l"/>
                        </a:tabLst>
                      </a:pPr>
                      <a:r>
                        <a:rPr dirty="0" sz="1400" spc="-1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</a:t>
                      </a:r>
                      <a:r>
                        <a:rPr dirty="0" sz="1400" spc="-1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14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4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statusu </a:t>
                      </a:r>
                      <a:r>
                        <a:rPr dirty="0" sz="14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«konsultants», </a:t>
                      </a:r>
                      <a:r>
                        <a:rPr dirty="0" sz="14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tad </a:t>
                      </a:r>
                      <a:r>
                        <a:rPr dirty="0" sz="1400" spc="-1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DPO </a:t>
                      </a:r>
                      <a:r>
                        <a:rPr dirty="0" sz="1400" spc="-6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nav</a:t>
                      </a:r>
                      <a:r>
                        <a:rPr dirty="0" sz="1400" spc="-2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iecelts!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84175" marR="1191260">
                        <a:lnSpc>
                          <a:spcPts val="2350"/>
                        </a:lnSpc>
                        <a:spcBef>
                          <a:spcPts val="5"/>
                        </a:spcBef>
                      </a:pPr>
                      <a:r>
                        <a:rPr dirty="0" sz="2200" spc="-9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22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22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</a:t>
                      </a:r>
                      <a:r>
                        <a:rPr dirty="0" sz="2200" spc="-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regulas  piemērojamība...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5945" marR="946150" indent="-191770">
                        <a:lnSpc>
                          <a:spcPts val="1130"/>
                        </a:lnSpc>
                        <a:spcBef>
                          <a:spcPts val="163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000" spc="-8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kāds pārzinis </a:t>
                      </a:r>
                      <a:r>
                        <a:rPr dirty="0" sz="10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vēlas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darboties vienotajā </a:t>
                      </a:r>
                      <a:r>
                        <a:rPr dirty="0" sz="10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Eiropas </a:t>
                      </a:r>
                      <a:r>
                        <a:rPr dirty="0" sz="10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Savienības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tirgū, </a:t>
                      </a:r>
                      <a:r>
                        <a:rPr dirty="0" sz="10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tam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pilnībā  </a:t>
                      </a:r>
                      <a:r>
                        <a:rPr dirty="0" sz="10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jāievēro regulas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prasības!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75945" marR="993140" indent="-191770">
                        <a:lnSpc>
                          <a:spcPts val="1130"/>
                        </a:lnSpc>
                        <a:spcBef>
                          <a:spcPts val="60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000" spc="-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0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laiku 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pārziņi, </a:t>
                      </a:r>
                      <a:r>
                        <a:rPr dirty="0" sz="10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kuri </a:t>
                      </a:r>
                      <a:r>
                        <a:rPr dirty="0" sz="10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neievēro 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būs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spiesti </a:t>
                      </a:r>
                      <a:r>
                        <a:rPr dirty="0" sz="10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nu maksāt </a:t>
                      </a:r>
                      <a:r>
                        <a:rPr dirty="0" sz="1000" spc="-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sodus, </a:t>
                      </a:r>
                      <a:r>
                        <a:rPr dirty="0" sz="10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 </a:t>
                      </a:r>
                      <a:r>
                        <a:rPr dirty="0" sz="10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nu aiziet </a:t>
                      </a:r>
                      <a:r>
                        <a:rPr dirty="0" sz="10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  </a:t>
                      </a:r>
                      <a:r>
                        <a:rPr dirty="0" sz="1000" spc="-4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Eiropas </a:t>
                      </a:r>
                      <a:r>
                        <a:rPr dirty="0" sz="1000" spc="-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Savienības 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vienotā</a:t>
                      </a:r>
                      <a:r>
                        <a:rPr dirty="0" sz="10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tirgus...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9587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 marL="277495" marR="1289685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dirty="0" sz="19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aizsardzības regula</a:t>
                      </a:r>
                      <a:r>
                        <a:rPr dirty="0" sz="1950" spc="-9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 drošība</a:t>
                      </a:r>
                      <a:endParaRPr sz="1950">
                        <a:latin typeface="Arial"/>
                        <a:cs typeface="Arial"/>
                      </a:endParaRPr>
                    </a:p>
                    <a:p>
                      <a:pPr algn="just" marL="469900" marR="603885" indent="-192405">
                        <a:lnSpc>
                          <a:spcPct val="94000"/>
                        </a:lnSpc>
                        <a:spcBef>
                          <a:spcPts val="75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Jauna paradigma: Integrēta (pēc noklusējuma) datu aizsardzība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izvēloties datu apstrādes līdzekli, tam ne tikai jānodrošina datu  apstrādes mērķa sasniegšana,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tam obligāti un vienmēr 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jānodrošina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aizsardzība un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informācijas</a:t>
                      </a:r>
                      <a:r>
                        <a:rPr dirty="0" sz="1200" spc="-3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drošība!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3250" indent="-192405">
                        <a:lnSpc>
                          <a:spcPts val="1360"/>
                        </a:lnSpc>
                        <a:spcBef>
                          <a:spcPts val="620"/>
                        </a:spcBef>
                        <a:buFont typeface="Arial"/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3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Tas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nozīmē: nevienā uzņēmumā, nevieni personas datu nedrīkst  parādīties, ja nav pilnīgi skaidrs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apstrādes mērķis, tiesiskais 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pamats un aizsardzības</a:t>
                      </a:r>
                      <a:r>
                        <a:rPr dirty="0" sz="1200" spc="-1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mehānismi...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9651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0002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pienākums -</a:t>
                      </a:r>
                      <a:r>
                        <a:rPr dirty="0" sz="215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neklusēt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just" marL="576580" marR="633730" indent="-192405">
                        <a:lnSpc>
                          <a:spcPct val="9400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pārzinis konstatē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drošības incidentu (un pārzinim tas ir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jākonstatē,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pretējā gadījumā līdzeklis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neatbilstošs!), kas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skāris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pārzinim jāpaziņo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uzraudzības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iestādei un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subjektam (-iem)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notikušo 72 stundu laikā.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Šī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pienākuma  neizpilde ir</a:t>
                      </a:r>
                      <a:r>
                        <a:rPr dirty="0" sz="1200" spc="-3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sodāma!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spcBef>
                          <a:spcPts val="51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Drošības incidents obligāti nenozīmē, ka pārzinis ir</a:t>
                      </a:r>
                      <a:r>
                        <a:rPr dirty="0" sz="12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vainīgs!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39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subjekta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tiesības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576580" indent="-192405">
                        <a:lnSpc>
                          <a:spcPct val="10000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piekļūt apstrādājamiem</a:t>
                      </a:r>
                      <a:r>
                        <a:rPr dirty="0" sz="1200" spc="4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datiem;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636270" indent="-192405">
                        <a:lnSpc>
                          <a:spcPts val="1350"/>
                        </a:lnSpc>
                        <a:spcBef>
                          <a:spcPts val="64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 datu apstrādes bloķēšanu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 datu apstrādes  izbeigšanu konkrētam</a:t>
                      </a:r>
                      <a:r>
                        <a:rPr dirty="0" sz="1200" spc="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mērķim;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635000" indent="-192405">
                        <a:lnSpc>
                          <a:spcPts val="1350"/>
                        </a:lnSpc>
                        <a:spcBef>
                          <a:spcPts val="60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pieprasīt,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lai viņa dati tiek sagatavoti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izsniegti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izmantošanai plaši lietojamā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formātā;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635635" indent="-192405">
                        <a:lnSpc>
                          <a:spcPts val="1360"/>
                        </a:lnSpc>
                        <a:spcBef>
                          <a:spcPts val="59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Tiesības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pieprasīt pārzinim, lai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nodrošina, ka personas dati tiek  iznīcināti no citām sistēmām (t.s. «tiesības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tikt</a:t>
                      </a:r>
                      <a:r>
                        <a:rPr dirty="0" sz="12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aizmirstam»).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1105"/>
                        </a:spcBef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 marL="277495" marR="722630"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Racionālas rīcības soļi 2018.gada</a:t>
                      </a:r>
                      <a:r>
                        <a:rPr dirty="0" sz="1950" spc="-8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9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25.maiju  gaidot</a:t>
                      </a:r>
                      <a:endParaRPr sz="19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469900" marR="605790" indent="-192405">
                        <a:lnSpc>
                          <a:spcPts val="1360"/>
                        </a:lnSpc>
                        <a:buChar char="■"/>
                        <a:tabLst>
                          <a:tab pos="469900" algn="l"/>
                          <a:tab pos="977265" algn="l"/>
                          <a:tab pos="1854835" algn="l"/>
                          <a:tab pos="2658745" algn="l"/>
                          <a:tab pos="3132455" algn="l"/>
                          <a:tab pos="3978275" algn="l"/>
                        </a:tabLst>
                      </a:pPr>
                      <a:r>
                        <a:rPr dirty="0" sz="1200" spc="-7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ik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pilnvērt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	p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ersona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apstrāde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auditu/atbilstības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novērtējumu;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indent="-192405">
                        <a:lnSpc>
                          <a:spcPct val="100000"/>
                        </a:lnSpc>
                        <a:spcBef>
                          <a:spcPts val="47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Izprast kāda ir pašreizējā</a:t>
                      </a:r>
                      <a:r>
                        <a:rPr dirty="0" sz="12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situācija;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marR="605790" indent="-192405">
                        <a:lnSpc>
                          <a:spcPts val="1350"/>
                        </a:lnSpc>
                        <a:spcBef>
                          <a:spcPts val="63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Definēt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kas ir nepieciešams, lai datu apstrāde atbilstu Vispārīgai  datu aizsardzības</a:t>
                      </a:r>
                      <a:r>
                        <a:rPr dirty="0" sz="1200" spc="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regulai;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indent="-192405">
                        <a:lnSpc>
                          <a:spcPct val="100000"/>
                        </a:lnSpc>
                        <a:spcBef>
                          <a:spcPts val="484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Ieplānot budžetu attiecīgām</a:t>
                      </a:r>
                      <a:r>
                        <a:rPr dirty="0" sz="1200" spc="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izmaiņām...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990"/>
                        </a:spcBef>
                        <a:tabLst>
                          <a:tab pos="505650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41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08279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1191767" y="5502402"/>
            <a:ext cx="5742940" cy="3429000"/>
          </a:xfrm>
          <a:custGeom>
            <a:avLst/>
            <a:gdLst/>
            <a:ahLst/>
            <a:cxnLst/>
            <a:rect l="l" t="t" r="r" b="b"/>
            <a:pathLst>
              <a:path w="5742940" h="3429000">
                <a:moveTo>
                  <a:pt x="0" y="3429000"/>
                </a:moveTo>
                <a:lnTo>
                  <a:pt x="5742432" y="3429000"/>
                </a:lnTo>
                <a:lnTo>
                  <a:pt x="5742432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8200" y="5502402"/>
            <a:ext cx="239395" cy="3429000"/>
          </a:xfrm>
          <a:custGeom>
            <a:avLst/>
            <a:gdLst/>
            <a:ahLst/>
            <a:cxnLst/>
            <a:rect l="l" t="t" r="r" b="b"/>
            <a:pathLst>
              <a:path w="239394" h="3429000">
                <a:moveTo>
                  <a:pt x="0" y="3429000"/>
                </a:moveTo>
                <a:lnTo>
                  <a:pt x="239268" y="3429000"/>
                </a:lnTo>
                <a:lnTo>
                  <a:pt x="239268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77467" y="5503164"/>
            <a:ext cx="114300" cy="3429000"/>
          </a:xfrm>
          <a:custGeom>
            <a:avLst/>
            <a:gdLst/>
            <a:ahLst/>
            <a:cxnLst/>
            <a:rect l="l" t="t" r="r" b="b"/>
            <a:pathLst>
              <a:path w="114300" h="3429000">
                <a:moveTo>
                  <a:pt x="0" y="3428619"/>
                </a:moveTo>
                <a:lnTo>
                  <a:pt x="114300" y="3428619"/>
                </a:lnTo>
                <a:lnTo>
                  <a:pt x="114300" y="0"/>
                </a:lnTo>
                <a:lnTo>
                  <a:pt x="0" y="0"/>
                </a:lnTo>
                <a:lnTo>
                  <a:pt x="0" y="3428619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569719" y="5812027"/>
            <a:ext cx="2740660" cy="3549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dirty="0" sz="2150">
                <a:solidFill>
                  <a:srgbClr val="191B0E"/>
                </a:solidFill>
                <a:latin typeface="Arial"/>
                <a:cs typeface="Arial"/>
              </a:rPr>
              <a:t>Paldies par</a:t>
            </a:r>
            <a:r>
              <a:rPr dirty="0" sz="2150" spc="-8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2150">
                <a:solidFill>
                  <a:srgbClr val="191B0E"/>
                </a:solidFill>
                <a:latin typeface="Arial"/>
                <a:cs typeface="Arial"/>
              </a:rPr>
              <a:t>uzmanību!</a:t>
            </a:r>
            <a:endParaRPr sz="21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69692" y="6713981"/>
            <a:ext cx="2519934" cy="931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74798" y="6777228"/>
            <a:ext cx="571500" cy="232410"/>
          </a:xfrm>
          <a:custGeom>
            <a:avLst/>
            <a:gdLst/>
            <a:ahLst/>
            <a:cxnLst/>
            <a:rect l="l" t="t" r="r" b="b"/>
            <a:pathLst>
              <a:path w="571500" h="232409">
                <a:moveTo>
                  <a:pt x="131826" y="56388"/>
                </a:moveTo>
                <a:lnTo>
                  <a:pt x="107442" y="181356"/>
                </a:lnTo>
                <a:lnTo>
                  <a:pt x="122682" y="184404"/>
                </a:lnTo>
                <a:lnTo>
                  <a:pt x="131064" y="140208"/>
                </a:lnTo>
                <a:lnTo>
                  <a:pt x="144322" y="140208"/>
                </a:lnTo>
                <a:lnTo>
                  <a:pt x="142494" y="138684"/>
                </a:lnTo>
                <a:lnTo>
                  <a:pt x="138684" y="131826"/>
                </a:lnTo>
                <a:lnTo>
                  <a:pt x="136398" y="126682"/>
                </a:lnTo>
                <a:lnTo>
                  <a:pt x="135255" y="120396"/>
                </a:lnTo>
                <a:lnTo>
                  <a:pt x="135280" y="112776"/>
                </a:lnTo>
                <a:lnTo>
                  <a:pt x="155448" y="74676"/>
                </a:lnTo>
                <a:lnTo>
                  <a:pt x="161544" y="72390"/>
                </a:lnTo>
                <a:lnTo>
                  <a:pt x="191262" y="72390"/>
                </a:lnTo>
                <a:lnTo>
                  <a:pt x="189738" y="70866"/>
                </a:lnTo>
                <a:lnTo>
                  <a:pt x="143256" y="70866"/>
                </a:lnTo>
                <a:lnTo>
                  <a:pt x="145542" y="58674"/>
                </a:lnTo>
                <a:lnTo>
                  <a:pt x="131826" y="56388"/>
                </a:lnTo>
                <a:close/>
              </a:path>
              <a:path w="571500" h="232409">
                <a:moveTo>
                  <a:pt x="144322" y="140208"/>
                </a:moveTo>
                <a:lnTo>
                  <a:pt x="131064" y="140208"/>
                </a:lnTo>
                <a:lnTo>
                  <a:pt x="135636" y="147828"/>
                </a:lnTo>
                <a:lnTo>
                  <a:pt x="139446" y="150114"/>
                </a:lnTo>
                <a:lnTo>
                  <a:pt x="143256" y="153162"/>
                </a:lnTo>
                <a:lnTo>
                  <a:pt x="147828" y="155448"/>
                </a:lnTo>
                <a:lnTo>
                  <a:pt x="152400" y="156210"/>
                </a:lnTo>
                <a:lnTo>
                  <a:pt x="159258" y="157734"/>
                </a:lnTo>
                <a:lnTo>
                  <a:pt x="166878" y="156972"/>
                </a:lnTo>
                <a:lnTo>
                  <a:pt x="173736" y="153924"/>
                </a:lnTo>
                <a:lnTo>
                  <a:pt x="180594" y="151638"/>
                </a:lnTo>
                <a:lnTo>
                  <a:pt x="186690" y="147066"/>
                </a:lnTo>
                <a:lnTo>
                  <a:pt x="188214" y="144780"/>
                </a:lnTo>
                <a:lnTo>
                  <a:pt x="160782" y="144780"/>
                </a:lnTo>
                <a:lnTo>
                  <a:pt x="153924" y="143256"/>
                </a:lnTo>
                <a:lnTo>
                  <a:pt x="147066" y="142494"/>
                </a:lnTo>
                <a:lnTo>
                  <a:pt x="144322" y="140208"/>
                </a:lnTo>
                <a:close/>
              </a:path>
              <a:path w="571500" h="232409">
                <a:moveTo>
                  <a:pt x="191262" y="72390"/>
                </a:moveTo>
                <a:lnTo>
                  <a:pt x="161544" y="72390"/>
                </a:lnTo>
                <a:lnTo>
                  <a:pt x="175260" y="75438"/>
                </a:lnTo>
                <a:lnTo>
                  <a:pt x="179832" y="79248"/>
                </a:lnTo>
                <a:lnTo>
                  <a:pt x="183642" y="85344"/>
                </a:lnTo>
                <a:lnTo>
                  <a:pt x="185928" y="90916"/>
                </a:lnTo>
                <a:lnTo>
                  <a:pt x="187071" y="97345"/>
                </a:lnTo>
                <a:lnTo>
                  <a:pt x="187071" y="104632"/>
                </a:lnTo>
                <a:lnTo>
                  <a:pt x="172974" y="137922"/>
                </a:lnTo>
                <a:lnTo>
                  <a:pt x="167640" y="143256"/>
                </a:lnTo>
                <a:lnTo>
                  <a:pt x="160782" y="144780"/>
                </a:lnTo>
                <a:lnTo>
                  <a:pt x="188214" y="144780"/>
                </a:lnTo>
                <a:lnTo>
                  <a:pt x="202692" y="107442"/>
                </a:lnTo>
                <a:lnTo>
                  <a:pt x="202692" y="99060"/>
                </a:lnTo>
                <a:lnTo>
                  <a:pt x="199644" y="83820"/>
                </a:lnTo>
                <a:lnTo>
                  <a:pt x="196596" y="76962"/>
                </a:lnTo>
                <a:lnTo>
                  <a:pt x="191262" y="72390"/>
                </a:lnTo>
                <a:close/>
              </a:path>
              <a:path w="571500" h="232409">
                <a:moveTo>
                  <a:pt x="24384" y="0"/>
                </a:moveTo>
                <a:lnTo>
                  <a:pt x="0" y="124968"/>
                </a:lnTo>
                <a:lnTo>
                  <a:pt x="93726" y="142494"/>
                </a:lnTo>
                <a:lnTo>
                  <a:pt x="96012" y="128016"/>
                </a:lnTo>
                <a:lnTo>
                  <a:pt x="19812" y="112776"/>
                </a:lnTo>
                <a:lnTo>
                  <a:pt x="28194" y="70866"/>
                </a:lnTo>
                <a:lnTo>
                  <a:pt x="99501" y="70866"/>
                </a:lnTo>
                <a:lnTo>
                  <a:pt x="99822" y="69342"/>
                </a:lnTo>
                <a:lnTo>
                  <a:pt x="30480" y="55626"/>
                </a:lnTo>
                <a:lnTo>
                  <a:pt x="38100" y="17526"/>
                </a:lnTo>
                <a:lnTo>
                  <a:pt x="115062" y="17526"/>
                </a:lnTo>
                <a:lnTo>
                  <a:pt x="24384" y="0"/>
                </a:lnTo>
                <a:close/>
              </a:path>
              <a:path w="571500" h="232409">
                <a:moveTo>
                  <a:pt x="99501" y="70866"/>
                </a:moveTo>
                <a:lnTo>
                  <a:pt x="28193" y="70866"/>
                </a:lnTo>
                <a:lnTo>
                  <a:pt x="96774" y="83820"/>
                </a:lnTo>
                <a:lnTo>
                  <a:pt x="99501" y="70866"/>
                </a:lnTo>
                <a:close/>
              </a:path>
              <a:path w="571500" h="232409">
                <a:moveTo>
                  <a:pt x="166116" y="60960"/>
                </a:moveTo>
                <a:lnTo>
                  <a:pt x="160782" y="60960"/>
                </a:lnTo>
                <a:lnTo>
                  <a:pt x="151638" y="64008"/>
                </a:lnTo>
                <a:lnTo>
                  <a:pt x="147066" y="67056"/>
                </a:lnTo>
                <a:lnTo>
                  <a:pt x="143256" y="70866"/>
                </a:lnTo>
                <a:lnTo>
                  <a:pt x="189738" y="70866"/>
                </a:lnTo>
                <a:lnTo>
                  <a:pt x="185928" y="67056"/>
                </a:lnTo>
                <a:lnTo>
                  <a:pt x="179832" y="63246"/>
                </a:lnTo>
                <a:lnTo>
                  <a:pt x="172212" y="61722"/>
                </a:lnTo>
                <a:lnTo>
                  <a:pt x="166116" y="60960"/>
                </a:lnTo>
                <a:close/>
              </a:path>
              <a:path w="571500" h="232409">
                <a:moveTo>
                  <a:pt x="115062" y="17526"/>
                </a:moveTo>
                <a:lnTo>
                  <a:pt x="38100" y="17526"/>
                </a:lnTo>
                <a:lnTo>
                  <a:pt x="112014" y="32004"/>
                </a:lnTo>
                <a:lnTo>
                  <a:pt x="115062" y="17526"/>
                </a:lnTo>
                <a:close/>
              </a:path>
              <a:path w="571500" h="232409">
                <a:moveTo>
                  <a:pt x="287499" y="166116"/>
                </a:moveTo>
                <a:lnTo>
                  <a:pt x="272034" y="166116"/>
                </a:lnTo>
                <a:lnTo>
                  <a:pt x="272034" y="174498"/>
                </a:lnTo>
                <a:lnTo>
                  <a:pt x="273558" y="177546"/>
                </a:lnTo>
                <a:lnTo>
                  <a:pt x="289560" y="180594"/>
                </a:lnTo>
                <a:lnTo>
                  <a:pt x="288036" y="176784"/>
                </a:lnTo>
                <a:lnTo>
                  <a:pt x="287274" y="172974"/>
                </a:lnTo>
                <a:lnTo>
                  <a:pt x="287274" y="169164"/>
                </a:lnTo>
                <a:lnTo>
                  <a:pt x="287499" y="166116"/>
                </a:lnTo>
                <a:close/>
              </a:path>
              <a:path w="571500" h="232409">
                <a:moveTo>
                  <a:pt x="245364" y="118872"/>
                </a:moveTo>
                <a:lnTo>
                  <a:pt x="237744" y="118872"/>
                </a:lnTo>
                <a:lnTo>
                  <a:pt x="233172" y="119634"/>
                </a:lnTo>
                <a:lnTo>
                  <a:pt x="229361" y="120396"/>
                </a:lnTo>
                <a:lnTo>
                  <a:pt x="221742" y="123444"/>
                </a:lnTo>
                <a:lnTo>
                  <a:pt x="218694" y="125730"/>
                </a:lnTo>
                <a:lnTo>
                  <a:pt x="216408" y="129540"/>
                </a:lnTo>
                <a:lnTo>
                  <a:pt x="213360" y="132588"/>
                </a:lnTo>
                <a:lnTo>
                  <a:pt x="211836" y="136398"/>
                </a:lnTo>
                <a:lnTo>
                  <a:pt x="210311" y="140970"/>
                </a:lnTo>
                <a:lnTo>
                  <a:pt x="209550" y="148590"/>
                </a:lnTo>
                <a:lnTo>
                  <a:pt x="210311" y="154686"/>
                </a:lnTo>
                <a:lnTo>
                  <a:pt x="219456" y="166878"/>
                </a:lnTo>
                <a:lnTo>
                  <a:pt x="226314" y="170688"/>
                </a:lnTo>
                <a:lnTo>
                  <a:pt x="236220" y="172974"/>
                </a:lnTo>
                <a:lnTo>
                  <a:pt x="242315" y="173736"/>
                </a:lnTo>
                <a:lnTo>
                  <a:pt x="248411" y="173736"/>
                </a:lnTo>
                <a:lnTo>
                  <a:pt x="253746" y="172974"/>
                </a:lnTo>
                <a:lnTo>
                  <a:pt x="259842" y="172212"/>
                </a:lnTo>
                <a:lnTo>
                  <a:pt x="265938" y="169926"/>
                </a:lnTo>
                <a:lnTo>
                  <a:pt x="272034" y="166116"/>
                </a:lnTo>
                <a:lnTo>
                  <a:pt x="287499" y="166116"/>
                </a:lnTo>
                <a:lnTo>
                  <a:pt x="287559" y="165306"/>
                </a:lnTo>
                <a:lnTo>
                  <a:pt x="287998" y="162306"/>
                </a:lnTo>
                <a:lnTo>
                  <a:pt x="248411" y="162306"/>
                </a:lnTo>
                <a:lnTo>
                  <a:pt x="226314" y="147828"/>
                </a:lnTo>
                <a:lnTo>
                  <a:pt x="227076" y="143256"/>
                </a:lnTo>
                <a:lnTo>
                  <a:pt x="240863" y="132576"/>
                </a:lnTo>
                <a:lnTo>
                  <a:pt x="245364" y="131826"/>
                </a:lnTo>
                <a:lnTo>
                  <a:pt x="293680" y="131826"/>
                </a:lnTo>
                <a:lnTo>
                  <a:pt x="295656" y="121158"/>
                </a:lnTo>
                <a:lnTo>
                  <a:pt x="295894" y="120205"/>
                </a:lnTo>
                <a:lnTo>
                  <a:pt x="268224" y="120205"/>
                </a:lnTo>
                <a:lnTo>
                  <a:pt x="260484" y="120062"/>
                </a:lnTo>
                <a:lnTo>
                  <a:pt x="251460" y="119634"/>
                </a:lnTo>
                <a:lnTo>
                  <a:pt x="245364" y="118872"/>
                </a:lnTo>
                <a:close/>
              </a:path>
              <a:path w="571500" h="232409">
                <a:moveTo>
                  <a:pt x="293680" y="131826"/>
                </a:moveTo>
                <a:lnTo>
                  <a:pt x="277368" y="131826"/>
                </a:lnTo>
                <a:lnTo>
                  <a:pt x="276606" y="137160"/>
                </a:lnTo>
                <a:lnTo>
                  <a:pt x="275082" y="144018"/>
                </a:lnTo>
                <a:lnTo>
                  <a:pt x="273558" y="148590"/>
                </a:lnTo>
                <a:lnTo>
                  <a:pt x="271272" y="151638"/>
                </a:lnTo>
                <a:lnTo>
                  <a:pt x="268224" y="156210"/>
                </a:lnTo>
                <a:lnTo>
                  <a:pt x="264414" y="158496"/>
                </a:lnTo>
                <a:lnTo>
                  <a:pt x="259079" y="160782"/>
                </a:lnTo>
                <a:lnTo>
                  <a:pt x="253746" y="162306"/>
                </a:lnTo>
                <a:lnTo>
                  <a:pt x="287998" y="162306"/>
                </a:lnTo>
                <a:lnTo>
                  <a:pt x="288416" y="159448"/>
                </a:lnTo>
                <a:lnTo>
                  <a:pt x="289845" y="151590"/>
                </a:lnTo>
                <a:lnTo>
                  <a:pt x="291846" y="141732"/>
                </a:lnTo>
                <a:lnTo>
                  <a:pt x="293680" y="131826"/>
                </a:lnTo>
                <a:close/>
              </a:path>
              <a:path w="571500" h="232409">
                <a:moveTo>
                  <a:pt x="277368" y="131826"/>
                </a:moveTo>
                <a:lnTo>
                  <a:pt x="245364" y="131826"/>
                </a:lnTo>
                <a:lnTo>
                  <a:pt x="251460" y="132588"/>
                </a:lnTo>
                <a:lnTo>
                  <a:pt x="259580" y="132576"/>
                </a:lnTo>
                <a:lnTo>
                  <a:pt x="266700" y="132492"/>
                </a:lnTo>
                <a:lnTo>
                  <a:pt x="272676" y="132266"/>
                </a:lnTo>
                <a:lnTo>
                  <a:pt x="277368" y="131826"/>
                </a:lnTo>
                <a:close/>
              </a:path>
              <a:path w="571500" h="232409">
                <a:moveTo>
                  <a:pt x="291846" y="91440"/>
                </a:moveTo>
                <a:lnTo>
                  <a:pt x="255270" y="91440"/>
                </a:lnTo>
                <a:lnTo>
                  <a:pt x="270510" y="94488"/>
                </a:lnTo>
                <a:lnTo>
                  <a:pt x="275844" y="97536"/>
                </a:lnTo>
                <a:lnTo>
                  <a:pt x="278892" y="101346"/>
                </a:lnTo>
                <a:lnTo>
                  <a:pt x="281178" y="104394"/>
                </a:lnTo>
                <a:lnTo>
                  <a:pt x="281940" y="108966"/>
                </a:lnTo>
                <a:lnTo>
                  <a:pt x="281178" y="115824"/>
                </a:lnTo>
                <a:lnTo>
                  <a:pt x="280416" y="117348"/>
                </a:lnTo>
                <a:lnTo>
                  <a:pt x="280416" y="119634"/>
                </a:lnTo>
                <a:lnTo>
                  <a:pt x="274820" y="120062"/>
                </a:lnTo>
                <a:lnTo>
                  <a:pt x="268224" y="120205"/>
                </a:lnTo>
                <a:lnTo>
                  <a:pt x="295894" y="120205"/>
                </a:lnTo>
                <a:lnTo>
                  <a:pt x="297180" y="115062"/>
                </a:lnTo>
                <a:lnTo>
                  <a:pt x="297942" y="109728"/>
                </a:lnTo>
                <a:lnTo>
                  <a:pt x="297942" y="102870"/>
                </a:lnTo>
                <a:lnTo>
                  <a:pt x="296418" y="99060"/>
                </a:lnTo>
                <a:lnTo>
                  <a:pt x="293370" y="92964"/>
                </a:lnTo>
                <a:lnTo>
                  <a:pt x="291846" y="91440"/>
                </a:lnTo>
                <a:close/>
              </a:path>
              <a:path w="571500" h="232409">
                <a:moveTo>
                  <a:pt x="252222" y="78486"/>
                </a:moveTo>
                <a:lnTo>
                  <a:pt x="246126" y="80010"/>
                </a:lnTo>
                <a:lnTo>
                  <a:pt x="240029" y="80772"/>
                </a:lnTo>
                <a:lnTo>
                  <a:pt x="234696" y="83058"/>
                </a:lnTo>
                <a:lnTo>
                  <a:pt x="230886" y="86106"/>
                </a:lnTo>
                <a:lnTo>
                  <a:pt x="227076" y="89916"/>
                </a:lnTo>
                <a:lnTo>
                  <a:pt x="224028" y="94488"/>
                </a:lnTo>
                <a:lnTo>
                  <a:pt x="220979" y="100584"/>
                </a:lnTo>
                <a:lnTo>
                  <a:pt x="235458" y="105156"/>
                </a:lnTo>
                <a:lnTo>
                  <a:pt x="238506" y="99060"/>
                </a:lnTo>
                <a:lnTo>
                  <a:pt x="242315" y="95250"/>
                </a:lnTo>
                <a:lnTo>
                  <a:pt x="246126" y="93726"/>
                </a:lnTo>
                <a:lnTo>
                  <a:pt x="249936" y="91440"/>
                </a:lnTo>
                <a:lnTo>
                  <a:pt x="291846" y="91440"/>
                </a:lnTo>
                <a:lnTo>
                  <a:pt x="259842" y="79248"/>
                </a:lnTo>
                <a:lnTo>
                  <a:pt x="252222" y="78486"/>
                </a:lnTo>
                <a:close/>
              </a:path>
              <a:path w="571500" h="232409">
                <a:moveTo>
                  <a:pt x="307848" y="156210"/>
                </a:moveTo>
                <a:lnTo>
                  <a:pt x="332505" y="190773"/>
                </a:lnTo>
                <a:lnTo>
                  <a:pt x="347472" y="194310"/>
                </a:lnTo>
                <a:lnTo>
                  <a:pt x="354330" y="194310"/>
                </a:lnTo>
                <a:lnTo>
                  <a:pt x="366522" y="191262"/>
                </a:lnTo>
                <a:lnTo>
                  <a:pt x="371094" y="188976"/>
                </a:lnTo>
                <a:lnTo>
                  <a:pt x="374904" y="185166"/>
                </a:lnTo>
                <a:lnTo>
                  <a:pt x="379476" y="181356"/>
                </a:lnTo>
                <a:lnTo>
                  <a:pt x="349758" y="181356"/>
                </a:lnTo>
                <a:lnTo>
                  <a:pt x="342900" y="180594"/>
                </a:lnTo>
                <a:lnTo>
                  <a:pt x="323088" y="156972"/>
                </a:lnTo>
                <a:lnTo>
                  <a:pt x="307848" y="156210"/>
                </a:lnTo>
                <a:close/>
              </a:path>
              <a:path w="571500" h="232409">
                <a:moveTo>
                  <a:pt x="351282" y="96774"/>
                </a:moveTo>
                <a:lnTo>
                  <a:pt x="342900" y="96774"/>
                </a:lnTo>
                <a:lnTo>
                  <a:pt x="338328" y="97536"/>
                </a:lnTo>
                <a:lnTo>
                  <a:pt x="334518" y="98298"/>
                </a:lnTo>
                <a:lnTo>
                  <a:pt x="332232" y="99822"/>
                </a:lnTo>
                <a:lnTo>
                  <a:pt x="328422" y="101346"/>
                </a:lnTo>
                <a:lnTo>
                  <a:pt x="325374" y="103632"/>
                </a:lnTo>
                <a:lnTo>
                  <a:pt x="323088" y="106680"/>
                </a:lnTo>
                <a:lnTo>
                  <a:pt x="320040" y="109728"/>
                </a:lnTo>
                <a:lnTo>
                  <a:pt x="318516" y="113538"/>
                </a:lnTo>
                <a:lnTo>
                  <a:pt x="317754" y="117348"/>
                </a:lnTo>
                <a:lnTo>
                  <a:pt x="316992" y="121920"/>
                </a:lnTo>
                <a:lnTo>
                  <a:pt x="316992" y="126492"/>
                </a:lnTo>
                <a:lnTo>
                  <a:pt x="348996" y="152400"/>
                </a:lnTo>
                <a:lnTo>
                  <a:pt x="356616" y="156210"/>
                </a:lnTo>
                <a:lnTo>
                  <a:pt x="361950" y="159258"/>
                </a:lnTo>
                <a:lnTo>
                  <a:pt x="363474" y="160782"/>
                </a:lnTo>
                <a:lnTo>
                  <a:pt x="366522" y="163068"/>
                </a:lnTo>
                <a:lnTo>
                  <a:pt x="355092" y="181356"/>
                </a:lnTo>
                <a:lnTo>
                  <a:pt x="379476" y="181356"/>
                </a:lnTo>
                <a:lnTo>
                  <a:pt x="381762" y="176784"/>
                </a:lnTo>
                <a:lnTo>
                  <a:pt x="383286" y="166116"/>
                </a:lnTo>
                <a:lnTo>
                  <a:pt x="383286" y="161544"/>
                </a:lnTo>
                <a:lnTo>
                  <a:pt x="381762" y="157734"/>
                </a:lnTo>
                <a:lnTo>
                  <a:pt x="377190" y="150114"/>
                </a:lnTo>
                <a:lnTo>
                  <a:pt x="372618" y="147828"/>
                </a:lnTo>
                <a:lnTo>
                  <a:pt x="368808" y="144780"/>
                </a:lnTo>
                <a:lnTo>
                  <a:pt x="361950" y="140970"/>
                </a:lnTo>
                <a:lnTo>
                  <a:pt x="351282" y="136398"/>
                </a:lnTo>
                <a:lnTo>
                  <a:pt x="344424" y="132588"/>
                </a:lnTo>
                <a:lnTo>
                  <a:pt x="340614" y="130302"/>
                </a:lnTo>
                <a:lnTo>
                  <a:pt x="336042" y="128016"/>
                </a:lnTo>
                <a:lnTo>
                  <a:pt x="334518" y="126492"/>
                </a:lnTo>
                <a:lnTo>
                  <a:pt x="333756" y="124206"/>
                </a:lnTo>
                <a:lnTo>
                  <a:pt x="332994" y="122682"/>
                </a:lnTo>
                <a:lnTo>
                  <a:pt x="332232" y="120396"/>
                </a:lnTo>
                <a:lnTo>
                  <a:pt x="332994" y="118872"/>
                </a:lnTo>
                <a:lnTo>
                  <a:pt x="333756" y="115062"/>
                </a:lnTo>
                <a:lnTo>
                  <a:pt x="335280" y="112776"/>
                </a:lnTo>
                <a:lnTo>
                  <a:pt x="339090" y="111252"/>
                </a:lnTo>
                <a:lnTo>
                  <a:pt x="342138" y="109728"/>
                </a:lnTo>
                <a:lnTo>
                  <a:pt x="347472" y="108966"/>
                </a:lnTo>
                <a:lnTo>
                  <a:pt x="380695" y="108966"/>
                </a:lnTo>
                <a:lnTo>
                  <a:pt x="379476" y="107442"/>
                </a:lnTo>
                <a:lnTo>
                  <a:pt x="374142" y="104394"/>
                </a:lnTo>
                <a:lnTo>
                  <a:pt x="369570" y="101346"/>
                </a:lnTo>
                <a:lnTo>
                  <a:pt x="363474" y="99060"/>
                </a:lnTo>
                <a:lnTo>
                  <a:pt x="355854" y="97536"/>
                </a:lnTo>
                <a:lnTo>
                  <a:pt x="351282" y="96774"/>
                </a:lnTo>
                <a:close/>
              </a:path>
              <a:path w="571500" h="232409">
                <a:moveTo>
                  <a:pt x="380695" y="108966"/>
                </a:moveTo>
                <a:lnTo>
                  <a:pt x="347472" y="108966"/>
                </a:lnTo>
                <a:lnTo>
                  <a:pt x="355092" y="110490"/>
                </a:lnTo>
                <a:lnTo>
                  <a:pt x="360426" y="112014"/>
                </a:lnTo>
                <a:lnTo>
                  <a:pt x="364998" y="114300"/>
                </a:lnTo>
                <a:lnTo>
                  <a:pt x="368046" y="117348"/>
                </a:lnTo>
                <a:lnTo>
                  <a:pt x="370332" y="120396"/>
                </a:lnTo>
                <a:lnTo>
                  <a:pt x="371856" y="124206"/>
                </a:lnTo>
                <a:lnTo>
                  <a:pt x="371856" y="129540"/>
                </a:lnTo>
                <a:lnTo>
                  <a:pt x="387096" y="130302"/>
                </a:lnTo>
                <a:lnTo>
                  <a:pt x="387096" y="124206"/>
                </a:lnTo>
                <a:lnTo>
                  <a:pt x="386334" y="118872"/>
                </a:lnTo>
                <a:lnTo>
                  <a:pt x="384810" y="115062"/>
                </a:lnTo>
                <a:lnTo>
                  <a:pt x="382524" y="111252"/>
                </a:lnTo>
                <a:lnTo>
                  <a:pt x="380695" y="108966"/>
                </a:lnTo>
                <a:close/>
              </a:path>
              <a:path w="571500" h="232409">
                <a:moveTo>
                  <a:pt x="443484" y="182880"/>
                </a:moveTo>
                <a:lnTo>
                  <a:pt x="443484" y="192786"/>
                </a:lnTo>
                <a:lnTo>
                  <a:pt x="445770" y="200406"/>
                </a:lnTo>
                <a:lnTo>
                  <a:pt x="483870" y="220980"/>
                </a:lnTo>
                <a:lnTo>
                  <a:pt x="490728" y="220980"/>
                </a:lnTo>
                <a:lnTo>
                  <a:pt x="502920" y="217932"/>
                </a:lnTo>
                <a:lnTo>
                  <a:pt x="507492" y="215646"/>
                </a:lnTo>
                <a:lnTo>
                  <a:pt x="511302" y="211074"/>
                </a:lnTo>
                <a:lnTo>
                  <a:pt x="514350" y="208026"/>
                </a:lnTo>
                <a:lnTo>
                  <a:pt x="486156" y="208026"/>
                </a:lnTo>
                <a:lnTo>
                  <a:pt x="479298" y="206502"/>
                </a:lnTo>
                <a:lnTo>
                  <a:pt x="472440" y="205740"/>
                </a:lnTo>
                <a:lnTo>
                  <a:pt x="467106" y="202692"/>
                </a:lnTo>
                <a:lnTo>
                  <a:pt x="464058" y="198882"/>
                </a:lnTo>
                <a:lnTo>
                  <a:pt x="460248" y="195072"/>
                </a:lnTo>
                <a:lnTo>
                  <a:pt x="458723" y="189738"/>
                </a:lnTo>
                <a:lnTo>
                  <a:pt x="459486" y="183642"/>
                </a:lnTo>
                <a:lnTo>
                  <a:pt x="443484" y="182880"/>
                </a:lnTo>
                <a:close/>
              </a:path>
              <a:path w="571500" h="232409">
                <a:moveTo>
                  <a:pt x="405384" y="109728"/>
                </a:moveTo>
                <a:lnTo>
                  <a:pt x="403098" y="121158"/>
                </a:lnTo>
                <a:lnTo>
                  <a:pt x="413766" y="123444"/>
                </a:lnTo>
                <a:lnTo>
                  <a:pt x="403860" y="175260"/>
                </a:lnTo>
                <a:lnTo>
                  <a:pt x="402336" y="185166"/>
                </a:lnTo>
                <a:lnTo>
                  <a:pt x="401574" y="191262"/>
                </a:lnTo>
                <a:lnTo>
                  <a:pt x="403098" y="197358"/>
                </a:lnTo>
                <a:lnTo>
                  <a:pt x="404622" y="199644"/>
                </a:lnTo>
                <a:lnTo>
                  <a:pt x="407670" y="201930"/>
                </a:lnTo>
                <a:lnTo>
                  <a:pt x="409956" y="204216"/>
                </a:lnTo>
                <a:lnTo>
                  <a:pt x="414528" y="206502"/>
                </a:lnTo>
                <a:lnTo>
                  <a:pt x="419862" y="207264"/>
                </a:lnTo>
                <a:lnTo>
                  <a:pt x="422909" y="208026"/>
                </a:lnTo>
                <a:lnTo>
                  <a:pt x="431292" y="208026"/>
                </a:lnTo>
                <a:lnTo>
                  <a:pt x="432054" y="194310"/>
                </a:lnTo>
                <a:lnTo>
                  <a:pt x="426720" y="194310"/>
                </a:lnTo>
                <a:lnTo>
                  <a:pt x="425195" y="193548"/>
                </a:lnTo>
                <a:lnTo>
                  <a:pt x="422909" y="192786"/>
                </a:lnTo>
                <a:lnTo>
                  <a:pt x="421386" y="192786"/>
                </a:lnTo>
                <a:lnTo>
                  <a:pt x="419100" y="190500"/>
                </a:lnTo>
                <a:lnTo>
                  <a:pt x="418338" y="188976"/>
                </a:lnTo>
                <a:lnTo>
                  <a:pt x="418338" y="188214"/>
                </a:lnTo>
                <a:lnTo>
                  <a:pt x="417576" y="186690"/>
                </a:lnTo>
                <a:lnTo>
                  <a:pt x="418338" y="183642"/>
                </a:lnTo>
                <a:lnTo>
                  <a:pt x="419100" y="179070"/>
                </a:lnTo>
                <a:lnTo>
                  <a:pt x="429006" y="126492"/>
                </a:lnTo>
                <a:lnTo>
                  <a:pt x="445579" y="126492"/>
                </a:lnTo>
                <a:lnTo>
                  <a:pt x="447294" y="117348"/>
                </a:lnTo>
                <a:lnTo>
                  <a:pt x="431292" y="114300"/>
                </a:lnTo>
                <a:lnTo>
                  <a:pt x="431738" y="112014"/>
                </a:lnTo>
                <a:lnTo>
                  <a:pt x="416052" y="112014"/>
                </a:lnTo>
                <a:lnTo>
                  <a:pt x="405384" y="109728"/>
                </a:lnTo>
                <a:close/>
              </a:path>
              <a:path w="571500" h="232409">
                <a:moveTo>
                  <a:pt x="487680" y="123444"/>
                </a:moveTo>
                <a:lnTo>
                  <a:pt x="478536" y="123444"/>
                </a:lnTo>
                <a:lnTo>
                  <a:pt x="473964" y="124206"/>
                </a:lnTo>
                <a:lnTo>
                  <a:pt x="470916" y="124968"/>
                </a:lnTo>
                <a:lnTo>
                  <a:pt x="467868" y="126492"/>
                </a:lnTo>
                <a:lnTo>
                  <a:pt x="464058" y="128016"/>
                </a:lnTo>
                <a:lnTo>
                  <a:pt x="453390" y="148590"/>
                </a:lnTo>
                <a:lnTo>
                  <a:pt x="453390" y="152400"/>
                </a:lnTo>
                <a:lnTo>
                  <a:pt x="454914" y="156972"/>
                </a:lnTo>
                <a:lnTo>
                  <a:pt x="456438" y="160782"/>
                </a:lnTo>
                <a:lnTo>
                  <a:pt x="459486" y="164592"/>
                </a:lnTo>
                <a:lnTo>
                  <a:pt x="463295" y="166878"/>
                </a:lnTo>
                <a:lnTo>
                  <a:pt x="467106" y="169926"/>
                </a:lnTo>
                <a:lnTo>
                  <a:pt x="493014" y="182880"/>
                </a:lnTo>
                <a:lnTo>
                  <a:pt x="499872" y="187452"/>
                </a:lnTo>
                <a:lnTo>
                  <a:pt x="502158" y="189738"/>
                </a:lnTo>
                <a:lnTo>
                  <a:pt x="502920" y="192786"/>
                </a:lnTo>
                <a:lnTo>
                  <a:pt x="502920" y="196596"/>
                </a:lnTo>
                <a:lnTo>
                  <a:pt x="502158" y="200406"/>
                </a:lnTo>
                <a:lnTo>
                  <a:pt x="499872" y="203454"/>
                </a:lnTo>
                <a:lnTo>
                  <a:pt x="495300" y="205740"/>
                </a:lnTo>
                <a:lnTo>
                  <a:pt x="491490" y="208026"/>
                </a:lnTo>
                <a:lnTo>
                  <a:pt x="514350" y="208026"/>
                </a:lnTo>
                <a:lnTo>
                  <a:pt x="515112" y="207264"/>
                </a:lnTo>
                <a:lnTo>
                  <a:pt x="517398" y="202692"/>
                </a:lnTo>
                <a:lnTo>
                  <a:pt x="518922" y="198120"/>
                </a:lnTo>
                <a:lnTo>
                  <a:pt x="519575" y="193548"/>
                </a:lnTo>
                <a:lnTo>
                  <a:pt x="519684" y="188214"/>
                </a:lnTo>
                <a:lnTo>
                  <a:pt x="517398" y="183642"/>
                </a:lnTo>
                <a:lnTo>
                  <a:pt x="515873" y="179832"/>
                </a:lnTo>
                <a:lnTo>
                  <a:pt x="480822" y="159258"/>
                </a:lnTo>
                <a:lnTo>
                  <a:pt x="474726" y="156210"/>
                </a:lnTo>
                <a:lnTo>
                  <a:pt x="472440" y="154686"/>
                </a:lnTo>
                <a:lnTo>
                  <a:pt x="470916" y="152400"/>
                </a:lnTo>
                <a:lnTo>
                  <a:pt x="470154" y="150876"/>
                </a:lnTo>
                <a:lnTo>
                  <a:pt x="468630" y="148590"/>
                </a:lnTo>
                <a:lnTo>
                  <a:pt x="468630" y="147066"/>
                </a:lnTo>
                <a:lnTo>
                  <a:pt x="469392" y="144780"/>
                </a:lnTo>
                <a:lnTo>
                  <a:pt x="469392" y="141732"/>
                </a:lnTo>
                <a:lnTo>
                  <a:pt x="471678" y="139446"/>
                </a:lnTo>
                <a:lnTo>
                  <a:pt x="475488" y="137922"/>
                </a:lnTo>
                <a:lnTo>
                  <a:pt x="478536" y="135636"/>
                </a:lnTo>
                <a:lnTo>
                  <a:pt x="516636" y="135636"/>
                </a:lnTo>
                <a:lnTo>
                  <a:pt x="515112" y="134112"/>
                </a:lnTo>
                <a:lnTo>
                  <a:pt x="510540" y="131064"/>
                </a:lnTo>
                <a:lnTo>
                  <a:pt x="505206" y="128016"/>
                </a:lnTo>
                <a:lnTo>
                  <a:pt x="499109" y="125730"/>
                </a:lnTo>
                <a:lnTo>
                  <a:pt x="492252" y="124206"/>
                </a:lnTo>
                <a:lnTo>
                  <a:pt x="487680" y="123444"/>
                </a:lnTo>
                <a:close/>
              </a:path>
              <a:path w="571500" h="232409">
                <a:moveTo>
                  <a:pt x="516636" y="135636"/>
                </a:moveTo>
                <a:lnTo>
                  <a:pt x="483870" y="135636"/>
                </a:lnTo>
                <a:lnTo>
                  <a:pt x="490728" y="137160"/>
                </a:lnTo>
                <a:lnTo>
                  <a:pt x="496823" y="137922"/>
                </a:lnTo>
                <a:lnTo>
                  <a:pt x="501395" y="140208"/>
                </a:lnTo>
                <a:lnTo>
                  <a:pt x="503681" y="144018"/>
                </a:lnTo>
                <a:lnTo>
                  <a:pt x="506730" y="147066"/>
                </a:lnTo>
                <a:lnTo>
                  <a:pt x="508254" y="150876"/>
                </a:lnTo>
                <a:lnTo>
                  <a:pt x="507492" y="155448"/>
                </a:lnTo>
                <a:lnTo>
                  <a:pt x="523494" y="156972"/>
                </a:lnTo>
                <a:lnTo>
                  <a:pt x="523494" y="150876"/>
                </a:lnTo>
                <a:lnTo>
                  <a:pt x="522731" y="145542"/>
                </a:lnTo>
                <a:lnTo>
                  <a:pt x="520445" y="141732"/>
                </a:lnTo>
                <a:lnTo>
                  <a:pt x="518922" y="137922"/>
                </a:lnTo>
                <a:lnTo>
                  <a:pt x="516636" y="135636"/>
                </a:lnTo>
                <a:close/>
              </a:path>
              <a:path w="571500" h="232409">
                <a:moveTo>
                  <a:pt x="445579" y="126492"/>
                </a:moveTo>
                <a:lnTo>
                  <a:pt x="429006" y="126492"/>
                </a:lnTo>
                <a:lnTo>
                  <a:pt x="445008" y="129540"/>
                </a:lnTo>
                <a:lnTo>
                  <a:pt x="445579" y="126492"/>
                </a:lnTo>
                <a:close/>
              </a:path>
              <a:path w="571500" h="232409">
                <a:moveTo>
                  <a:pt x="437388" y="83058"/>
                </a:moveTo>
                <a:lnTo>
                  <a:pt x="420623" y="89154"/>
                </a:lnTo>
                <a:lnTo>
                  <a:pt x="416052" y="112014"/>
                </a:lnTo>
                <a:lnTo>
                  <a:pt x="431738" y="112014"/>
                </a:lnTo>
                <a:lnTo>
                  <a:pt x="437388" y="83058"/>
                </a:lnTo>
                <a:close/>
              </a:path>
              <a:path w="571500" h="232409">
                <a:moveTo>
                  <a:pt x="553974" y="138684"/>
                </a:moveTo>
                <a:lnTo>
                  <a:pt x="550164" y="156210"/>
                </a:lnTo>
                <a:lnTo>
                  <a:pt x="567690" y="159258"/>
                </a:lnTo>
                <a:lnTo>
                  <a:pt x="571500" y="141732"/>
                </a:lnTo>
                <a:lnTo>
                  <a:pt x="553974" y="138684"/>
                </a:lnTo>
                <a:close/>
              </a:path>
              <a:path w="571500" h="232409">
                <a:moveTo>
                  <a:pt x="539496" y="211074"/>
                </a:moveTo>
                <a:lnTo>
                  <a:pt x="536448" y="228600"/>
                </a:lnTo>
                <a:lnTo>
                  <a:pt x="553974" y="232410"/>
                </a:lnTo>
                <a:lnTo>
                  <a:pt x="557022" y="214884"/>
                </a:lnTo>
                <a:lnTo>
                  <a:pt x="539496" y="211074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236970" y="8769350"/>
            <a:ext cx="10287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600" spc="15">
                <a:solidFill>
                  <a:srgbClr val="191B0E"/>
                </a:solidFill>
                <a:latin typeface="Arial"/>
                <a:cs typeface="Arial"/>
              </a:rPr>
              <a:t>42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30957" y="8769350"/>
            <a:ext cx="221170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(c) Arnis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Puksts, </a:t>
            </a: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Fizisko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personu </a:t>
            </a:r>
            <a:r>
              <a:rPr dirty="0" sz="600" spc="-10">
                <a:solidFill>
                  <a:srgbClr val="585858"/>
                </a:solidFill>
                <a:latin typeface="Arial"/>
                <a:cs typeface="Arial"/>
              </a:rPr>
              <a:t>datu </a:t>
            </a: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aizsardzības </a:t>
            </a:r>
            <a:r>
              <a:rPr dirty="0" sz="600" spc="-15">
                <a:solidFill>
                  <a:srgbClr val="585858"/>
                </a:solidFill>
                <a:latin typeface="Arial"/>
                <a:cs typeface="Arial"/>
              </a:rPr>
              <a:t>speciālists,</a:t>
            </a:r>
            <a:r>
              <a:rPr dirty="0" sz="600" spc="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2017.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44296" y="5508497"/>
            <a:ext cx="6083300" cy="3416300"/>
          </a:xfrm>
          <a:custGeom>
            <a:avLst/>
            <a:gdLst/>
            <a:ahLst/>
            <a:cxnLst/>
            <a:rect l="l" t="t" r="r" b="b"/>
            <a:pathLst>
              <a:path w="6083300" h="3416300">
                <a:moveTo>
                  <a:pt x="6083046" y="0"/>
                </a:moveTo>
                <a:lnTo>
                  <a:pt x="0" y="0"/>
                </a:lnTo>
                <a:lnTo>
                  <a:pt x="0" y="3416046"/>
                </a:lnTo>
                <a:lnTo>
                  <a:pt x="6083046" y="3416046"/>
                </a:lnTo>
                <a:lnTo>
                  <a:pt x="6083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1767" y="1126997"/>
            <a:ext cx="5742940" cy="3429000"/>
          </a:xfrm>
          <a:custGeom>
            <a:avLst/>
            <a:gdLst/>
            <a:ahLst/>
            <a:cxnLst/>
            <a:rect l="l" t="t" r="r" b="b"/>
            <a:pathLst>
              <a:path w="5742940" h="3429000">
                <a:moveTo>
                  <a:pt x="0" y="3429000"/>
                </a:moveTo>
                <a:lnTo>
                  <a:pt x="5742432" y="3429000"/>
                </a:lnTo>
                <a:lnTo>
                  <a:pt x="5742432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8200" y="1126997"/>
            <a:ext cx="239395" cy="3429000"/>
          </a:xfrm>
          <a:custGeom>
            <a:avLst/>
            <a:gdLst/>
            <a:ahLst/>
            <a:cxnLst/>
            <a:rect l="l" t="t" r="r" b="b"/>
            <a:pathLst>
              <a:path w="239394" h="3429000">
                <a:moveTo>
                  <a:pt x="0" y="3429000"/>
                </a:moveTo>
                <a:lnTo>
                  <a:pt x="239268" y="3429000"/>
                </a:lnTo>
                <a:lnTo>
                  <a:pt x="239268" y="0"/>
                </a:lnTo>
                <a:lnTo>
                  <a:pt x="0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EFE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77467" y="1127760"/>
            <a:ext cx="114300" cy="3429000"/>
          </a:xfrm>
          <a:custGeom>
            <a:avLst/>
            <a:gdLst/>
            <a:ahLst/>
            <a:cxnLst/>
            <a:rect l="l" t="t" r="r" b="b"/>
            <a:pathLst>
              <a:path w="114300" h="3429000">
                <a:moveTo>
                  <a:pt x="0" y="3428619"/>
                </a:moveTo>
                <a:lnTo>
                  <a:pt x="114300" y="3428619"/>
                </a:lnTo>
                <a:lnTo>
                  <a:pt x="114300" y="0"/>
                </a:lnTo>
                <a:lnTo>
                  <a:pt x="0" y="0"/>
                </a:lnTo>
                <a:lnTo>
                  <a:pt x="0" y="3428619"/>
                </a:lnTo>
                <a:close/>
              </a:path>
            </a:pathLst>
          </a:custGeom>
          <a:solidFill>
            <a:srgbClr val="191B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653198" y="1613403"/>
            <a:ext cx="3651885" cy="237744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191770" indent="-191770">
              <a:lnSpc>
                <a:spcPct val="100000"/>
              </a:lnSpc>
              <a:spcBef>
                <a:spcPts val="630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Lektors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– </a:t>
            </a:r>
            <a:r>
              <a:rPr dirty="0" sz="850" spc="-15" b="1">
                <a:solidFill>
                  <a:srgbClr val="191B0E"/>
                </a:solidFill>
                <a:latin typeface="Arial"/>
                <a:cs typeface="Arial"/>
              </a:rPr>
              <a:t>Arnis</a:t>
            </a:r>
            <a:r>
              <a:rPr dirty="0" sz="850" spc="15" b="1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191B0E"/>
                </a:solidFill>
                <a:latin typeface="Arial"/>
                <a:cs typeface="Arial"/>
              </a:rPr>
              <a:t>Puksts</a:t>
            </a:r>
            <a:endParaRPr sz="850">
              <a:latin typeface="Arial"/>
              <a:cs typeface="Arial"/>
            </a:endParaRPr>
          </a:p>
          <a:p>
            <a:pPr marL="191770" marR="228600" indent="-191770">
              <a:lnSpc>
                <a:spcPts val="950"/>
              </a:lnSpc>
              <a:spcBef>
                <a:spcPts val="615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Pieredze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un izglītība – informācijas tehnoloģijas, kopš 2000.gada un  jurisprudence, kopš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 2005.gada.</a:t>
            </a:r>
            <a:endParaRPr sz="850">
              <a:latin typeface="Arial"/>
              <a:cs typeface="Arial"/>
            </a:endParaRPr>
          </a:p>
          <a:p>
            <a:pPr marL="191770" indent="-191770">
              <a:lnSpc>
                <a:spcPct val="100000"/>
              </a:lnSpc>
              <a:spcBef>
                <a:spcPts val="509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Fizisko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personu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datu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aizsardzības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speciālista statuss iegūts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2009.gadā.</a:t>
            </a:r>
            <a:endParaRPr sz="850">
              <a:latin typeface="Arial"/>
              <a:cs typeface="Arial"/>
            </a:endParaRPr>
          </a:p>
          <a:p>
            <a:pPr marL="191770" marR="261620" indent="-191770">
              <a:lnSpc>
                <a:spcPts val="950"/>
              </a:lnSpc>
              <a:spcBef>
                <a:spcPts val="615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Kopš </a:t>
            </a:r>
            <a:r>
              <a:rPr dirty="0" sz="850" spc="-15">
                <a:solidFill>
                  <a:srgbClr val="191B0E"/>
                </a:solidFill>
                <a:latin typeface="Arial"/>
                <a:cs typeface="Arial"/>
              </a:rPr>
              <a:t>2011.gada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vada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apmācības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fizisko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personu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datu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aizsardzības 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speciālista statusa</a:t>
            </a:r>
            <a:r>
              <a:rPr dirty="0" sz="850" spc="-2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kandidātiem.</a:t>
            </a:r>
            <a:endParaRPr sz="850">
              <a:latin typeface="Arial"/>
              <a:cs typeface="Arial"/>
            </a:endParaRPr>
          </a:p>
          <a:p>
            <a:pPr marL="191770" marR="5080" indent="-191770">
              <a:lnSpc>
                <a:spcPts val="940"/>
              </a:lnSpc>
              <a:spcBef>
                <a:spcPts val="605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15">
                <a:solidFill>
                  <a:srgbClr val="191B0E"/>
                </a:solidFill>
                <a:latin typeface="Arial"/>
                <a:cs typeface="Arial"/>
              </a:rPr>
              <a:t>2011.gadā,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sapulcinot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domubiedrus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izveidota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biedrība Latvijas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Sertificēto 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personas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datu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aizsardzības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speciālistu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asociācija,</a:t>
            </a:r>
            <a:r>
              <a:rPr dirty="0" sz="850" spc="10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kas:</a:t>
            </a:r>
            <a:endParaRPr sz="850">
              <a:latin typeface="Arial"/>
              <a:cs typeface="Arial"/>
            </a:endParaRPr>
          </a:p>
          <a:p>
            <a:pPr lvl="1" marL="457200" marR="46355" indent="-192405">
              <a:lnSpc>
                <a:spcPts val="950"/>
              </a:lnSpc>
              <a:spcBef>
                <a:spcPts val="355"/>
              </a:spcBef>
              <a:buFont typeface="Arial"/>
              <a:buChar char="–"/>
              <a:tabLst>
                <a:tab pos="457200" algn="l"/>
                <a:tab pos="457834" algn="l"/>
              </a:tabLst>
            </a:pP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Kopš 2014.gada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asociācija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pavasaros rīko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datu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aizsardzībai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veltītu 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pasākumu «Digitālā</a:t>
            </a:r>
            <a:r>
              <a:rPr dirty="0" sz="850" i="1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Ēra».</a:t>
            </a:r>
            <a:endParaRPr sz="850">
              <a:latin typeface="Arial"/>
              <a:cs typeface="Arial"/>
            </a:endParaRPr>
          </a:p>
          <a:p>
            <a:pPr lvl="1" marL="457200" marR="123825" indent="-192405">
              <a:lnSpc>
                <a:spcPts val="950"/>
              </a:lnSpc>
              <a:spcBef>
                <a:spcPts val="345"/>
              </a:spcBef>
              <a:buFont typeface="Arial"/>
              <a:buChar char="–"/>
              <a:tabLst>
                <a:tab pos="456565" algn="l"/>
                <a:tab pos="457834" algn="l"/>
              </a:tabLst>
            </a:pP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Piedalās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datu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aizsardzības jomas veidošanā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Latvijā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– 2016.gada  </a:t>
            </a:r>
            <a:r>
              <a:rPr dirty="0" sz="850" spc="-15" i="1">
                <a:solidFill>
                  <a:srgbClr val="191B0E"/>
                </a:solidFill>
                <a:latin typeface="Arial"/>
                <a:cs typeface="Arial"/>
              </a:rPr>
              <a:t>11.jūlijā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starp asociāciju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un Datu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valsts inspekciju noslēgta  rakstveida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vienošanās </a:t>
            </a:r>
            <a:r>
              <a:rPr dirty="0" sz="850" spc="-5" i="1">
                <a:solidFill>
                  <a:srgbClr val="191B0E"/>
                </a:solidFill>
                <a:latin typeface="Arial"/>
                <a:cs typeface="Arial"/>
              </a:rPr>
              <a:t>par </a:t>
            </a:r>
            <a:r>
              <a:rPr dirty="0" sz="850" spc="-10" i="1">
                <a:solidFill>
                  <a:srgbClr val="191B0E"/>
                </a:solidFill>
                <a:latin typeface="Arial"/>
                <a:cs typeface="Arial"/>
              </a:rPr>
              <a:t>sadarbību, formalizējot līdzšinējo  neformālo sadarbību.</a:t>
            </a:r>
            <a:endParaRPr sz="850">
              <a:latin typeface="Arial"/>
              <a:cs typeface="Arial"/>
            </a:endParaRPr>
          </a:p>
          <a:p>
            <a:pPr marL="191770" indent="-191770">
              <a:lnSpc>
                <a:spcPct val="100000"/>
              </a:lnSpc>
              <a:spcBef>
                <a:spcPts val="500"/>
              </a:spcBef>
              <a:buChar char="■"/>
              <a:tabLst>
                <a:tab pos="191770" algn="l"/>
                <a:tab pos="192405" algn="l"/>
              </a:tabLst>
            </a:pP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Datu aizsardzība – gan </a:t>
            </a:r>
            <a:r>
              <a:rPr dirty="0" sz="850" spc="-5">
                <a:solidFill>
                  <a:srgbClr val="191B0E"/>
                </a:solidFill>
                <a:latin typeface="Arial"/>
                <a:cs typeface="Arial"/>
              </a:rPr>
              <a:t>darbs,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gan</a:t>
            </a:r>
            <a:r>
              <a:rPr dirty="0" sz="850" spc="5">
                <a:solidFill>
                  <a:srgbClr val="191B0E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191B0E"/>
                </a:solidFill>
                <a:latin typeface="Arial"/>
                <a:cs typeface="Arial"/>
              </a:rPr>
              <a:t>kaislība.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30957" y="4393946"/>
            <a:ext cx="221170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(c) Arnis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Puksts, </a:t>
            </a: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Fizisko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personu </a:t>
            </a:r>
            <a:r>
              <a:rPr dirty="0" sz="600" spc="-5">
                <a:solidFill>
                  <a:srgbClr val="585858"/>
                </a:solidFill>
                <a:latin typeface="Arial"/>
                <a:cs typeface="Arial"/>
              </a:rPr>
              <a:t>datu </a:t>
            </a:r>
            <a:r>
              <a:rPr dirty="0" sz="600" spc="-25">
                <a:solidFill>
                  <a:srgbClr val="585858"/>
                </a:solidFill>
                <a:latin typeface="Arial"/>
                <a:cs typeface="Arial"/>
              </a:rPr>
              <a:t>aizsardzības </a:t>
            </a:r>
            <a:r>
              <a:rPr dirty="0" sz="600" spc="-15">
                <a:solidFill>
                  <a:srgbClr val="585858"/>
                </a:solidFill>
                <a:latin typeface="Arial"/>
                <a:cs typeface="Arial"/>
              </a:rPr>
              <a:t>speciālists,</a:t>
            </a:r>
            <a:r>
              <a:rPr dirty="0" sz="600" spc="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585858"/>
                </a:solidFill>
                <a:latin typeface="Arial"/>
                <a:cs typeface="Arial"/>
              </a:rPr>
              <a:t>2017.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1928" y="4393946"/>
            <a:ext cx="5778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600" spc="15">
                <a:solidFill>
                  <a:srgbClr val="191B0E"/>
                </a:solidFill>
                <a:latin typeface="Arial"/>
                <a:cs typeface="Arial"/>
              </a:rPr>
              <a:t>5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46097" y="1927098"/>
            <a:ext cx="909739" cy="76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4296" y="1133094"/>
            <a:ext cx="6083300" cy="3416300"/>
          </a:xfrm>
          <a:custGeom>
            <a:avLst/>
            <a:gdLst/>
            <a:ahLst/>
            <a:cxnLst/>
            <a:rect l="l" t="t" r="r" b="b"/>
            <a:pathLst>
              <a:path w="6083300" h="3416300">
                <a:moveTo>
                  <a:pt x="6083046" y="0"/>
                </a:moveTo>
                <a:lnTo>
                  <a:pt x="0" y="0"/>
                </a:lnTo>
                <a:lnTo>
                  <a:pt x="0" y="3416046"/>
                </a:lnTo>
                <a:lnTo>
                  <a:pt x="6083046" y="3416046"/>
                </a:lnTo>
                <a:lnTo>
                  <a:pt x="6083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08478E"/>
                          </a:solidFill>
                          <a:latin typeface="Arial"/>
                          <a:cs typeface="Arial"/>
                        </a:rPr>
                        <a:t>Programma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658495" indent="-274320">
                        <a:lnSpc>
                          <a:spcPct val="100000"/>
                        </a:lnSpc>
                        <a:spcBef>
                          <a:spcPts val="580"/>
                        </a:spcBef>
                        <a:buAutoNum type="arabicPeriod"/>
                        <a:tabLst>
                          <a:tab pos="658495" algn="l"/>
                          <a:tab pos="659130" algn="l"/>
                        </a:tabLst>
                      </a:pPr>
                      <a:r>
                        <a:rPr dirty="0" sz="10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10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daļa – personas datu</a:t>
                      </a:r>
                      <a:r>
                        <a:rPr dirty="0" sz="1000" spc="-5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datu</a:t>
                      </a:r>
                      <a:r>
                        <a:rPr dirty="0" sz="1000" spc="-3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definīcijas;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85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</a:t>
                      </a: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datu apstrādes</a:t>
                      </a:r>
                      <a:r>
                        <a:rPr dirty="0" sz="1000" spc="-4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jēdzieni;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tiesiskais</a:t>
                      </a:r>
                      <a:r>
                        <a:rPr dirty="0" sz="1000" spc="-5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pamats;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</a:t>
                      </a:r>
                      <a:r>
                        <a:rPr dirty="0" sz="1000" spc="-5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pienākumi;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84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Operatora</a:t>
                      </a:r>
                      <a:r>
                        <a:rPr dirty="0" sz="1000" spc="-10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statuss;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58495" indent="-274320">
                        <a:lnSpc>
                          <a:spcPct val="100000"/>
                        </a:lnSpc>
                        <a:spcBef>
                          <a:spcPts val="525"/>
                        </a:spcBef>
                        <a:buAutoNum type="arabicPeriod"/>
                        <a:tabLst>
                          <a:tab pos="658495" algn="l"/>
                          <a:tab pos="659130" algn="l"/>
                        </a:tabLst>
                      </a:pPr>
                      <a:r>
                        <a:rPr dirty="0" sz="10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10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aizsardzības</a:t>
                      </a:r>
                      <a:r>
                        <a:rPr dirty="0" sz="1000" spc="-4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regula: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75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aizsardzības</a:t>
                      </a:r>
                      <a:r>
                        <a:rPr dirty="0" sz="1000" spc="-5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evolūcija;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80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aizsardzības</a:t>
                      </a:r>
                      <a:r>
                        <a:rPr dirty="0" sz="1000" spc="-5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lvl="1" marL="898525" indent="-274320">
                        <a:lnSpc>
                          <a:spcPct val="100000"/>
                        </a:lnSpc>
                        <a:spcBef>
                          <a:spcPts val="280"/>
                        </a:spcBef>
                        <a:buFont typeface="Arial"/>
                        <a:buChar char="•"/>
                        <a:tabLst>
                          <a:tab pos="898525" algn="l"/>
                          <a:tab pos="899160" algn="l"/>
                        </a:tabLst>
                      </a:pPr>
                      <a:r>
                        <a:rPr dirty="0" sz="100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Racionālas </a:t>
                      </a: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rīcības soļi 2018.gada 25.maiju</a:t>
                      </a:r>
                      <a:r>
                        <a:rPr dirty="0" sz="1000" spc="-5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gaidot.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10794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baseline="6172" sz="675" spc="22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baseline="6172" sz="675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277495" marR="1398270">
                        <a:lnSpc>
                          <a:spcPts val="2350"/>
                        </a:lnSpc>
                        <a:spcBef>
                          <a:spcPts val="1639"/>
                        </a:spcBef>
                      </a:pPr>
                      <a:r>
                        <a:rPr dirty="0" sz="2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Vispārīgā </a:t>
                      </a:r>
                      <a:r>
                        <a:rPr dirty="0" sz="2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daļa - personas</a:t>
                      </a:r>
                      <a:r>
                        <a:rPr dirty="0" sz="2200" spc="-6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 aizsardzība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9651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dati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469900" marR="603250" indent="-192405">
                        <a:lnSpc>
                          <a:spcPts val="1360"/>
                        </a:lnSpc>
                        <a:spcBef>
                          <a:spcPts val="78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Definīcija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dati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u="heavy" sz="1200" spc="-5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jebkāda informācija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, kura </a:t>
                      </a:r>
                      <a:r>
                        <a:rPr dirty="0" u="heavy" sz="1200" spc="-5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attiecas uz </a:t>
                      </a:r>
                      <a:r>
                        <a:rPr dirty="0" u="heavy" sz="1200" spc="-5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heavy" sz="1200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dzīvu fizisko personu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kuru var </a:t>
                      </a:r>
                      <a:r>
                        <a:rPr dirty="0" u="heavy" sz="1200" spc="-5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tieši vai </a:t>
                      </a:r>
                      <a:r>
                        <a:rPr dirty="0" u="heavy" sz="1200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netieši</a:t>
                      </a:r>
                      <a:r>
                        <a:rPr dirty="0" u="heavy" sz="1200" spc="-50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heavy" sz="1200" b="1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identificēt</a:t>
                      </a:r>
                      <a:r>
                        <a:rPr dirty="0" u="heavy" sz="1200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4520" indent="-192405">
                        <a:lnSpc>
                          <a:spcPct val="94000"/>
                        </a:lnSpc>
                        <a:spcBef>
                          <a:spcPts val="56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NB! Atsevišķos gadījumos Fizisko personu datu aizsardzības likums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piemērojams arī attiecībā uz mirušām personām; parasti </a:t>
                      </a:r>
                      <a:r>
                        <a:rPr dirty="0" u="sng" sz="1200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-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vai nu ir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citas tiesību normas, vai </a:t>
                      </a:r>
                      <a:r>
                        <a:rPr dirty="0" u="sng" sz="1200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arī –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mirušās personas dati var ietekmēt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dzīvās fiziskās</a:t>
                      </a:r>
                      <a:r>
                        <a:rPr dirty="0" u="sng" sz="1200" spc="10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personas.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509651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dati </a:t>
                      </a:r>
                      <a:r>
                        <a:rPr dirty="0" sz="215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informācijas aspekts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576580" marR="635000" indent="-192405">
                        <a:lnSpc>
                          <a:spcPts val="1360"/>
                        </a:lnSpc>
                        <a:buChar char="■"/>
                        <a:tabLst>
                          <a:tab pos="576580" algn="l"/>
                          <a:tab pos="1310640" algn="l"/>
                          <a:tab pos="2205990" algn="l"/>
                          <a:tab pos="2448560" algn="l"/>
                          <a:tab pos="2724150" algn="l"/>
                          <a:tab pos="3008630" algn="l"/>
                          <a:tab pos="3692525" algn="l"/>
                          <a:tab pos="4011295" algn="l"/>
                          <a:tab pos="489712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Jebkāda	i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nformācij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	–	ja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ttiecas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z	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identificēt</a:t>
                      </a:r>
                      <a:r>
                        <a:rPr dirty="0" u="sng" sz="1200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v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  </a:t>
                      </a:r>
                      <a:r>
                        <a:rPr dirty="0" u="sng" sz="1200" spc="-5">
                          <a:solidFill>
                            <a:srgbClr val="191B0E"/>
                          </a:solidFill>
                          <a:uFill>
                            <a:solidFill>
                              <a:srgbClr val="191B0E"/>
                            </a:solidFill>
                          </a:uFill>
                          <a:latin typeface="Arial"/>
                          <a:cs typeface="Arial"/>
                        </a:rPr>
                        <a:t>identificējamu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fizisko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635635" indent="-192405">
                        <a:lnSpc>
                          <a:spcPts val="1360"/>
                        </a:lnSpc>
                        <a:spcBef>
                          <a:spcPts val="58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Jebkāda – gan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objektīva,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gan subjektīva (piem.,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subjektīvs  “novērotāja”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viedoklis);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635000" indent="-192405">
                        <a:lnSpc>
                          <a:spcPts val="1360"/>
                        </a:lnSpc>
                        <a:spcBef>
                          <a:spcPts val="590"/>
                        </a:spcBef>
                        <a:buChar char="■"/>
                        <a:tabLst>
                          <a:tab pos="576580" algn="l"/>
                          <a:tab pos="1294130" algn="l"/>
                          <a:tab pos="1520190" algn="l"/>
                          <a:tab pos="1916430" algn="l"/>
                          <a:tab pos="2549525" algn="l"/>
                          <a:tab pos="3097530" algn="l"/>
                          <a:tab pos="3958590" algn="l"/>
                          <a:tab pos="483743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Jebkāda	–	gan	patiesa	un/vai	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ierādāma	(pie</a:t>
                      </a:r>
                      <a:r>
                        <a:rPr dirty="0" sz="12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ta),	gan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pieņēmumi un pat nepareiza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9651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Identifikācijas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aspekts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469900" marR="604520" indent="-192405">
                        <a:lnSpc>
                          <a:spcPct val="94000"/>
                        </a:lnSpc>
                        <a:spcBef>
                          <a:spcPts val="1540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Rīcībā esošie dati ļauj identificēt fizisko personu tieši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piemēram,  vārds, uzvārds, personas kods, adrese, tālruņa numurs, darba vieta  un amats.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4520" indent="-192405">
                        <a:lnSpc>
                          <a:spcPct val="94000"/>
                        </a:lnSpc>
                        <a:spcBef>
                          <a:spcPts val="60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Rīcībā esošie dati ļauj identificēt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ar lielu varbūtības  pakāpi, piemēram, informācija par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konkrētā mēneša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atalgojumu  kādam.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4520" indent="-192405">
                        <a:lnSpc>
                          <a:spcPct val="94000"/>
                        </a:lnSpc>
                        <a:spcBef>
                          <a:spcPts val="600"/>
                        </a:spcBef>
                        <a:buFont typeface="Arial"/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konteksts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ļauj identificēt fizisko personu, kaut arī paši dati ir  vispārīgi (piemēram, «sieviete ar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blondiem matiem» telpā, kurā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starp  10 cilvēkiem ir tikai viena sieviete ar blondiem</a:t>
                      </a:r>
                      <a:r>
                        <a:rPr dirty="0" sz="1200" spc="6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matiem).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396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Anonīmi dati un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pseidominimizēti</a:t>
                      </a:r>
                      <a:r>
                        <a:rPr dirty="0" sz="215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dati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spcBef>
                          <a:spcPts val="122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Pseidominimizācija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identitātes maskēšanas process.  Pseidominimizēti dati joprojām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uzskatāmi par personas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datiem,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 vien nav iespējams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pierādīt,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pseidominizētie dati iegūti konkrētā  formātā un bez pseidominimizācijas algoritma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pārzināšanas.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4365" indent="-192405">
                        <a:lnSpc>
                          <a:spcPts val="1360"/>
                        </a:lnSpc>
                        <a:spcBef>
                          <a:spcPts val="62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Anonīmi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dati – tad, ja sākotnēji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ievākti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anonīmi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citi rīcībā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esošie  dati, datu ievākšanas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konteksts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cita informācija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(piemēram,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publiski pieejama) neļauj veikt personas</a:t>
                      </a:r>
                      <a:r>
                        <a:rPr dirty="0" sz="1200" spc="5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identifikāciju.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269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Sensitīvi personas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dati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469900" marR="602615" indent="-192405">
                        <a:lnSpc>
                          <a:spcPct val="84000"/>
                        </a:lnSpc>
                        <a:spcBef>
                          <a:spcPts val="865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Sensitīvie personas dati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atklāj informāciju par personas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rasi vai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etnisko piederību, politiskos uzskatus, reliģisko vai filozofisko  pārliecību,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informāciju par dalību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arodbiedrībās, ģenētiskos datus,  veselības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informāciju,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informāciju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seksuālo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dzīvi,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tajā skaitā  orientāciju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biometrisko datu apstrāde, nolūkā nodrošināt  personas unikālu</a:t>
                      </a:r>
                      <a:r>
                        <a:rPr dirty="0" sz="1200" spc="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identifikāciju.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69900" indent="-192405">
                        <a:lnSpc>
                          <a:spcPct val="100000"/>
                        </a:lnSpc>
                        <a:spcBef>
                          <a:spcPts val="370"/>
                        </a:spcBef>
                        <a:buFont typeface="Arial"/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Sensitīvo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apstrāde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aizliegta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izņemot: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734695" indent="-19177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Nepārprotama (=rakstveida)</a:t>
                      </a:r>
                      <a:r>
                        <a:rPr dirty="0" sz="1200" spc="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piekrišana;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734695" marR="604520" indent="-191770">
                        <a:lnSpc>
                          <a:spcPts val="1210"/>
                        </a:lnSpc>
                        <a:spcBef>
                          <a:spcPts val="345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Likumā </a:t>
                      </a:r>
                      <a:r>
                        <a:rPr dirty="0" sz="12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noteikto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pienākumu izpildei (nodarbinātības, sociālās 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nodrošinātības</a:t>
                      </a:r>
                      <a:r>
                        <a:rPr dirty="0" sz="1200" spc="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jomā);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734695" indent="-19177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Likumīgu prasību celšana/lietas skatīšana</a:t>
                      </a:r>
                      <a:r>
                        <a:rPr dirty="0" sz="1200" spc="6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tiesā.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734695" indent="-19177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2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U.c.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IZŅĒMUMA</a:t>
                      </a:r>
                      <a:r>
                        <a:rPr dirty="0" sz="1200" spc="-6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GADĪJUMI!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142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469900" marR="603885" indent="-192405">
                        <a:lnSpc>
                          <a:spcPct val="94000"/>
                        </a:lnSpc>
                        <a:spcBef>
                          <a:spcPts val="710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ir tiesību subjekts (fiziska, juridiska persona, institūcija), kas 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nosaka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(nolūku)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datu apstrādes 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līdzekļus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5155" indent="-192405">
                        <a:lnSpc>
                          <a:spcPct val="94000"/>
                        </a:lnSpc>
                        <a:spcBef>
                          <a:spcPts val="600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 nedrīkst tikt veikta bez konkrēta, pamatota, likumīga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mērķa. Ja pārzinis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nespēj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identificēt mērķi – datu apstrāde tiek</a:t>
                      </a:r>
                      <a:r>
                        <a:rPr dirty="0" sz="1200" spc="-7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veikta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prettiesiski!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469900" marR="605155" indent="-192405">
                        <a:lnSpc>
                          <a:spcPct val="94000"/>
                        </a:lnSpc>
                        <a:spcBef>
                          <a:spcPts val="600"/>
                        </a:spcBef>
                        <a:buChar char="■"/>
                        <a:tabLst>
                          <a:tab pos="46990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līdzekļi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veids, kādā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tiek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apstrādāti personas dati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 jāizvēlas kontekstā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mērķi, ja izvēlētie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līdzekļi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 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neļauj pilnībā sasniegt, datu apstrāde ir</a:t>
                      </a:r>
                      <a:r>
                        <a:rPr dirty="0" sz="1200" spc="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prettiesiska!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206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</a:t>
                      </a:r>
                      <a:r>
                        <a:rPr dirty="0" sz="2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mērķis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576580" marR="1055370" indent="-192405">
                        <a:lnSpc>
                          <a:spcPts val="1210"/>
                        </a:lnSpc>
                        <a:spcBef>
                          <a:spcPts val="107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Norādīts konkrēts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Wingdings"/>
                          <a:cs typeface="Wingdings"/>
                        </a:rPr>
                        <a:t>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Norādīta mērķa prasība izriet no  nepieciešamības: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29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Noteikt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kādus datus ir nepieciešams</a:t>
                      </a:r>
                      <a:r>
                        <a:rPr dirty="0" sz="700" spc="-7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apstrādāt;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10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Cik ilgi glabājami</a:t>
                      </a:r>
                      <a:r>
                        <a:rPr dirty="0" sz="700" spc="-2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dati;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Kādas prasības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piemērojamas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</a:t>
                      </a:r>
                      <a:r>
                        <a:rPr dirty="0" sz="700" spc="-7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aizsardzībai;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19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Spēja </a:t>
                      </a:r>
                      <a:r>
                        <a:rPr dirty="0" sz="700" spc="-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pārzinim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pierādīt,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ka tas ir veicis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iekšējo novērtējumu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attiecībā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 pārmērīgu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</a:t>
                      </a:r>
                      <a:r>
                        <a:rPr dirty="0" sz="700" spc="-1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apstrādi.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576580" marR="873125" indent="-192405">
                        <a:lnSpc>
                          <a:spcPts val="1210"/>
                        </a:lnSpc>
                        <a:spcBef>
                          <a:spcPts val="59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Pārzinim ir pienākums norādīt datu apstrādes mērķi pirms datu  apstrādes, tātad ne vēlāk kā faktiski apstrādājot datus;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76580" marR="796290" indent="-192405">
                        <a:lnSpc>
                          <a:spcPct val="84000"/>
                        </a:lnSpc>
                        <a:spcBef>
                          <a:spcPts val="59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Norādītajam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mērķim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jābūt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tādam, kas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ir detalizēts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tik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ļoti, lai no  tā var izsecināt kādas apstrādes darbības ir iekļautas un kādas  </a:t>
                      </a:r>
                      <a:r>
                        <a:rPr dirty="0" sz="1200" spc="-3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nav,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piemēram: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lvl="1" marL="866140" indent="-216535">
                        <a:lnSpc>
                          <a:spcPct val="100000"/>
                        </a:lnSpc>
                        <a:spcBef>
                          <a:spcPts val="229"/>
                        </a:spcBef>
                        <a:buFont typeface="Arial"/>
                        <a:buChar char="–"/>
                        <a:tabLst>
                          <a:tab pos="865505" algn="l"/>
                          <a:tab pos="86614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Īpašuma</a:t>
                      </a:r>
                      <a:r>
                        <a:rPr dirty="0" sz="700" spc="-3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aizsardzībai;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uzlabot </a:t>
                      </a: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klientu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apkalpošanas</a:t>
                      </a:r>
                      <a:r>
                        <a:rPr dirty="0" sz="700" spc="-3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kultūru;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lvl="1" marL="841375" indent="-191770">
                        <a:lnSpc>
                          <a:spcPct val="100000"/>
                        </a:lnSpc>
                        <a:spcBef>
                          <a:spcPts val="215"/>
                        </a:spcBef>
                        <a:buFont typeface="Arial"/>
                        <a:buChar char="–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70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darba tiesisko attiecību</a:t>
                      </a:r>
                      <a:r>
                        <a:rPr dirty="0" sz="700" spc="-6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nodibināšanai.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680"/>
                        </a:spcBef>
                        <a:tabLst>
                          <a:tab pos="5053330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apstrāde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3450">
                        <a:latin typeface="Times New Roman"/>
                        <a:cs typeface="Times New Roman"/>
                      </a:endParaRPr>
                    </a:p>
                    <a:p>
                      <a:pPr algn="just" marL="576580" marR="635000" indent="-192405">
                        <a:lnSpc>
                          <a:spcPct val="94000"/>
                        </a:lnSpc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Jebkuras darbības ar personas datiem, piemēram, datu ievākšana  un izdzēšana ir datu apstrāde, attiecīgi, ja tā ir prettiesiska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par to  pienākas</a:t>
                      </a:r>
                      <a:r>
                        <a:rPr dirty="0" sz="1200" spc="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sods.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6905" indent="-192405">
                        <a:lnSpc>
                          <a:spcPts val="1350"/>
                        </a:lnSpc>
                        <a:spcBef>
                          <a:spcPts val="640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fakta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konstatācijai pietiek ar viena datu subjekta  datiem, pat izdomātiem un</a:t>
                      </a:r>
                      <a:r>
                        <a:rPr dirty="0" sz="1200" spc="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nepatiesiem!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576580" marR="636270" indent="-192405">
                        <a:lnSpc>
                          <a:spcPts val="1360"/>
                        </a:lnSpc>
                        <a:spcBef>
                          <a:spcPts val="595"/>
                        </a:spcBef>
                        <a:buChar char="■"/>
                        <a:tabLst>
                          <a:tab pos="576580" algn="l"/>
                        </a:tabLst>
                      </a:pP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Pārmērīga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mērķim neatbilstošu  datu apstrāde.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tabLst>
                          <a:tab pos="505206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apstrādes tiesiskais</a:t>
                      </a:r>
                      <a:r>
                        <a:rPr dirty="0" sz="215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pamats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marL="27749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Personas datu apstrādes tiesiskais pamats var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būt: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734695" indent="-191770">
                        <a:lnSpc>
                          <a:spcPct val="100000"/>
                        </a:lnSpc>
                        <a:spcBef>
                          <a:spcPts val="309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050" spc="1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subjekta</a:t>
                      </a:r>
                      <a:r>
                        <a:rPr dirty="0" sz="1050" spc="-3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piekrišana;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algn="just" marL="734695" marR="604520" indent="-191770">
                        <a:lnSpc>
                          <a:spcPts val="1220"/>
                        </a:lnSpc>
                        <a:spcBef>
                          <a:spcPts val="38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līgumiskas attiecības datu subjekta </a:t>
                      </a:r>
                      <a:r>
                        <a:rPr dirty="0" sz="1050" spc="1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un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starpā vai, ievērojot  </a:t>
                      </a:r>
                      <a:r>
                        <a:rPr dirty="0" sz="1050" spc="1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subjekta lūgumu, datu apstrāde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nepieciešama, </a:t>
                      </a:r>
                      <a:r>
                        <a:rPr dirty="0" sz="1050" spc="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lai </a:t>
                      </a:r>
                      <a:r>
                        <a:rPr dirty="0" sz="1050" spc="1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līgumu 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noslēgtu;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34695" indent="-19177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pārzinim </a:t>
                      </a:r>
                      <a:r>
                        <a:rPr dirty="0" sz="1050" spc="1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likumā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noteikto pienākumu</a:t>
                      </a:r>
                      <a:r>
                        <a:rPr dirty="0" sz="1050" spc="2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veikšana;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34695" marR="603250" indent="-191770">
                        <a:lnSpc>
                          <a:spcPts val="1220"/>
                        </a:lnSpc>
                        <a:spcBef>
                          <a:spcPts val="38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050" spc="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subjekta </a:t>
                      </a:r>
                      <a:r>
                        <a:rPr dirty="0" sz="105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vitāli svarīgo interešu aizsardzība, tajā </a:t>
                      </a:r>
                      <a:r>
                        <a:rPr dirty="0" sz="1050" spc="1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skaitā dzīvības un  </a:t>
                      </a:r>
                      <a:r>
                        <a:rPr dirty="0" sz="105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veselības;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34695" marR="605155" indent="-191770">
                        <a:lnSpc>
                          <a:spcPts val="1220"/>
                        </a:lnSpc>
                        <a:spcBef>
                          <a:spcPts val="350"/>
                        </a:spcBef>
                        <a:buFont typeface="Arial"/>
                        <a:buChar char="–"/>
                        <a:tabLst>
                          <a:tab pos="735330" algn="l"/>
                          <a:tab pos="1571625" algn="l"/>
                          <a:tab pos="2195195" algn="l"/>
                          <a:tab pos="3001645" algn="l"/>
                          <a:tab pos="3312795" algn="l"/>
                          <a:tab pos="4020185" algn="l"/>
                          <a:tab pos="4491355" algn="l"/>
                        </a:tabLst>
                      </a:pP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sabied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rī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ba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intereš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ie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ērošan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va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publis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ā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50" spc="-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uzdevu</a:t>
                      </a:r>
                      <a:r>
                        <a:rPr dirty="0" sz="1050" spc="-1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 </a:t>
                      </a:r>
                      <a:r>
                        <a:rPr dirty="0" sz="1050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realizācija;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734695" indent="-191770">
                        <a:lnSpc>
                          <a:spcPct val="100000"/>
                        </a:lnSpc>
                        <a:spcBef>
                          <a:spcPts val="270"/>
                        </a:spcBef>
                        <a:buFont typeface="Arial"/>
                        <a:buChar char="–"/>
                        <a:tabLst>
                          <a:tab pos="735330" algn="l"/>
                        </a:tabLst>
                      </a:pPr>
                      <a:r>
                        <a:rPr dirty="0" sz="1050" spc="10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pārziņa vai trešās personas likumisko interešu</a:t>
                      </a:r>
                      <a:r>
                        <a:rPr dirty="0" sz="1050" spc="5" b="1" i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realizācija.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1019"/>
                        </a:spcBef>
                        <a:tabLst>
                          <a:tab pos="5053965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375"/>
              </a:lnSpc>
            </a:pPr>
            <a:fld id="{81D60167-4931-47E6-BA6A-407CBD079E47}" type="slidenum">
              <a:rPr dirty="0" spc="-65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6823964" y="27132"/>
            <a:ext cx="871855" cy="23050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50" spc="-50">
                <a:latin typeface="Arial"/>
                <a:cs typeface="Arial"/>
              </a:rPr>
              <a:t>12.12.2017.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7819" y="1126616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2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subjekta </a:t>
                      </a:r>
                      <a:r>
                        <a:rPr dirty="0" sz="2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piekrišana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Lai «piekrišana» būtu spēkā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200" spc="3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kritēriji: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1375" indent="-457200">
                        <a:lnSpc>
                          <a:spcPct val="100000"/>
                        </a:lnSpc>
                        <a:spcBef>
                          <a:spcPts val="515"/>
                        </a:spcBef>
                        <a:buAutoNum type="arabicPeriod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1200" spc="-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jābūt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labprātīgi</a:t>
                      </a:r>
                      <a:r>
                        <a:rPr dirty="0" sz="1200" spc="3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sniegtai;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1375" indent="-457200">
                        <a:lnSpc>
                          <a:spcPct val="100000"/>
                        </a:lnSpc>
                        <a:spcBef>
                          <a:spcPts val="509"/>
                        </a:spcBef>
                        <a:buAutoNum type="arabicPeriod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Jābūt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konkrētai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1375" indent="-457200">
                        <a:lnSpc>
                          <a:spcPct val="100000"/>
                        </a:lnSpc>
                        <a:spcBef>
                          <a:spcPts val="520"/>
                        </a:spcBef>
                        <a:buAutoNum type="arabicPeriod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Jābūt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apzinātai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41375" indent="-457200">
                        <a:lnSpc>
                          <a:spcPct val="100000"/>
                        </a:lnSpc>
                        <a:spcBef>
                          <a:spcPts val="509"/>
                        </a:spcBef>
                        <a:buFont typeface="Arial"/>
                        <a:buAutoNum type="arabicPeriod"/>
                        <a:tabLst>
                          <a:tab pos="841375" algn="l"/>
                          <a:tab pos="842010" algn="l"/>
                        </a:tabLst>
                      </a:pP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Precīzi</a:t>
                      </a:r>
                      <a:r>
                        <a:rPr dirty="0" sz="1200" spc="-1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formulētai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22960" indent="-438784">
                        <a:lnSpc>
                          <a:spcPct val="100000"/>
                        </a:lnSpc>
                        <a:spcBef>
                          <a:spcPts val="515"/>
                        </a:spcBef>
                        <a:buAutoNum type="arabicPeriod"/>
                        <a:tabLst>
                          <a:tab pos="822960" algn="l"/>
                          <a:tab pos="823594" algn="l"/>
                        </a:tabLst>
                      </a:pPr>
                      <a:r>
                        <a:rPr dirty="0" sz="1200" spc="-5" b="1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Nepārprotamai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84175" marR="635000">
                        <a:lnSpc>
                          <a:spcPts val="1360"/>
                        </a:lnSpc>
                        <a:spcBef>
                          <a:spcPts val="1080"/>
                        </a:spcBef>
                      </a:pPr>
                      <a:r>
                        <a:rPr dirty="0" sz="12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NB! Piekrišana jebkurā brīdī, bez jebkādiem ierobežojumiem vai  sekām ir</a:t>
                      </a:r>
                      <a:r>
                        <a:rPr dirty="0" sz="12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atsaucama!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6505" algn="l"/>
                        </a:tabLst>
                      </a:pP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7819" y="5502021"/>
          <a:ext cx="6102985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045"/>
                <a:gridCol w="114300"/>
                <a:gridCol w="5735320"/>
              </a:tblGrid>
              <a:tr h="341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191B0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84175">
                        <a:lnSpc>
                          <a:spcPct val="100000"/>
                        </a:lnSpc>
                      </a:pPr>
                      <a:r>
                        <a:rPr dirty="0" sz="215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Līgumiskās</a:t>
                      </a:r>
                      <a:r>
                        <a:rPr dirty="0" sz="215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attiecības</a:t>
                      </a:r>
                      <a:endParaRPr sz="2150">
                        <a:latin typeface="Arial"/>
                        <a:cs typeface="Arial"/>
                      </a:endParaRPr>
                    </a:p>
                    <a:p>
                      <a:pPr algn="just" marL="384175" marR="690245" indent="-191770">
                        <a:lnSpc>
                          <a:spcPct val="94000"/>
                        </a:lnSpc>
                        <a:spcBef>
                          <a:spcPts val="1075"/>
                        </a:spcBef>
                        <a:buChar char="■"/>
                        <a:tabLst>
                          <a:tab pos="38481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Līgums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starp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pusēm nosaka datu apstrādes mērķi, datu apstrādes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līdzekļus, apstrādājamo datu veidus,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u.c. ar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datu apstrādi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saistītas  nianses.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just" marL="384175" marR="690245" indent="-191770">
                        <a:lnSpc>
                          <a:spcPct val="94000"/>
                        </a:lnSpc>
                        <a:spcBef>
                          <a:spcPts val="600"/>
                        </a:spcBef>
                        <a:buChar char="■"/>
                        <a:tabLst>
                          <a:tab pos="38481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Vienlaicīgi, ar līgumiskām attiecībām nav iespējams leģitimizēt  pārmērīgu datu apstrādi: pat,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ja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pārzinis līgumā ir definējis mērķi, 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taču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konkrētais mērķis neizriet no līguma būtības, datu apstrādes  tiesiskums ir apšaubāms, īpaši gadījumos, kad līgumslēdzējas puses  ir nevienlīdzīgā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situācijā.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84175" indent="-191770">
                        <a:lnSpc>
                          <a:spcPct val="100000"/>
                        </a:lnSpc>
                        <a:spcBef>
                          <a:spcPts val="515"/>
                        </a:spcBef>
                        <a:buChar char="■"/>
                        <a:tabLst>
                          <a:tab pos="384810" algn="l"/>
                        </a:tabLst>
                      </a:pP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Arī </a:t>
                      </a:r>
                      <a:r>
                        <a:rPr dirty="0" sz="120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tā </a:t>
                      </a:r>
                      <a:r>
                        <a:rPr dirty="0" sz="1200" spc="-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sauktie «distances līgumi» ir</a:t>
                      </a:r>
                      <a:r>
                        <a:rPr dirty="0" sz="1200" spc="25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līgumi!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455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52060" algn="l"/>
                        </a:tabLst>
                      </a:pP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(c) Arnis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Puksts,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Fizisko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personu </a:t>
                      </a:r>
                      <a:r>
                        <a:rPr dirty="0" sz="600" spc="-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datu </a:t>
                      </a:r>
                      <a:r>
                        <a:rPr dirty="0" sz="600" spc="-2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aizsardzības  </a:t>
                      </a:r>
                      <a:r>
                        <a:rPr dirty="0" sz="600" spc="-15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speciālists,</a:t>
                      </a:r>
                      <a:r>
                        <a:rPr dirty="0" sz="600" spc="1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20">
                          <a:solidFill>
                            <a:srgbClr val="585858"/>
                          </a:solidFill>
                          <a:latin typeface="Arial"/>
                          <a:cs typeface="Arial"/>
                        </a:rPr>
                        <a:t>2017.	</a:t>
                      </a:r>
                      <a:r>
                        <a:rPr dirty="0" sz="600" spc="10">
                          <a:solidFill>
                            <a:srgbClr val="191B0E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FED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Arnis</dc:creator>
  <dc:title>Microsoft PowerPoint - PDA_TRK_VP.pptx</dc:title>
  <dcterms:created xsi:type="dcterms:W3CDTF">2018-01-17T06:22:39Z</dcterms:created>
  <dcterms:modified xsi:type="dcterms:W3CDTF">2018-01-17T06:22:39Z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2018-01-17T00:00:00Z</vt:filetime>
  </property>
</Properties>
</file>