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
      <p:font typeface="Montserrat"/>
      <p:regular r:id="rId33"/>
      <p:bold r:id="rId34"/>
      <p:italic r:id="rId35"/>
      <p:boldItalic r:id="rId36"/>
    </p:embeddedFont>
    <p:embeddedFont>
      <p:font typeface="Comfortaa"/>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Comfortaa-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Comforta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5d438608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5d438608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7c3b6520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7c3b6520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7c3b6520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7c3b6520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7c3b6520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7c3b6520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7c3b6520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7c3b6520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7c3b6520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7c3b6520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7c3b6520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7c3b6520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7c3b6520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7c3b6520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7c3b6520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7c3b6520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7c3b6520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7c3b6520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6d075239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6d075239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7c3b6520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3b6520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7c3b6520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7c3b6520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Roboto Slab"/>
                <a:ea typeface="Roboto Slab"/>
                <a:cs typeface="Roboto Slab"/>
                <a:sym typeface="Roboto Slab"/>
              </a:rPr>
              <a:t>Aicinām katru klātesošo iepazīties ar šo īpašo dokumentālo fotoprojektu </a:t>
            </a:r>
            <a:endParaRPr sz="14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400">
                <a:solidFill>
                  <a:schemeClr val="dk1"/>
                </a:solidFill>
                <a:latin typeface="Roboto Slab"/>
                <a:ea typeface="Roboto Slab"/>
                <a:cs typeface="Roboto Slab"/>
                <a:sym typeface="Roboto Slab"/>
              </a:rPr>
              <a:t>“Brīvības sardzē — Saharova balva trijos gadu desmitos”!</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7c3b6520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7c3b6520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Comfortaa"/>
                <a:ea typeface="Comfortaa"/>
                <a:cs typeface="Comfortaa"/>
                <a:sym typeface="Comfortaa"/>
              </a:rPr>
              <a:t>Cilvēktiesību ievērošana ir viena no Eiropas Savienības pamatvērtībām.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5d438608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5d438608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d438608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d438608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5d438608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5d438608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6d075239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6d075239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7c3b6520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7c3b6520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7c3b6520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7c3b6520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www.youtube.com/watch?v=Wod-MudLNPA" TargetMode="External"/><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drive.google.com/file/d/1qkj0CD5L2Nuo0y1nv2-0KFCoqDHjjJ3h/view" TargetMode="External"/><Relationship Id="rId4" Type="http://schemas.openxmlformats.org/officeDocument/2006/relationships/image" Target="../media/image11.jpg"/><Relationship Id="rId5" Type="http://schemas.openxmlformats.org/officeDocument/2006/relationships/image" Target="../media/image10.pn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hyperlink" Target="http://drive.google.com/file/d/1ke45x_LCvwbLG9AKBrAF3efrAZ99EwCO/view" TargetMode="External"/><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drive.google.com/file/d/1lKbFXH32MEVq3KD4grkY_pFySgA30rDL/view" TargetMode="External"/><Relationship Id="rId4" Type="http://schemas.openxmlformats.org/officeDocument/2006/relationships/image" Target="../media/image3.jp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hyperlink" Target="http://www.europarl.europa.eu/sakharovprize/lv/laureate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hyperlink" Target="http://drive.google.com/file/d/1iRK5v3RfwHRauRWIXjLBOzGmc4nMSmcQ/view"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title"/>
          </p:nvPr>
        </p:nvSpPr>
        <p:spPr>
          <a:xfrm>
            <a:off x="367100" y="2868300"/>
            <a:ext cx="8432100" cy="2294700"/>
          </a:xfrm>
          <a:prstGeom prst="rect">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sz="2400">
              <a:solidFill>
                <a:srgbClr val="FFFFFF"/>
              </a:solidFill>
              <a:latin typeface="Montserrat"/>
              <a:ea typeface="Montserrat"/>
              <a:cs typeface="Montserrat"/>
              <a:sym typeface="Montserrat"/>
            </a:endParaRPr>
          </a:p>
          <a:p>
            <a:pPr indent="0" lvl="0" marL="0" rtl="0" algn="r">
              <a:spcBef>
                <a:spcPts val="0"/>
              </a:spcBef>
              <a:spcAft>
                <a:spcPts val="0"/>
              </a:spcAft>
              <a:buNone/>
            </a:pPr>
            <a:r>
              <a:rPr lang="en" sz="2400">
                <a:solidFill>
                  <a:srgbClr val="FFFFFF"/>
                </a:solidFill>
                <a:latin typeface="Montserrat"/>
                <a:ea typeface="Montserrat"/>
                <a:cs typeface="Montserrat"/>
                <a:sym typeface="Montserrat"/>
              </a:rPr>
              <a:t>Dokumentālā foto izstāde</a:t>
            </a:r>
            <a:endParaRPr sz="2400">
              <a:solidFill>
                <a:srgbClr val="FFFFFF"/>
              </a:solidFill>
              <a:latin typeface="Montserrat"/>
              <a:ea typeface="Montserrat"/>
              <a:cs typeface="Montserrat"/>
              <a:sym typeface="Montserrat"/>
            </a:endParaRPr>
          </a:p>
          <a:p>
            <a:pPr indent="0" lvl="0" marL="0" rtl="0" algn="r">
              <a:spcBef>
                <a:spcPts val="0"/>
              </a:spcBef>
              <a:spcAft>
                <a:spcPts val="0"/>
              </a:spcAft>
              <a:buNone/>
            </a:pPr>
            <a:r>
              <a:rPr b="1" lang="en" sz="3000">
                <a:latin typeface="Open Sans"/>
                <a:ea typeface="Open Sans"/>
                <a:cs typeface="Open Sans"/>
                <a:sym typeface="Open Sans"/>
              </a:rPr>
              <a:t>Brīvības sardzē</a:t>
            </a:r>
            <a:r>
              <a:rPr lang="en" sz="3000">
                <a:latin typeface="Open Sans"/>
                <a:ea typeface="Open Sans"/>
                <a:cs typeface="Open Sans"/>
                <a:sym typeface="Open Sans"/>
              </a:rPr>
              <a:t> — </a:t>
            </a:r>
            <a:endParaRPr sz="3000">
              <a:latin typeface="Open Sans"/>
              <a:ea typeface="Open Sans"/>
              <a:cs typeface="Open Sans"/>
              <a:sym typeface="Open Sans"/>
            </a:endParaRPr>
          </a:p>
          <a:p>
            <a:pPr indent="0" lvl="0" marL="0" rtl="0" algn="r">
              <a:spcBef>
                <a:spcPts val="0"/>
              </a:spcBef>
              <a:spcAft>
                <a:spcPts val="0"/>
              </a:spcAft>
              <a:buNone/>
            </a:pPr>
            <a:r>
              <a:rPr lang="en" sz="3000">
                <a:latin typeface="Open Sans"/>
                <a:ea typeface="Open Sans"/>
                <a:cs typeface="Open Sans"/>
                <a:sym typeface="Open Sans"/>
              </a:rPr>
              <a:t>Saharova balva trijos gadu desmitos</a:t>
            </a:r>
            <a:endParaRPr sz="3000">
              <a:latin typeface="Open Sans"/>
              <a:ea typeface="Open Sans"/>
              <a:cs typeface="Open Sans"/>
              <a:sym typeface="Open Sans"/>
            </a:endParaRPr>
          </a:p>
          <a:p>
            <a:pPr indent="0" lvl="0" marL="0" rtl="0" algn="r">
              <a:spcBef>
                <a:spcPts val="0"/>
              </a:spcBef>
              <a:spcAft>
                <a:spcPts val="0"/>
              </a:spcAft>
              <a:buNone/>
            </a:pPr>
            <a:r>
              <a:t/>
            </a:r>
            <a:endParaRPr sz="3000">
              <a:latin typeface="Open Sans"/>
              <a:ea typeface="Open Sans"/>
              <a:cs typeface="Open Sans"/>
              <a:sym typeface="Open Sans"/>
            </a:endParaRPr>
          </a:p>
          <a:p>
            <a:pPr indent="0" lvl="0" marL="0" rtl="0" algn="r">
              <a:spcBef>
                <a:spcPts val="0"/>
              </a:spcBef>
              <a:spcAft>
                <a:spcPts val="0"/>
              </a:spcAft>
              <a:buNone/>
            </a:pPr>
            <a:r>
              <a:rPr lang="en" sz="1400">
                <a:latin typeface="Open Sans"/>
                <a:ea typeface="Open Sans"/>
                <a:cs typeface="Open Sans"/>
                <a:sym typeface="Open Sans"/>
              </a:rPr>
              <a:t>Ventspils bibliotēka, 12.-21. novembris</a:t>
            </a:r>
            <a:endParaRPr sz="2400">
              <a:solidFill>
                <a:srgbClr val="FFFFFF"/>
              </a:solidFill>
              <a:latin typeface="Montserrat"/>
              <a:ea typeface="Montserrat"/>
              <a:cs typeface="Montserrat"/>
              <a:sym typeface="Montserrat"/>
            </a:endParaRPr>
          </a:p>
        </p:txBody>
      </p:sp>
      <p:pic>
        <p:nvPicPr>
          <p:cNvPr id="64" name="Google Shape;64;p13"/>
          <p:cNvPicPr preferRelativeResize="0"/>
          <p:nvPr/>
        </p:nvPicPr>
        <p:blipFill>
          <a:blip r:embed="rId3">
            <a:alphaModFix/>
          </a:blip>
          <a:stretch>
            <a:fillRect/>
          </a:stretch>
        </p:blipFill>
        <p:spPr>
          <a:xfrm>
            <a:off x="367186" y="-48700"/>
            <a:ext cx="8431939" cy="2917000"/>
          </a:xfrm>
          <a:prstGeom prst="rect">
            <a:avLst/>
          </a:prstGeom>
          <a:noFill/>
          <a:ln>
            <a:noFill/>
          </a:ln>
        </p:spPr>
      </p:pic>
      <p:pic>
        <p:nvPicPr>
          <p:cNvPr descr="BEETHOVEN" id="65" name="Google Shape;65;p13" title="BEETHOVEN.ODE TO JOY">
            <a:hlinkClick r:id="rId4"/>
          </p:cNvPr>
          <p:cNvPicPr preferRelativeResize="0"/>
          <p:nvPr/>
        </p:nvPicPr>
        <p:blipFill>
          <a:blip r:embed="rId5">
            <a:alphaModFix/>
          </a:blip>
          <a:stretch>
            <a:fillRect/>
          </a:stretch>
        </p:blipFill>
        <p:spPr>
          <a:xfrm>
            <a:off x="0" y="4053075"/>
            <a:ext cx="1453900" cy="1090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6200" y="1070450"/>
            <a:ext cx="4043700" cy="392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rPr lang="en" sz="1800">
                <a:solidFill>
                  <a:srgbClr val="FFFFFF"/>
                </a:solidFill>
                <a:latin typeface="Arial"/>
                <a:ea typeface="Arial"/>
                <a:cs typeface="Arial"/>
                <a:sym typeface="Arial"/>
              </a:rPr>
              <a:t>Malalas cīņa par izglītību bija sākusies 11 gadu vecumā, kad viņa rakstīja anonīmu interneta dienasgrāmatu par skolnieces dzīvi talibu pārvaldītajā </a:t>
            </a:r>
            <a:endParaRPr sz="1800">
              <a:solidFill>
                <a:srgbClr val="FFFFFF"/>
              </a:solidFill>
              <a:latin typeface="Arial"/>
              <a:ea typeface="Arial"/>
              <a:cs typeface="Arial"/>
              <a:sym typeface="Arial"/>
            </a:endParaRPr>
          </a:p>
          <a:p>
            <a:pPr indent="0" lvl="0" marL="0" rtl="0" algn="ctr">
              <a:spcBef>
                <a:spcPts val="0"/>
              </a:spcBef>
              <a:spcAft>
                <a:spcPts val="0"/>
              </a:spcAft>
              <a:buNone/>
            </a:pPr>
            <a:r>
              <a:rPr lang="en" sz="1800">
                <a:solidFill>
                  <a:srgbClr val="FFFFFF"/>
                </a:solidFill>
                <a:latin typeface="Arial"/>
                <a:ea typeface="Arial"/>
                <a:cs typeface="Arial"/>
                <a:sym typeface="Arial"/>
              </a:rPr>
              <a:t>Pakistānas Svata ielejā.</a:t>
            </a:r>
            <a:endParaRPr sz="1800">
              <a:solidFill>
                <a:srgbClr val="FFFFFF"/>
              </a:solidFill>
            </a:endParaRPr>
          </a:p>
        </p:txBody>
      </p:sp>
      <p:sp>
        <p:nvSpPr>
          <p:cNvPr id="125" name="Google Shape;125;p22"/>
          <p:cNvSpPr txBox="1"/>
          <p:nvPr>
            <p:ph idx="2" type="body"/>
          </p:nvPr>
        </p:nvSpPr>
        <p:spPr>
          <a:xfrm>
            <a:off x="4993825" y="318775"/>
            <a:ext cx="3728400" cy="1231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a:solidFill>
                  <a:srgbClr val="FFFFFF"/>
                </a:solidFill>
                <a:latin typeface="Arial"/>
                <a:ea typeface="Arial"/>
                <a:cs typeface="Arial"/>
                <a:sym typeface="Arial"/>
              </a:rPr>
              <a:t>2013. gadā </a:t>
            </a:r>
            <a:endParaRPr b="1">
              <a:solidFill>
                <a:srgbClr val="FFFFFF"/>
              </a:solidFill>
              <a:latin typeface="Arial"/>
              <a:ea typeface="Arial"/>
              <a:cs typeface="Arial"/>
              <a:sym typeface="Arial"/>
            </a:endParaRPr>
          </a:p>
          <a:p>
            <a:pPr indent="0" lvl="0" marL="0" rtl="0" algn="ctr">
              <a:lnSpc>
                <a:spcPct val="100000"/>
              </a:lnSpc>
              <a:spcBef>
                <a:spcPts val="0"/>
              </a:spcBef>
              <a:spcAft>
                <a:spcPts val="0"/>
              </a:spcAft>
              <a:buNone/>
            </a:pPr>
            <a:r>
              <a:rPr b="1" lang="en">
                <a:solidFill>
                  <a:srgbClr val="FFFFFF"/>
                </a:solidFill>
                <a:latin typeface="Arial"/>
                <a:ea typeface="Arial"/>
                <a:cs typeface="Arial"/>
                <a:sym typeface="Arial"/>
              </a:rPr>
              <a:t>Malala Jusafzaja </a:t>
            </a:r>
            <a:endParaRPr b="1">
              <a:solidFill>
                <a:srgbClr val="FFFFFF"/>
              </a:solidFill>
              <a:latin typeface="Arial"/>
              <a:ea typeface="Arial"/>
              <a:cs typeface="Arial"/>
              <a:sym typeface="Arial"/>
            </a:endParaRPr>
          </a:p>
          <a:p>
            <a:pPr indent="0" lvl="0" marL="0" rtl="0" algn="ctr">
              <a:lnSpc>
                <a:spcPct val="100000"/>
              </a:lnSpc>
              <a:spcBef>
                <a:spcPts val="0"/>
              </a:spcBef>
              <a:spcAft>
                <a:spcPts val="0"/>
              </a:spcAft>
              <a:buNone/>
            </a:pPr>
            <a:r>
              <a:rPr lang="en">
                <a:solidFill>
                  <a:srgbClr val="FFFFFF"/>
                </a:solidFill>
                <a:latin typeface="Arial"/>
                <a:ea typeface="Arial"/>
                <a:cs typeface="Arial"/>
                <a:sym typeface="Arial"/>
              </a:rPr>
              <a:t>kļuva par visu laiku jaunāko Saharova balvas saņēmēju </a:t>
            </a:r>
            <a:r>
              <a:rPr lang="en">
                <a:solidFill>
                  <a:srgbClr val="FFFFFF"/>
                </a:solidFill>
                <a:latin typeface="Arial"/>
                <a:ea typeface="Arial"/>
                <a:cs typeface="Arial"/>
                <a:sym typeface="Arial"/>
              </a:rPr>
              <a:t> </a:t>
            </a:r>
            <a:endParaRPr>
              <a:solidFill>
                <a:srgbClr val="FFFFFF"/>
              </a:solidFill>
            </a:endParaRPr>
          </a:p>
        </p:txBody>
      </p:sp>
      <p:pic>
        <p:nvPicPr>
          <p:cNvPr id="126" name="Google Shape;126;p22"/>
          <p:cNvPicPr preferRelativeResize="0"/>
          <p:nvPr/>
        </p:nvPicPr>
        <p:blipFill>
          <a:blip r:embed="rId3">
            <a:alphaModFix/>
          </a:blip>
          <a:stretch>
            <a:fillRect/>
          </a:stretch>
        </p:blipFill>
        <p:spPr>
          <a:xfrm>
            <a:off x="4993825" y="1603795"/>
            <a:ext cx="3728325" cy="2807524"/>
          </a:xfrm>
          <a:prstGeom prst="rect">
            <a:avLst/>
          </a:prstGeom>
          <a:noFill/>
          <a:ln>
            <a:noFill/>
          </a:ln>
        </p:spPr>
      </p:pic>
      <p:pic>
        <p:nvPicPr>
          <p:cNvPr id="127" name="Google Shape;127;p22"/>
          <p:cNvPicPr preferRelativeResize="0"/>
          <p:nvPr/>
        </p:nvPicPr>
        <p:blipFill>
          <a:blip r:embed="rId4">
            <a:alphaModFix/>
          </a:blip>
          <a:stretch>
            <a:fillRect/>
          </a:stretch>
        </p:blipFill>
        <p:spPr>
          <a:xfrm>
            <a:off x="-8" y="0"/>
            <a:ext cx="2382206" cy="907500"/>
          </a:xfrm>
          <a:prstGeom prst="rect">
            <a:avLst/>
          </a:prstGeom>
          <a:noFill/>
          <a:ln>
            <a:noFill/>
          </a:ln>
        </p:spPr>
      </p:pic>
      <p:sp>
        <p:nvSpPr>
          <p:cNvPr id="128" name="Google Shape;128;p22"/>
          <p:cNvSpPr txBox="1"/>
          <p:nvPr/>
        </p:nvSpPr>
        <p:spPr>
          <a:xfrm>
            <a:off x="7230625" y="4411325"/>
            <a:ext cx="1491600" cy="5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rPr>
              <a:t>1997.-...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87900" y="1152450"/>
            <a:ext cx="8368200" cy="153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Jaunieši - ES nākotnes vēstneši</a:t>
            </a:r>
            <a:endParaRPr/>
          </a:p>
        </p:txBody>
      </p:sp>
      <p:sp>
        <p:nvSpPr>
          <p:cNvPr id="134" name="Google Shape;134;p23"/>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400"/>
              <a:t>Kristians Jacevičs</a:t>
            </a:r>
            <a:endParaRPr b="1" sz="2400"/>
          </a:p>
        </p:txBody>
      </p:sp>
      <p:pic>
        <p:nvPicPr>
          <p:cNvPr id="135" name="Google Shape;135;p23"/>
          <p:cNvPicPr preferRelativeResize="0"/>
          <p:nvPr/>
        </p:nvPicPr>
        <p:blipFill>
          <a:blip r:embed="rId3">
            <a:alphaModFix/>
          </a:blip>
          <a:stretch>
            <a:fillRect/>
          </a:stretch>
        </p:blipFill>
        <p:spPr>
          <a:xfrm>
            <a:off x="-8" y="0"/>
            <a:ext cx="2382206" cy="90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pic>
        <p:nvPicPr>
          <p:cNvPr id="141" name="Google Shape;141;p24"/>
          <p:cNvPicPr preferRelativeResize="0"/>
          <p:nvPr/>
        </p:nvPicPr>
        <p:blipFill>
          <a:blip r:embed="rId3">
            <a:alphaModFix/>
          </a:blip>
          <a:stretch>
            <a:fillRect/>
          </a:stretch>
        </p:blipFill>
        <p:spPr>
          <a:xfrm>
            <a:off x="0" y="-98825"/>
            <a:ext cx="9494150" cy="5340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0" y="4236000"/>
            <a:ext cx="17037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2018</a:t>
            </a:r>
            <a:endParaRPr/>
          </a:p>
        </p:txBody>
      </p:sp>
      <p:pic>
        <p:nvPicPr>
          <p:cNvPr id="147" name="Google Shape;147;p25" title="04 3 finalists Sakharov Prize 2018.mp4">
            <a:hlinkClick r:id="rId3"/>
          </p:cNvPr>
          <p:cNvPicPr preferRelativeResize="0"/>
          <p:nvPr/>
        </p:nvPicPr>
        <p:blipFill>
          <a:blip r:embed="rId4">
            <a:alphaModFix/>
          </a:blip>
          <a:stretch>
            <a:fillRect/>
          </a:stretch>
        </p:blipFill>
        <p:spPr>
          <a:xfrm>
            <a:off x="2382202" y="36065"/>
            <a:ext cx="6761800" cy="5071372"/>
          </a:xfrm>
          <a:prstGeom prst="rect">
            <a:avLst/>
          </a:prstGeom>
          <a:noFill/>
          <a:ln>
            <a:noFill/>
          </a:ln>
        </p:spPr>
      </p:pic>
      <p:pic>
        <p:nvPicPr>
          <p:cNvPr id="148" name="Google Shape;148;p25"/>
          <p:cNvPicPr preferRelativeResize="0"/>
          <p:nvPr/>
        </p:nvPicPr>
        <p:blipFill>
          <a:blip r:embed="rId5">
            <a:alphaModFix/>
          </a:blip>
          <a:stretch>
            <a:fillRect/>
          </a:stretch>
        </p:blipFill>
        <p:spPr>
          <a:xfrm>
            <a:off x="-8" y="0"/>
            <a:ext cx="2382206" cy="907500"/>
          </a:xfrm>
          <a:prstGeom prst="rect">
            <a:avLst/>
          </a:prstGeom>
          <a:noFill/>
          <a:ln>
            <a:noFill/>
          </a:ln>
        </p:spPr>
      </p:pic>
      <p:pic>
        <p:nvPicPr>
          <p:cNvPr id="149" name="Google Shape;149;p25"/>
          <p:cNvPicPr preferRelativeResize="0"/>
          <p:nvPr/>
        </p:nvPicPr>
        <p:blipFill>
          <a:blip r:embed="rId6">
            <a:alphaModFix/>
          </a:blip>
          <a:stretch>
            <a:fillRect/>
          </a:stretch>
        </p:blipFill>
        <p:spPr>
          <a:xfrm>
            <a:off x="143375" y="907500"/>
            <a:ext cx="2095450" cy="342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idx="4294967295" type="title"/>
          </p:nvPr>
        </p:nvSpPr>
        <p:spPr>
          <a:xfrm>
            <a:off x="47050" y="907500"/>
            <a:ext cx="8985600" cy="338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155" name="Google Shape;155;p26"/>
          <p:cNvPicPr preferRelativeResize="0"/>
          <p:nvPr/>
        </p:nvPicPr>
        <p:blipFill>
          <a:blip r:embed="rId3">
            <a:alphaModFix/>
          </a:blip>
          <a:stretch>
            <a:fillRect/>
          </a:stretch>
        </p:blipFill>
        <p:spPr>
          <a:xfrm>
            <a:off x="-8" y="0"/>
            <a:ext cx="2382206" cy="907500"/>
          </a:xfrm>
          <a:prstGeom prst="rect">
            <a:avLst/>
          </a:prstGeom>
          <a:noFill/>
          <a:ln>
            <a:noFill/>
          </a:ln>
        </p:spPr>
      </p:pic>
      <p:pic>
        <p:nvPicPr>
          <p:cNvPr id="156" name="Google Shape;156;p26"/>
          <p:cNvPicPr preferRelativeResize="0"/>
          <p:nvPr/>
        </p:nvPicPr>
        <p:blipFill>
          <a:blip r:embed="rId4">
            <a:alphaModFix/>
          </a:blip>
          <a:stretch>
            <a:fillRect/>
          </a:stretch>
        </p:blipFill>
        <p:spPr>
          <a:xfrm>
            <a:off x="-16075" y="907500"/>
            <a:ext cx="9176150" cy="3174447"/>
          </a:xfrm>
          <a:prstGeom prst="rect">
            <a:avLst/>
          </a:prstGeom>
          <a:noFill/>
          <a:ln>
            <a:noFill/>
          </a:ln>
        </p:spPr>
      </p:pic>
      <p:sp>
        <p:nvSpPr>
          <p:cNvPr id="157" name="Google Shape;157;p26"/>
          <p:cNvSpPr txBox="1"/>
          <p:nvPr/>
        </p:nvSpPr>
        <p:spPr>
          <a:xfrm>
            <a:off x="0" y="4223375"/>
            <a:ext cx="9144000" cy="8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rgbClr val="FFFFFF"/>
                </a:solidFill>
              </a:rPr>
              <a:t>Viņa notiesāšana ir kļuvusi par spēcīgu simbolu, kas atgādina par aptuveni 70 Ukrainas valstspiederīgo likteni, kurus Krievijas okupācijas vara Krimā pēc pussalas aneksijas ir nelikumīgi apcietinājusi un kuriem ir piespriests ilgs cietumsods.</a:t>
            </a:r>
            <a:endParaRPr i="1" sz="1200">
              <a:solidFill>
                <a:srgbClr val="FFFFFF"/>
              </a:solidFill>
            </a:endParaRPr>
          </a:p>
        </p:txBody>
      </p:sp>
      <p:sp>
        <p:nvSpPr>
          <p:cNvPr id="158" name="Google Shape;158;p26"/>
          <p:cNvSpPr txBox="1"/>
          <p:nvPr/>
        </p:nvSpPr>
        <p:spPr>
          <a:xfrm>
            <a:off x="47050" y="1084375"/>
            <a:ext cx="43113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Comfortaa"/>
                <a:ea typeface="Comfortaa"/>
                <a:cs typeface="Comfortaa"/>
                <a:sym typeface="Comfortaa"/>
              </a:rPr>
              <a:t>kinorežisors no Ukrainas</a:t>
            </a:r>
            <a:endParaRPr sz="1800">
              <a:solidFill>
                <a:srgbClr val="FFFFFF"/>
              </a:solidFill>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87900" y="1152450"/>
            <a:ext cx="83682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Tomēr apbalvotie nav vienīgie, kas cīnās!</a:t>
            </a:r>
            <a:endParaRPr sz="4800"/>
          </a:p>
        </p:txBody>
      </p:sp>
      <p:sp>
        <p:nvSpPr>
          <p:cNvPr id="164" name="Google Shape;164;p27"/>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0" y="1209075"/>
            <a:ext cx="45720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p>
          <a:p>
            <a:pPr indent="0" lvl="0" marL="0" rtl="0" algn="ctr">
              <a:spcBef>
                <a:spcPts val="0"/>
              </a:spcBef>
              <a:spcAft>
                <a:spcPts val="0"/>
              </a:spcAft>
              <a:buNone/>
            </a:pPr>
            <a:r>
              <a:rPr lang="en" sz="2000"/>
              <a:t>EP</a:t>
            </a:r>
            <a:r>
              <a:rPr lang="en" sz="2000"/>
              <a:t> kopā ar fotoaģentūru “Magnum</a:t>
            </a:r>
            <a:endParaRPr sz="2000"/>
          </a:p>
          <a:p>
            <a:pPr indent="0" lvl="0" marL="0" rtl="0" algn="ctr">
              <a:spcBef>
                <a:spcPts val="0"/>
              </a:spcBef>
              <a:spcAft>
                <a:spcPts val="0"/>
              </a:spcAft>
              <a:buNone/>
            </a:pPr>
            <a:r>
              <a:rPr lang="en" sz="2000"/>
              <a:t>Photos” ir sagatavojis d</a:t>
            </a:r>
            <a:r>
              <a:rPr lang="en" sz="2000"/>
              <a:t>okumentālo fotoprojektu </a:t>
            </a:r>
            <a:endParaRPr sz="2000"/>
          </a:p>
        </p:txBody>
      </p:sp>
      <p:sp>
        <p:nvSpPr>
          <p:cNvPr id="170" name="Google Shape;170;p28"/>
          <p:cNvSpPr txBox="1"/>
          <p:nvPr>
            <p:ph idx="2" type="body"/>
          </p:nvPr>
        </p:nvSpPr>
        <p:spPr>
          <a:xfrm>
            <a:off x="4939500" y="222725"/>
            <a:ext cx="3837000" cy="4196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400">
                <a:latin typeface="Roboto Slab"/>
                <a:ea typeface="Roboto Slab"/>
                <a:cs typeface="Roboto Slab"/>
                <a:sym typeface="Roboto Slab"/>
              </a:rPr>
              <a:t>Fotogrāfi iemūžināja</a:t>
            </a:r>
            <a:r>
              <a:rPr lang="en" sz="1400">
                <a:latin typeface="Roboto Slab"/>
                <a:ea typeface="Roboto Slab"/>
                <a:cs typeface="Roboto Slab"/>
                <a:sym typeface="Roboto Slab"/>
              </a:rPr>
              <a:t> 4 cilvēktiesību aktīvistu centienus Tunisijā, Kambodžā,</a:t>
            </a:r>
            <a:endParaRPr sz="1400">
              <a:latin typeface="Roboto Slab"/>
              <a:ea typeface="Roboto Slab"/>
              <a:cs typeface="Roboto Slab"/>
              <a:sym typeface="Roboto Slab"/>
            </a:endParaRPr>
          </a:p>
          <a:p>
            <a:pPr indent="0" lvl="0" marL="0" rtl="0" algn="ctr">
              <a:lnSpc>
                <a:spcPct val="100000"/>
              </a:lnSpc>
              <a:spcBef>
                <a:spcPts val="0"/>
              </a:spcBef>
              <a:spcAft>
                <a:spcPts val="0"/>
              </a:spcAft>
              <a:buNone/>
            </a:pPr>
            <a:r>
              <a:rPr lang="en" sz="1400">
                <a:latin typeface="Roboto Slab"/>
                <a:ea typeface="Roboto Slab"/>
                <a:cs typeface="Roboto Slab"/>
                <a:sym typeface="Roboto Slab"/>
              </a:rPr>
              <a:t>Etiopijā un Bosnijā un Hercegovinā. </a:t>
            </a:r>
            <a:endParaRPr sz="1400">
              <a:latin typeface="Roboto Slab"/>
              <a:ea typeface="Roboto Slab"/>
              <a:cs typeface="Roboto Slab"/>
              <a:sym typeface="Roboto Slab"/>
            </a:endParaRPr>
          </a:p>
          <a:p>
            <a:pPr indent="0" lvl="0" marL="0" rtl="0" algn="ctr">
              <a:lnSpc>
                <a:spcPct val="100000"/>
              </a:lnSpc>
              <a:spcBef>
                <a:spcPts val="0"/>
              </a:spcBef>
              <a:spcAft>
                <a:spcPts val="0"/>
              </a:spcAft>
              <a:buNone/>
            </a:pPr>
            <a:r>
              <a:t/>
            </a:r>
            <a:endParaRPr sz="2400">
              <a:latin typeface="Roboto Slab"/>
              <a:ea typeface="Roboto Slab"/>
              <a:cs typeface="Roboto Slab"/>
              <a:sym typeface="Roboto Slab"/>
            </a:endParaRPr>
          </a:p>
          <a:p>
            <a:pPr indent="0" lvl="0" marL="0" rtl="0" algn="ctr">
              <a:lnSpc>
                <a:spcPct val="100000"/>
              </a:lnSpc>
              <a:spcBef>
                <a:spcPts val="0"/>
              </a:spcBef>
              <a:spcAft>
                <a:spcPts val="0"/>
              </a:spcAft>
              <a:buNone/>
            </a:pPr>
            <a:r>
              <a:rPr lang="en" sz="2400">
                <a:latin typeface="Roboto Slab"/>
                <a:ea typeface="Roboto Slab"/>
                <a:cs typeface="Roboto Slab"/>
                <a:sym typeface="Roboto Slab"/>
              </a:rPr>
              <a:t>Projekts dod vārdu</a:t>
            </a:r>
            <a:endParaRPr sz="2400">
              <a:latin typeface="Roboto Slab"/>
              <a:ea typeface="Roboto Slab"/>
              <a:cs typeface="Roboto Slab"/>
              <a:sym typeface="Roboto Slab"/>
            </a:endParaRPr>
          </a:p>
          <a:p>
            <a:pPr indent="0" lvl="0" marL="0" rtl="0" algn="ctr">
              <a:lnSpc>
                <a:spcPct val="100000"/>
              </a:lnSpc>
              <a:spcBef>
                <a:spcPts val="0"/>
              </a:spcBef>
              <a:spcAft>
                <a:spcPts val="0"/>
              </a:spcAft>
              <a:buNone/>
            </a:pPr>
            <a:r>
              <a:rPr lang="en" sz="2400">
                <a:latin typeface="Roboto Slab"/>
                <a:ea typeface="Roboto Slab"/>
                <a:cs typeface="Roboto Slab"/>
                <a:sym typeface="Roboto Slab"/>
              </a:rPr>
              <a:t>maz zināmajiem varoņiem, iepazīstinot ar viņu ikdienas dzīvi.</a:t>
            </a:r>
            <a:endParaRPr/>
          </a:p>
        </p:txBody>
      </p:sp>
      <p:sp>
        <p:nvSpPr>
          <p:cNvPr id="171" name="Google Shape;171;p28"/>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“Brīvības sardzē —</a:t>
            </a:r>
            <a:endParaRPr b="1" sz="3000"/>
          </a:p>
          <a:p>
            <a:pPr indent="0" lvl="0" marL="0" rtl="0" algn="ctr">
              <a:spcBef>
                <a:spcPts val="0"/>
              </a:spcBef>
              <a:spcAft>
                <a:spcPts val="0"/>
              </a:spcAft>
              <a:buNone/>
            </a:pPr>
            <a:r>
              <a:rPr b="1" lang="en" sz="3000"/>
              <a:t> Saharova balva trijos</a:t>
            </a:r>
            <a:endParaRPr b="1" sz="3000"/>
          </a:p>
          <a:p>
            <a:pPr indent="0" lvl="0" marL="0" rtl="0" algn="ctr">
              <a:spcBef>
                <a:spcPts val="0"/>
              </a:spcBef>
              <a:spcAft>
                <a:spcPts val="0"/>
              </a:spcAft>
              <a:buNone/>
            </a:pPr>
            <a:r>
              <a:rPr b="1" lang="en" sz="3000"/>
              <a:t>gadu desmitos”</a:t>
            </a:r>
            <a:r>
              <a:rPr lang="en"/>
              <a:t> </a:t>
            </a:r>
            <a:endParaRPr sz="2400">
              <a:solidFill>
                <a:schemeClr val="dk1"/>
              </a:solidFill>
              <a:latin typeface="Roboto Slab"/>
              <a:ea typeface="Roboto Slab"/>
              <a:cs typeface="Roboto Slab"/>
              <a:sym typeface="Roboto Slab"/>
            </a:endParaRPr>
          </a:p>
          <a:p>
            <a:pPr indent="0" lvl="0" marL="0" rtl="0" algn="ctr">
              <a:spcBef>
                <a:spcPts val="0"/>
              </a:spcBef>
              <a:spcAft>
                <a:spcPts val="0"/>
              </a:spcAft>
              <a:buNone/>
            </a:pPr>
            <a:r>
              <a:rPr lang="en"/>
              <a:t> </a:t>
            </a:r>
            <a:endParaRPr/>
          </a:p>
          <a:p>
            <a:pPr indent="0" lvl="0" marL="0" rtl="0" algn="ctr">
              <a:spcBef>
                <a:spcPts val="0"/>
              </a:spcBef>
              <a:spcAft>
                <a:spcPts val="0"/>
              </a:spcAft>
              <a:buNone/>
            </a:pPr>
            <a:r>
              <a:t/>
            </a:r>
            <a:endParaRPr/>
          </a:p>
        </p:txBody>
      </p:sp>
      <p:pic>
        <p:nvPicPr>
          <p:cNvPr id="172" name="Google Shape;172;p28"/>
          <p:cNvPicPr preferRelativeResize="0"/>
          <p:nvPr/>
        </p:nvPicPr>
        <p:blipFill>
          <a:blip r:embed="rId3">
            <a:alphaModFix/>
          </a:blip>
          <a:stretch>
            <a:fillRect/>
          </a:stretch>
        </p:blipFill>
        <p:spPr>
          <a:xfrm>
            <a:off x="-8" y="0"/>
            <a:ext cx="2382206" cy="90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29"/>
          <p:cNvPicPr preferRelativeResize="0"/>
          <p:nvPr/>
        </p:nvPicPr>
        <p:blipFill>
          <a:blip r:embed="rId3">
            <a:alphaModFix/>
          </a:blip>
          <a:stretch>
            <a:fillRect/>
          </a:stretch>
        </p:blipFill>
        <p:spPr>
          <a:xfrm>
            <a:off x="466793" y="0"/>
            <a:ext cx="8746807" cy="5357274"/>
          </a:xfrm>
          <a:prstGeom prst="rect">
            <a:avLst/>
          </a:prstGeom>
          <a:noFill/>
          <a:ln>
            <a:noFill/>
          </a:ln>
        </p:spPr>
      </p:pic>
      <p:sp>
        <p:nvSpPr>
          <p:cNvPr id="178" name="Google Shape;178;p29"/>
          <p:cNvSpPr/>
          <p:nvPr/>
        </p:nvSpPr>
        <p:spPr>
          <a:xfrm>
            <a:off x="6728800" y="1766475"/>
            <a:ext cx="2324700" cy="2164500"/>
          </a:xfrm>
          <a:prstGeom prst="wedgeRoundRectCallout">
            <a:avLst>
              <a:gd fmla="val 37253" name="adj1"/>
              <a:gd fmla="val 77979" name="adj2"/>
              <a:gd fmla="val 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Vietējās minoritātes cīnās pret piespiedu</a:t>
            </a:r>
            <a:endParaRPr b="1" sz="1200"/>
          </a:p>
          <a:p>
            <a:pPr indent="0" lvl="0" marL="0" rtl="0" algn="ctr">
              <a:spcBef>
                <a:spcPts val="0"/>
              </a:spcBef>
              <a:spcAft>
                <a:spcPts val="0"/>
              </a:spcAft>
              <a:buNone/>
            </a:pPr>
            <a:r>
              <a:rPr b="1" lang="en" sz="1200"/>
              <a:t>pārvietošanu. Viņu dzīvesveidu papildus apdraud agresīvu lauksaimniecības uzņēmumu darbība,</a:t>
            </a:r>
            <a:endParaRPr b="1" sz="1200"/>
          </a:p>
          <a:p>
            <a:pPr indent="0" lvl="0" marL="0" rtl="0" algn="ctr">
              <a:spcBef>
                <a:spcPts val="0"/>
              </a:spcBef>
              <a:spcAft>
                <a:spcPts val="0"/>
              </a:spcAft>
              <a:buNone/>
            </a:pPr>
            <a:r>
              <a:rPr b="1" lang="en" sz="1200"/>
              <a:t>kuriem peļņa ir svarīgāka par vietējiem iedzīvotājiem.</a:t>
            </a:r>
            <a:endParaRPr b="1" sz="1200"/>
          </a:p>
        </p:txBody>
      </p:sp>
      <p:sp>
        <p:nvSpPr>
          <p:cNvPr id="179" name="Google Shape;179;p29"/>
          <p:cNvSpPr/>
          <p:nvPr/>
        </p:nvSpPr>
        <p:spPr>
          <a:xfrm>
            <a:off x="4247025" y="3205150"/>
            <a:ext cx="2526600" cy="1848600"/>
          </a:xfrm>
          <a:prstGeom prst="wedgeEllipseCallout">
            <a:avLst>
              <a:gd fmla="val -63497" name="adj1"/>
              <a:gd fmla="val 35578"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Bijušais etiopiešu ierēdnis Ameha Mekonens kļuva par advokātu, un tagad</a:t>
            </a:r>
            <a:endParaRPr b="1" sz="1200"/>
          </a:p>
          <a:p>
            <a:pPr indent="0" lvl="0" marL="0" rtl="0" algn="ctr">
              <a:spcBef>
                <a:spcPts val="0"/>
              </a:spcBef>
              <a:spcAft>
                <a:spcPts val="0"/>
              </a:spcAft>
              <a:buNone/>
            </a:pPr>
            <a:r>
              <a:rPr b="1" lang="en" sz="1200"/>
              <a:t>aizstāv žurnālistus, kuru darbu valdības iestādes pakļauj cenzūrai.</a:t>
            </a:r>
            <a:endParaRPr b="1" sz="1200"/>
          </a:p>
        </p:txBody>
      </p:sp>
      <p:sp>
        <p:nvSpPr>
          <p:cNvPr id="180" name="Google Shape;180;p29"/>
          <p:cNvSpPr/>
          <p:nvPr/>
        </p:nvSpPr>
        <p:spPr>
          <a:xfrm>
            <a:off x="982750" y="3262900"/>
            <a:ext cx="1886100" cy="1733100"/>
          </a:xfrm>
          <a:prstGeom prst="wedgeRectCallout">
            <a:avLst>
              <a:gd fmla="val -21216" name="adj1"/>
              <a:gd fmla="val -79718"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p>
          <a:p>
            <a:pPr indent="0" lvl="0" marL="0" rtl="0" algn="ctr">
              <a:spcBef>
                <a:spcPts val="0"/>
              </a:spcBef>
              <a:spcAft>
                <a:spcPts val="0"/>
              </a:spcAft>
              <a:buNone/>
            </a:pPr>
            <a:r>
              <a:rPr b="1" lang="en" sz="1200"/>
              <a:t>J</a:t>
            </a:r>
            <a:r>
              <a:rPr b="1" lang="en" sz="1200"/>
              <a:t>auniete </a:t>
            </a:r>
            <a:r>
              <a:rPr b="1" lang="en" sz="1200"/>
              <a:t>Asma Kaueča </a:t>
            </a:r>
            <a:endParaRPr b="1" sz="1200"/>
          </a:p>
          <a:p>
            <a:pPr indent="0" lvl="0" marL="0" rtl="0" algn="ctr">
              <a:spcBef>
                <a:spcPts val="0"/>
              </a:spcBef>
              <a:spcAft>
                <a:spcPts val="0"/>
              </a:spcAft>
              <a:buNone/>
            </a:pPr>
            <a:r>
              <a:rPr b="1" lang="en" sz="1200"/>
              <a:t> cenšas nepieļaut pusaudžu radikalizāciju, piedāvājot tiem izpaust savas emocijas ielu teātrī, semināros un</a:t>
            </a:r>
            <a:endParaRPr b="1" sz="1200"/>
          </a:p>
          <a:p>
            <a:pPr indent="0" lvl="0" marL="0" rtl="0" algn="ctr">
              <a:spcBef>
                <a:spcPts val="0"/>
              </a:spcBef>
              <a:spcAft>
                <a:spcPts val="0"/>
              </a:spcAft>
              <a:buNone/>
            </a:pPr>
            <a:r>
              <a:rPr b="1" lang="en" sz="1200"/>
              <a:t>kultūras pasākumos.</a:t>
            </a:r>
            <a:endParaRPr b="1" sz="1200"/>
          </a:p>
          <a:p>
            <a:pPr indent="0" lvl="0" marL="0" rtl="0" algn="ctr">
              <a:spcBef>
                <a:spcPts val="0"/>
              </a:spcBef>
              <a:spcAft>
                <a:spcPts val="0"/>
              </a:spcAft>
              <a:buNone/>
            </a:pPr>
            <a:r>
              <a:t/>
            </a:r>
            <a:endParaRPr b="1" sz="1200"/>
          </a:p>
        </p:txBody>
      </p:sp>
      <p:sp>
        <p:nvSpPr>
          <p:cNvPr id="181" name="Google Shape;181;p29"/>
          <p:cNvSpPr/>
          <p:nvPr/>
        </p:nvSpPr>
        <p:spPr>
          <a:xfrm>
            <a:off x="2193825" y="51300"/>
            <a:ext cx="3633000" cy="1673400"/>
          </a:xfrm>
          <a:prstGeom prst="cloudCallout">
            <a:avLst>
              <a:gd fmla="val -49809" name="adj1"/>
              <a:gd fmla="val 51997"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Sieviešu tiesību aktīviste un bijušā Balkānu kara bēgle Jadranka Miličeviča apmeklē sievietes, kuras</a:t>
            </a:r>
            <a:endParaRPr b="1" sz="1200"/>
          </a:p>
          <a:p>
            <a:pPr indent="0" lvl="0" marL="0" rtl="0" algn="ctr">
              <a:spcBef>
                <a:spcPts val="0"/>
              </a:spcBef>
              <a:spcAft>
                <a:spcPts val="0"/>
              </a:spcAft>
              <a:buNone/>
            </a:pPr>
            <a:r>
              <a:rPr b="1" lang="en" sz="1200"/>
              <a:t>aicina izmantot savas tiesības un iespējas </a:t>
            </a:r>
            <a:endParaRPr b="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Google Shape;186;p30"/>
          <p:cNvPicPr preferRelativeResize="0"/>
          <p:nvPr/>
        </p:nvPicPr>
        <p:blipFill>
          <a:blip r:embed="rId3">
            <a:alphaModFix/>
          </a:blip>
          <a:stretch>
            <a:fillRect/>
          </a:stretch>
        </p:blipFill>
        <p:spPr>
          <a:xfrm>
            <a:off x="-8" y="0"/>
            <a:ext cx="2382206" cy="907500"/>
          </a:xfrm>
          <a:prstGeom prst="rect">
            <a:avLst/>
          </a:prstGeom>
          <a:noFill/>
          <a:ln>
            <a:noFill/>
          </a:ln>
        </p:spPr>
      </p:pic>
      <p:pic>
        <p:nvPicPr>
          <p:cNvPr id="187" name="Google Shape;187;p30" title="02 Human_Rights_Latvian_(Lettish)_(EuroparlTV_HD_4000_LV).mp4">
            <a:hlinkClick r:id="rId4"/>
          </p:cNvPr>
          <p:cNvPicPr preferRelativeResize="0"/>
          <p:nvPr/>
        </p:nvPicPr>
        <p:blipFill>
          <a:blip r:embed="rId5">
            <a:alphaModFix/>
          </a:blip>
          <a:stretch>
            <a:fillRect/>
          </a:stretch>
        </p:blipFill>
        <p:spPr>
          <a:xfrm>
            <a:off x="2382200" y="36075"/>
            <a:ext cx="6761800" cy="5071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87900" y="1152450"/>
            <a:ext cx="83682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Mums katram ir iespēja darīt pasauli labāku!</a:t>
            </a:r>
            <a:endParaRPr sz="4800"/>
          </a:p>
        </p:txBody>
      </p:sp>
      <p:sp>
        <p:nvSpPr>
          <p:cNvPr id="193" name="Google Shape;193;p3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pic>
        <p:nvPicPr>
          <p:cNvPr id="71" name="Google Shape;71;p14"/>
          <p:cNvPicPr preferRelativeResize="0"/>
          <p:nvPr/>
        </p:nvPicPr>
        <p:blipFill>
          <a:blip r:embed="rId3">
            <a:alphaModFix/>
          </a:blip>
          <a:stretch>
            <a:fillRect/>
          </a:stretch>
        </p:blipFill>
        <p:spPr>
          <a:xfrm>
            <a:off x="0" y="-98825"/>
            <a:ext cx="9494150" cy="53404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pic>
        <p:nvPicPr>
          <p:cNvPr id="199" name="Google Shape;199;p32"/>
          <p:cNvPicPr preferRelativeResize="0"/>
          <p:nvPr/>
        </p:nvPicPr>
        <p:blipFill>
          <a:blip r:embed="rId3">
            <a:alphaModFix/>
          </a:blip>
          <a:stretch>
            <a:fillRect/>
          </a:stretch>
        </p:blipFill>
        <p:spPr>
          <a:xfrm>
            <a:off x="0" y="-98825"/>
            <a:ext cx="9494150" cy="5340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3400" y="526350"/>
            <a:ext cx="907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I</a:t>
            </a:r>
            <a:r>
              <a:rPr lang="en" sz="2400"/>
              <a:t>epazīsimies ar šo īpašo dokumentālo fotoprojektu </a:t>
            </a:r>
            <a:endParaRPr sz="2400"/>
          </a:p>
          <a:p>
            <a:pPr indent="0" lvl="0" marL="0" rtl="0" algn="ctr">
              <a:spcBef>
                <a:spcPts val="0"/>
              </a:spcBef>
              <a:spcAft>
                <a:spcPts val="0"/>
              </a:spcAft>
              <a:buNone/>
            </a:pPr>
            <a:r>
              <a:rPr lang="en" sz="2400"/>
              <a:t>“Brīvības sardzē — Saharova balva trijos gadu desmitos”!</a:t>
            </a:r>
            <a:endParaRPr sz="2400"/>
          </a:p>
          <a:p>
            <a:pPr indent="0" lvl="0" marL="0" rtl="0" algn="l">
              <a:spcBef>
                <a:spcPts val="0"/>
              </a:spcBef>
              <a:spcAft>
                <a:spcPts val="0"/>
              </a:spcAft>
              <a:buNone/>
            </a:pPr>
            <a:r>
              <a:t/>
            </a:r>
            <a:endParaRPr sz="2400"/>
          </a:p>
          <a:p>
            <a:pPr indent="0" lvl="0" marL="0" rtl="0" algn="ctr">
              <a:spcBef>
                <a:spcPts val="0"/>
              </a:spcBef>
              <a:spcAft>
                <a:spcPts val="0"/>
              </a:spcAft>
              <a:buNone/>
            </a:pPr>
            <a:r>
              <a:rPr b="1" lang="en" sz="3600">
                <a:latin typeface="Open Sans"/>
                <a:ea typeface="Open Sans"/>
                <a:cs typeface="Open Sans"/>
                <a:sym typeface="Open Sans"/>
              </a:rPr>
              <a:t>Ventspils bibliotēka, 12.-21. novembris</a:t>
            </a:r>
            <a:endParaRPr b="1" sz="3600"/>
          </a:p>
        </p:txBody>
      </p:sp>
      <p:pic>
        <p:nvPicPr>
          <p:cNvPr id="205" name="Google Shape;205;p33"/>
          <p:cNvPicPr preferRelativeResize="0"/>
          <p:nvPr/>
        </p:nvPicPr>
        <p:blipFill>
          <a:blip r:embed="rId3">
            <a:alphaModFix/>
          </a:blip>
          <a:stretch>
            <a:fillRect/>
          </a:stretch>
        </p:blipFill>
        <p:spPr>
          <a:xfrm>
            <a:off x="-8" y="0"/>
            <a:ext cx="2382206" cy="90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b="51443" l="0" r="0" t="5662"/>
          <a:stretch/>
        </p:blipFill>
        <p:spPr>
          <a:xfrm>
            <a:off x="0" y="1253975"/>
            <a:ext cx="4572275" cy="2697949"/>
          </a:xfrm>
          <a:prstGeom prst="rect">
            <a:avLst/>
          </a:prstGeom>
          <a:noFill/>
          <a:ln>
            <a:noFill/>
          </a:ln>
        </p:spPr>
      </p:pic>
      <p:sp>
        <p:nvSpPr>
          <p:cNvPr id="77" name="Google Shape;77;p15"/>
          <p:cNvSpPr txBox="1"/>
          <p:nvPr>
            <p:ph idx="2" type="body"/>
          </p:nvPr>
        </p:nvSpPr>
        <p:spPr>
          <a:xfrm>
            <a:off x="4720325" y="228300"/>
            <a:ext cx="4385100" cy="4191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latin typeface="Comfortaa"/>
                <a:ea typeface="Comfortaa"/>
                <a:cs typeface="Comfortaa"/>
                <a:sym typeface="Comfortaa"/>
              </a:rPr>
              <a:t>Ikviens šo tiesību pārkāpums ietekmē demokrātijas principus, uz kuriem balstās mūsu sabiedrība, neatkarīgi no tā, vai šāds pārkāpums notiek Eiropas Savienībā vai ārpus tās.</a:t>
            </a:r>
            <a:endParaRPr>
              <a:latin typeface="Comfortaa"/>
              <a:ea typeface="Comfortaa"/>
              <a:cs typeface="Comfortaa"/>
              <a:sym typeface="Comfortaa"/>
            </a:endParaRPr>
          </a:p>
          <a:p>
            <a:pPr indent="0" lvl="0" marL="0" rtl="0" algn="ctr">
              <a:lnSpc>
                <a:spcPct val="100000"/>
              </a:lnSpc>
              <a:spcBef>
                <a:spcPts val="0"/>
              </a:spcBef>
              <a:spcAft>
                <a:spcPts val="0"/>
              </a:spcAft>
              <a:buNone/>
            </a:pPr>
            <a:r>
              <a:t/>
            </a:r>
            <a:endParaRPr>
              <a:latin typeface="Comfortaa"/>
              <a:ea typeface="Comfortaa"/>
              <a:cs typeface="Comfortaa"/>
              <a:sym typeface="Comfortaa"/>
            </a:endParaRPr>
          </a:p>
          <a:p>
            <a:pPr indent="0" lvl="0" marL="0" rtl="0" algn="ctr">
              <a:lnSpc>
                <a:spcPct val="100000"/>
              </a:lnSpc>
              <a:spcBef>
                <a:spcPts val="0"/>
              </a:spcBef>
              <a:spcAft>
                <a:spcPts val="0"/>
              </a:spcAft>
              <a:buNone/>
            </a:pPr>
            <a:r>
              <a:t/>
            </a:r>
            <a:endParaRPr>
              <a:latin typeface="Comfortaa"/>
              <a:ea typeface="Comfortaa"/>
              <a:cs typeface="Comfortaa"/>
              <a:sym typeface="Comfortaa"/>
            </a:endParaRPr>
          </a:p>
          <a:p>
            <a:pPr indent="0" lvl="0" marL="0" rtl="0" algn="ctr">
              <a:lnSpc>
                <a:spcPct val="100000"/>
              </a:lnSpc>
              <a:spcBef>
                <a:spcPts val="0"/>
              </a:spcBef>
              <a:spcAft>
                <a:spcPts val="0"/>
              </a:spcAft>
              <a:buNone/>
            </a:pPr>
            <a:r>
              <a:t/>
            </a:r>
            <a:endParaRPr>
              <a:latin typeface="Comfortaa"/>
              <a:ea typeface="Comfortaa"/>
              <a:cs typeface="Comfortaa"/>
              <a:sym typeface="Comfortaa"/>
            </a:endParaRPr>
          </a:p>
          <a:p>
            <a:pPr indent="0" lvl="0" marL="0" rtl="0" algn="ctr">
              <a:lnSpc>
                <a:spcPct val="100000"/>
              </a:lnSpc>
              <a:spcBef>
                <a:spcPts val="0"/>
              </a:spcBef>
              <a:spcAft>
                <a:spcPts val="0"/>
              </a:spcAft>
              <a:buNone/>
            </a:pPr>
            <a:r>
              <a:rPr lang="en">
                <a:latin typeface="Comfortaa"/>
                <a:ea typeface="Comfortaa"/>
                <a:cs typeface="Comfortaa"/>
                <a:sym typeface="Comfortaa"/>
              </a:rPr>
              <a:t>Ikviens izcils ieguldījums cīņā par cilvēktiesību ievērošanu visā pasaulē ir pelnījis atzinību.</a:t>
            </a:r>
            <a:endParaRPr>
              <a:latin typeface="Comfortaa"/>
              <a:ea typeface="Comfortaa"/>
              <a:cs typeface="Comfortaa"/>
              <a:sym typeface="Comfortaa"/>
            </a:endParaRPr>
          </a:p>
          <a:p>
            <a:pPr indent="0" lvl="0" marL="0" rtl="0" algn="l">
              <a:spcBef>
                <a:spcPts val="0"/>
              </a:spcBef>
              <a:spcAft>
                <a:spcPts val="1600"/>
              </a:spcAft>
              <a:buNone/>
            </a:pPr>
            <a:r>
              <a:t/>
            </a:r>
            <a:endParaRPr/>
          </a:p>
        </p:txBody>
      </p:sp>
      <p:sp>
        <p:nvSpPr>
          <p:cNvPr id="78" name="Google Shape;78;p15"/>
          <p:cNvSpPr/>
          <p:nvPr/>
        </p:nvSpPr>
        <p:spPr>
          <a:xfrm>
            <a:off x="1391825" y="3603950"/>
            <a:ext cx="1788600" cy="313500"/>
          </a:xfrm>
          <a:prstGeom prst="roundRect">
            <a:avLst>
              <a:gd fmla="val 16667" name="adj"/>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9875" y="492825"/>
            <a:ext cx="8368200" cy="686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800"/>
              <a:t>1988. gadā</a:t>
            </a:r>
            <a:endParaRPr sz="4800"/>
          </a:p>
        </p:txBody>
      </p:sp>
      <p:pic>
        <p:nvPicPr>
          <p:cNvPr id="84" name="Google Shape;84;p16"/>
          <p:cNvPicPr preferRelativeResize="0"/>
          <p:nvPr/>
        </p:nvPicPr>
        <p:blipFill>
          <a:blip r:embed="rId3">
            <a:alphaModFix/>
          </a:blip>
          <a:stretch>
            <a:fillRect/>
          </a:stretch>
        </p:blipFill>
        <p:spPr>
          <a:xfrm>
            <a:off x="-8" y="0"/>
            <a:ext cx="2382206" cy="907500"/>
          </a:xfrm>
          <a:prstGeom prst="rect">
            <a:avLst/>
          </a:prstGeom>
          <a:noFill/>
          <a:ln>
            <a:noFill/>
          </a:ln>
        </p:spPr>
      </p:pic>
      <p:sp>
        <p:nvSpPr>
          <p:cNvPr id="85" name="Google Shape;85;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latin typeface="Roboto Slab"/>
                <a:ea typeface="Roboto Slab"/>
                <a:cs typeface="Roboto Slab"/>
                <a:sym typeface="Roboto Slab"/>
              </a:rPr>
              <a:t>Eiropas Parlaments  iedibināja </a:t>
            </a:r>
            <a:endParaRPr sz="2400">
              <a:latin typeface="Roboto Slab"/>
              <a:ea typeface="Roboto Slab"/>
              <a:cs typeface="Roboto Slab"/>
              <a:sym typeface="Roboto Slab"/>
            </a:endParaRPr>
          </a:p>
          <a:p>
            <a:pPr indent="0" lvl="0" marL="0" rtl="0" algn="l">
              <a:lnSpc>
                <a:spcPct val="100000"/>
              </a:lnSpc>
              <a:spcBef>
                <a:spcPts val="0"/>
              </a:spcBef>
              <a:spcAft>
                <a:spcPts val="0"/>
              </a:spcAft>
              <a:buNone/>
            </a:pPr>
            <a:r>
              <a:rPr lang="en" sz="2400">
                <a:latin typeface="Roboto Slab"/>
                <a:ea typeface="Roboto Slab"/>
                <a:cs typeface="Roboto Slab"/>
                <a:sym typeface="Roboto Slab"/>
              </a:rPr>
              <a:t>Saharova balvu par domas brīvību, </a:t>
            </a:r>
            <a:endParaRPr sz="24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2400">
              <a:latin typeface="Roboto Slab"/>
              <a:ea typeface="Roboto Slab"/>
              <a:cs typeface="Roboto Slab"/>
              <a:sym typeface="Roboto Slab"/>
            </a:endParaRPr>
          </a:p>
          <a:p>
            <a:pPr indent="0" lvl="0" marL="0" rtl="0" algn="l">
              <a:lnSpc>
                <a:spcPct val="100000"/>
              </a:lnSpc>
              <a:spcBef>
                <a:spcPts val="0"/>
              </a:spcBef>
              <a:spcAft>
                <a:spcPts val="0"/>
              </a:spcAft>
              <a:buNone/>
            </a:pPr>
            <a:r>
              <a:rPr lang="en" sz="2400">
                <a:latin typeface="Roboto Slab"/>
                <a:ea typeface="Roboto Slab"/>
                <a:cs typeface="Roboto Slab"/>
                <a:sym typeface="Roboto Slab"/>
              </a:rPr>
              <a:t>kurai nominē cilvēkus un organizācijas, kas sniegušas ārkārtīgi nozīmīgu ieguldījumu cilvēktiesību aizstāvībā</a:t>
            </a:r>
            <a:endParaRPr sz="2400">
              <a:latin typeface="Roboto Slab"/>
              <a:ea typeface="Roboto Slab"/>
              <a:cs typeface="Roboto Slab"/>
              <a:sym typeface="Roboto Slab"/>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7" title="01 The_Sakharov_Prize_for_Freedom_of_Thought__Latvian_(Lettish)_(EuroparlTV_HD_4000_LV).mp4">
            <a:hlinkClick r:id="rId3"/>
          </p:cNvPr>
          <p:cNvPicPr preferRelativeResize="0"/>
          <p:nvPr/>
        </p:nvPicPr>
        <p:blipFill>
          <a:blip r:embed="rId4">
            <a:alphaModFix/>
          </a:blip>
          <a:stretch>
            <a:fillRect/>
          </a:stretch>
        </p:blipFill>
        <p:spPr>
          <a:xfrm>
            <a:off x="2382200" y="36069"/>
            <a:ext cx="6761800" cy="5071357"/>
          </a:xfrm>
          <a:prstGeom prst="rect">
            <a:avLst/>
          </a:prstGeom>
          <a:noFill/>
          <a:ln>
            <a:noFill/>
          </a:ln>
        </p:spPr>
      </p:pic>
      <p:pic>
        <p:nvPicPr>
          <p:cNvPr id="91" name="Google Shape;91;p17"/>
          <p:cNvPicPr preferRelativeResize="0"/>
          <p:nvPr/>
        </p:nvPicPr>
        <p:blipFill>
          <a:blip r:embed="rId5">
            <a:alphaModFix/>
          </a:blip>
          <a:stretch>
            <a:fillRect/>
          </a:stretch>
        </p:blipFill>
        <p:spPr>
          <a:xfrm>
            <a:off x="-8" y="0"/>
            <a:ext cx="2382206" cy="90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0" y="358625"/>
            <a:ext cx="3558000" cy="1235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Arial"/>
                <a:ea typeface="Arial"/>
                <a:cs typeface="Arial"/>
                <a:sym typeface="Arial"/>
              </a:rPr>
              <a:t>ANDREJS SAHAROVS </a:t>
            </a:r>
            <a:endParaRPr b="1">
              <a:solidFill>
                <a:srgbClr val="FFFFFF"/>
              </a:solidFill>
              <a:latin typeface="Arial"/>
              <a:ea typeface="Arial"/>
              <a:cs typeface="Arial"/>
              <a:sym typeface="Arial"/>
            </a:endParaRPr>
          </a:p>
          <a:p>
            <a:pPr indent="0" lvl="0" marL="0" rtl="0" algn="l">
              <a:lnSpc>
                <a:spcPct val="115000"/>
              </a:lnSpc>
              <a:spcBef>
                <a:spcPts val="1600"/>
              </a:spcBef>
              <a:spcAft>
                <a:spcPts val="1600"/>
              </a:spcAft>
              <a:buNone/>
            </a:pPr>
            <a:r>
              <a:rPr b="1" lang="en">
                <a:solidFill>
                  <a:srgbClr val="FFFFFF"/>
                </a:solidFill>
                <a:latin typeface="Arial"/>
                <a:ea typeface="Arial"/>
                <a:cs typeface="Arial"/>
                <a:sym typeface="Arial"/>
              </a:rPr>
              <a:t>1921.-1989.</a:t>
            </a:r>
            <a:endParaRPr b="1">
              <a:solidFill>
                <a:srgbClr val="FFFFFF"/>
              </a:solidFill>
            </a:endParaRPr>
          </a:p>
        </p:txBody>
      </p:sp>
      <p:sp>
        <p:nvSpPr>
          <p:cNvPr id="97" name="Google Shape;97;p18"/>
          <p:cNvSpPr txBox="1"/>
          <p:nvPr>
            <p:ph idx="1" type="body"/>
          </p:nvPr>
        </p:nvSpPr>
        <p:spPr>
          <a:xfrm>
            <a:off x="41775" y="1488075"/>
            <a:ext cx="3346800" cy="5430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FFFFFF"/>
                </a:solidFill>
                <a:latin typeface="Arial"/>
                <a:ea typeface="Arial"/>
                <a:cs typeface="Arial"/>
                <a:sym typeface="Arial"/>
              </a:rPr>
              <a:t>Nobela Miera prēmijas </a:t>
            </a:r>
            <a:endParaRPr sz="1800">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lang="en" sz="1800">
                <a:solidFill>
                  <a:srgbClr val="FFFFFF"/>
                </a:solidFill>
                <a:latin typeface="Arial"/>
                <a:ea typeface="Arial"/>
                <a:cs typeface="Arial"/>
                <a:sym typeface="Arial"/>
              </a:rPr>
              <a:t>1975. gada laureāts</a:t>
            </a:r>
            <a:endParaRPr sz="1800">
              <a:solidFill>
                <a:srgbClr val="FFFFFF"/>
              </a:solidFill>
            </a:endParaRPr>
          </a:p>
        </p:txBody>
      </p:sp>
      <p:pic>
        <p:nvPicPr>
          <p:cNvPr id="98" name="Google Shape;98;p18"/>
          <p:cNvPicPr preferRelativeResize="0"/>
          <p:nvPr/>
        </p:nvPicPr>
        <p:blipFill>
          <a:blip r:embed="rId3">
            <a:alphaModFix/>
          </a:blip>
          <a:stretch>
            <a:fillRect/>
          </a:stretch>
        </p:blipFill>
        <p:spPr>
          <a:xfrm>
            <a:off x="3500700" y="423800"/>
            <a:ext cx="5643301" cy="2321152"/>
          </a:xfrm>
          <a:prstGeom prst="rect">
            <a:avLst/>
          </a:prstGeom>
          <a:noFill/>
          <a:ln>
            <a:noFill/>
          </a:ln>
        </p:spPr>
      </p:pic>
      <p:pic>
        <p:nvPicPr>
          <p:cNvPr id="99" name="Google Shape;99;p18"/>
          <p:cNvPicPr preferRelativeResize="0"/>
          <p:nvPr/>
        </p:nvPicPr>
        <p:blipFill>
          <a:blip r:embed="rId4">
            <a:alphaModFix/>
          </a:blip>
          <a:stretch>
            <a:fillRect/>
          </a:stretch>
        </p:blipFill>
        <p:spPr>
          <a:xfrm>
            <a:off x="0" y="3265200"/>
            <a:ext cx="9144000" cy="18783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b="1127" l="0" r="0" t="0"/>
          <a:stretch/>
        </p:blipFill>
        <p:spPr>
          <a:xfrm>
            <a:off x="152400" y="623275"/>
            <a:ext cx="8839201" cy="3896950"/>
          </a:xfrm>
          <a:prstGeom prst="rect">
            <a:avLst/>
          </a:prstGeom>
          <a:noFill/>
          <a:ln>
            <a:noFill/>
          </a:ln>
        </p:spPr>
      </p:pic>
      <p:sp>
        <p:nvSpPr>
          <p:cNvPr id="105" name="Google Shape;105;p19"/>
          <p:cNvSpPr txBox="1"/>
          <p:nvPr>
            <p:ph idx="1" type="body"/>
          </p:nvPr>
        </p:nvSpPr>
        <p:spPr>
          <a:xfrm>
            <a:off x="152400" y="4490550"/>
            <a:ext cx="89250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http://www.europarl.europa.eu/sakharovprize/lv/laureates.html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62650" y="2956625"/>
            <a:ext cx="1703700" cy="21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1988.-</a:t>
            </a:r>
            <a:endParaRPr/>
          </a:p>
          <a:p>
            <a:pPr indent="0" lvl="0" marL="0" rtl="0" algn="ctr">
              <a:spcBef>
                <a:spcPts val="0"/>
              </a:spcBef>
              <a:spcAft>
                <a:spcPts val="0"/>
              </a:spcAft>
              <a:buNone/>
            </a:pPr>
            <a:r>
              <a:rPr lang="en"/>
              <a:t>2016.</a:t>
            </a:r>
            <a:endParaRPr/>
          </a:p>
        </p:txBody>
      </p:sp>
      <p:pic>
        <p:nvPicPr>
          <p:cNvPr id="111" name="Google Shape;111;p20"/>
          <p:cNvPicPr preferRelativeResize="0"/>
          <p:nvPr/>
        </p:nvPicPr>
        <p:blipFill>
          <a:blip r:embed="rId3">
            <a:alphaModFix/>
          </a:blip>
          <a:stretch>
            <a:fillRect/>
          </a:stretch>
        </p:blipFill>
        <p:spPr>
          <a:xfrm>
            <a:off x="-8" y="0"/>
            <a:ext cx="2382206" cy="907500"/>
          </a:xfrm>
          <a:prstGeom prst="rect">
            <a:avLst/>
          </a:prstGeom>
          <a:noFill/>
          <a:ln>
            <a:noFill/>
          </a:ln>
        </p:spPr>
      </p:pic>
      <p:pic>
        <p:nvPicPr>
          <p:cNvPr id="112" name="Google Shape;112;p20" title="03 Sakharov_Prize_for_Freedom_of_Thought_-_1988-2017_(_HD-VI_).mp4">
            <a:hlinkClick r:id="rId4"/>
          </p:cNvPr>
          <p:cNvPicPr preferRelativeResize="0"/>
          <p:nvPr/>
        </p:nvPicPr>
        <p:blipFill>
          <a:blip r:embed="rId5">
            <a:alphaModFix/>
          </a:blip>
          <a:stretch>
            <a:fillRect/>
          </a:stretch>
        </p:blipFill>
        <p:spPr>
          <a:xfrm>
            <a:off x="2382200" y="15194"/>
            <a:ext cx="6761800" cy="50713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pic>
        <p:nvPicPr>
          <p:cNvPr id="118" name="Google Shape;118;p21"/>
          <p:cNvPicPr preferRelativeResize="0"/>
          <p:nvPr/>
        </p:nvPicPr>
        <p:blipFill>
          <a:blip r:embed="rId3">
            <a:alphaModFix/>
          </a:blip>
          <a:stretch>
            <a:fillRect/>
          </a:stretch>
        </p:blipFill>
        <p:spPr>
          <a:xfrm>
            <a:off x="0" y="907492"/>
            <a:ext cx="9144000" cy="3163333"/>
          </a:xfrm>
          <a:prstGeom prst="rect">
            <a:avLst/>
          </a:prstGeom>
          <a:noFill/>
          <a:ln>
            <a:noFill/>
          </a:ln>
        </p:spPr>
      </p:pic>
      <p:pic>
        <p:nvPicPr>
          <p:cNvPr id="119" name="Google Shape;119;p21"/>
          <p:cNvPicPr preferRelativeResize="0"/>
          <p:nvPr/>
        </p:nvPicPr>
        <p:blipFill>
          <a:blip r:embed="rId4">
            <a:alphaModFix/>
          </a:blip>
          <a:stretch>
            <a:fillRect/>
          </a:stretch>
        </p:blipFill>
        <p:spPr>
          <a:xfrm>
            <a:off x="-8" y="0"/>
            <a:ext cx="2382206" cy="90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