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3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43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905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46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581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24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420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489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127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957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509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467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269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509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572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879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271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979100-2184-493A-9BB9-75C1B960A516}" type="datetimeFigureOut">
              <a:rPr lang="lv-LV" smtClean="0"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E7453DB-3478-49F9-88E1-BB1463D880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0351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EF2FA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91788"/>
          </a:xfrm>
        </p:spPr>
        <p:txBody>
          <a:bodyPr>
            <a:noAutofit/>
          </a:bodyPr>
          <a:lstStyle/>
          <a:p>
            <a:pPr algn="ctr"/>
            <a:r>
              <a:rPr lang="lv-LV" dirty="0" smtClean="0">
                <a:solidFill>
                  <a:srgbClr val="0070C0"/>
                </a:solidFill>
              </a:rPr>
              <a:t/>
            </a:r>
            <a:br>
              <a:rPr lang="lv-LV" dirty="0" smtClean="0">
                <a:solidFill>
                  <a:srgbClr val="0070C0"/>
                </a:solidFill>
              </a:rPr>
            </a:br>
            <a:r>
              <a:rPr lang="lv-LV" dirty="0">
                <a:solidFill>
                  <a:srgbClr val="0070C0"/>
                </a:solidFill>
              </a:rPr>
              <a:t/>
            </a:r>
            <a:br>
              <a:rPr lang="lv-LV" dirty="0">
                <a:solidFill>
                  <a:srgbClr val="0070C0"/>
                </a:solidFill>
              </a:rPr>
            </a:br>
            <a:r>
              <a:rPr lang="lv-LV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UNESCO Vasaras </a:t>
            </a:r>
            <a:r>
              <a:rPr lang="lv-LV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skola</a:t>
            </a:r>
            <a:br>
              <a:rPr lang="lv-LV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lv-LV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Ventspilī 2014.gada 1.-3.jūlijā</a:t>
            </a:r>
            <a:endParaRPr lang="lv-LV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Baltijas </a:t>
            </a:r>
            <a:r>
              <a:rPr lang="lv-LV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ceļa </a:t>
            </a:r>
            <a:r>
              <a:rPr lang="lv-LV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stāsti</a:t>
            </a:r>
            <a:endParaRPr lang="lv-LV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http://www.balticway.net/uploads/images/Sidebar/countr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41" y="3409134"/>
            <a:ext cx="1800225" cy="249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89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11" y="1812720"/>
            <a:ext cx="5380406" cy="309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1999" y="2042742"/>
            <a:ext cx="4663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Baltijas ceļš 1989.gada 23.augustā </a:t>
            </a:r>
          </a:p>
          <a:p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ventspilnieku atmiņās. </a:t>
            </a:r>
          </a:p>
          <a:p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Latvijas- Lietuvas robeža, Bauskas šoseja.</a:t>
            </a:r>
          </a:p>
          <a:p>
            <a:r>
              <a:rPr lang="lv-LV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Autors- Gunārs Skujiņš</a:t>
            </a:r>
            <a:endParaRPr lang="lv-LV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12" y="3318259"/>
            <a:ext cx="4464000" cy="3062304"/>
          </a:xfrm>
          <a:prstGeom prst="rect">
            <a:avLst/>
          </a:prstGeom>
        </p:spPr>
      </p:pic>
      <p:pic>
        <p:nvPicPr>
          <p:cNvPr id="5" name="Picture 4" descr="http://www.balticway.net/uploads/images/Sidebar/country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402" y="5110032"/>
            <a:ext cx="1079500" cy="14973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48000" y="6839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dirty="0">
                <a:solidFill>
                  <a:srgbClr val="0070C0"/>
                </a:solidFill>
              </a:rPr>
              <a:t>UNESCO Vasaras skola </a:t>
            </a:r>
          </a:p>
          <a:p>
            <a:pPr algn="ctr"/>
            <a:r>
              <a:rPr lang="lv-LV" dirty="0">
                <a:solidFill>
                  <a:srgbClr val="0070C0"/>
                </a:solidFill>
              </a:rPr>
              <a:t>Ventspilī 2014.gada 1.-3.jūlijā </a:t>
            </a:r>
          </a:p>
        </p:txBody>
      </p:sp>
    </p:spTree>
    <p:extLst>
      <p:ext uri="{BB962C8B-B14F-4D97-AF65-F5344CB8AC3E}">
        <p14:creationId xmlns:p14="http://schemas.microsoft.com/office/powerpoint/2010/main" val="307765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9" y="2955276"/>
            <a:ext cx="4320000" cy="3313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53" y="1658869"/>
            <a:ext cx="4356000" cy="32996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9337" y="1562952"/>
            <a:ext cx="4909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Baltijas ceļš 1989.gada 23.augustā </a:t>
            </a:r>
          </a:p>
          <a:p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ventspilnieku atmiņās. </a:t>
            </a:r>
          </a:p>
          <a:p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Latvijas- Lietuvas robeža, Bauskas šoseja.</a:t>
            </a:r>
          </a:p>
          <a:p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Autors- Pēteris Paulovičs</a:t>
            </a:r>
          </a:p>
        </p:txBody>
      </p:sp>
      <p:pic>
        <p:nvPicPr>
          <p:cNvPr id="5" name="Picture 4" descr="http://www.balticway.net/uploads/images/Sidebar/country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902" y="5123096"/>
            <a:ext cx="1079500" cy="14973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48000" y="4367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dirty="0">
                <a:solidFill>
                  <a:srgbClr val="0070C0"/>
                </a:solidFill>
              </a:rPr>
              <a:t>UNESCO Vasaras skola </a:t>
            </a:r>
          </a:p>
          <a:p>
            <a:pPr algn="ctr"/>
            <a:r>
              <a:rPr lang="lv-LV" dirty="0">
                <a:solidFill>
                  <a:srgbClr val="0070C0"/>
                </a:solidFill>
              </a:rPr>
              <a:t>Ventspilī 2014.gada 1.-3.jūlijā </a:t>
            </a:r>
          </a:p>
        </p:txBody>
      </p:sp>
    </p:spTree>
    <p:extLst>
      <p:ext uri="{BB962C8B-B14F-4D97-AF65-F5344CB8AC3E}">
        <p14:creationId xmlns:p14="http://schemas.microsoft.com/office/powerpoint/2010/main" val="426001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1" y="1037787"/>
            <a:ext cx="10345783" cy="514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Atmiņu albums katram savs. Atšķirot savējo, redzu bildi, kā trīs latvieši- divi pieaugušie, viens bērns- 23.augusta pēcpusdienā kāpj sagrabējušā žigulītī, lai pieredzētu vēsturi un piedalītos tajā. Nākamā bilde ir Ventspils- Rīgas šoseja ar nebeidzamu auto plūsmu, kurā plivinās neskaitāmas sarkanbaltsarkanas liesmiņas- paštaisīti vai sadabūti atdzimstošās valsts karodziņi. Visi (vai gandrīz visi) dodas vienā virzienā; ventspilniekiem iedalīts Iecavas posms. Tur nobraucot, ļaužu tik daudz, ka mūsu Baltijas ceļa posmā sanāk vismaz divas joslas- dziedošas, puķotas, karogotas, savienotas karstiem rokasspiedieniem, uzlādētas ar tādu gara enerģiju, par kādu augstsprieguma elektrolīnijas var tikai sapņot (ja vispār var...). </a:t>
            </a:r>
            <a:endParaRPr lang="lv-LV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Silta </a:t>
            </a:r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bērna plaukstiņa manējā, mazi pirkstiņi notrīs, kad blakām nez kam piederošs radio pilnā skaļumā izdzied </a:t>
            </a:r>
            <a:r>
              <a:rPr lang="lv-LV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Atmostas Baltija, atmostas Baltija- Latvija, Lietuva, Igaunija</a:t>
            </a:r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...Vējš atnes saulē sakarsušu klinšu smaržu no Igaunijas salām, ievij tajā Latvijas pārbriedušo ābolu elpu un aizlido tālāk uz dienvidiem apskaut Lietuvas saulespuķes. </a:t>
            </a:r>
            <a:endParaRPr lang="lv-LV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lv-LV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Viens </a:t>
            </a:r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mirklis? Dažas minūtes? Jā, bet kas par minūtēm! </a:t>
            </a:r>
            <a:endParaRPr lang="lv-LV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lv-LV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tām mūsu tēvi un  </a:t>
            </a:r>
            <a:r>
              <a:rPr lang="lv-LV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vectēvi </a:t>
            </a:r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nežēloja visu dzīvi... 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Laimdota </a:t>
            </a:r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Sēle, </a:t>
            </a:r>
            <a:r>
              <a:rPr lang="lv-LV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rakstniece un publiciste, Ventas </a:t>
            </a:r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Balss Nr.161, 2009.g. 22.augusts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balticway.net/uploads/images/Sidebar/countr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154" y="5070842"/>
            <a:ext cx="1079500" cy="1497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0" y="31320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>
                <a:solidFill>
                  <a:srgbClr val="0070C0"/>
                </a:solidFill>
              </a:rPr>
              <a:t>UNESCO Vasaras skola </a:t>
            </a:r>
          </a:p>
          <a:p>
            <a:pPr algn="ctr"/>
            <a:r>
              <a:rPr lang="lv-LV" dirty="0">
                <a:solidFill>
                  <a:srgbClr val="0070C0"/>
                </a:solidFill>
              </a:rPr>
              <a:t>Ventspilī 2014.gada 1.-3.jūlijā </a:t>
            </a:r>
          </a:p>
        </p:txBody>
      </p:sp>
    </p:spTree>
    <p:extLst>
      <p:ext uri="{BB962C8B-B14F-4D97-AF65-F5344CB8AC3E}">
        <p14:creationId xmlns:p14="http://schemas.microsoft.com/office/powerpoint/2010/main" val="339104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0842" y="4077738"/>
            <a:ext cx="674524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Paldies par uzmanību!</a:t>
            </a:r>
            <a:endParaRPr lang="lv-LV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ttp://www.balticway.net/uploads/images/Sidebar/countr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659" y="5096969"/>
            <a:ext cx="1079500" cy="1497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39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alticway.net/uploads/images/Sidebar/countr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721" y="5201470"/>
            <a:ext cx="1079500" cy="1497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89015" y="2690336"/>
            <a:ext cx="87216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2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Atcerēsimies </a:t>
            </a:r>
            <a:r>
              <a:rPr lang="lv-LV" sz="2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Baltijas ceļu šodien un vienmēr, visiem, kas tajā stāvēja, bija drosme, pašcieņa, uzņēmība, pārliecība par savu taisnīgumu, prieks par līdzās stāvošajiem, kopības sajūta. </a:t>
            </a:r>
            <a:endParaRPr lang="lv-LV" sz="260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lv-LV" sz="2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V.Vīķe- Freiberga, </a:t>
            </a:r>
          </a:p>
          <a:p>
            <a:r>
              <a:rPr lang="lv-LV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Latvijas Republikas prezidente no 1999.-2007.gadam</a:t>
            </a:r>
            <a:r>
              <a:rPr lang="lv-LV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/>
            </a:r>
            <a:br>
              <a:rPr lang="lv-LV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lv-LV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44912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 smtClean="0">
                <a:solidFill>
                  <a:srgbClr val="0070C0"/>
                </a:solidFill>
              </a:rPr>
              <a:t>UNESCO Vasaras skola </a:t>
            </a:r>
          </a:p>
          <a:p>
            <a:pPr algn="ctr"/>
            <a:r>
              <a:rPr lang="lv-LV" dirty="0" smtClean="0">
                <a:solidFill>
                  <a:srgbClr val="0070C0"/>
                </a:solidFill>
              </a:rPr>
              <a:t>Ventspilī </a:t>
            </a:r>
            <a:r>
              <a:rPr lang="lv-LV" dirty="0">
                <a:solidFill>
                  <a:srgbClr val="0070C0"/>
                </a:solidFill>
              </a:rPr>
              <a:t>2014.gada 1.-3.jūlijā </a:t>
            </a:r>
          </a:p>
        </p:txBody>
      </p:sp>
    </p:spTree>
    <p:extLst>
      <p:ext uri="{BB962C8B-B14F-4D97-AF65-F5344CB8AC3E}">
        <p14:creationId xmlns:p14="http://schemas.microsoft.com/office/powerpoint/2010/main" val="39364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3413" y="5847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UNESCO Vasaras </a:t>
            </a:r>
            <a:r>
              <a:rPr lang="lv-LV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skola</a:t>
            </a:r>
            <a:r>
              <a:rPr lang="lv-LV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lv-LV" sz="24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lv-LV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Ventspilī 2014.gada 1.-3.jūlijā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0455" y="2429691"/>
            <a:ext cx="880001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>
                <a:latin typeface="Century Gothic" panose="020B0502020202020204" pitchFamily="34" charset="0"/>
              </a:rPr>
              <a:t>Pr</a:t>
            </a:r>
            <a:r>
              <a:rPr lang="lv-LV" sz="2800" b="1" dirty="0">
                <a:latin typeface="Century Gothic" panose="020B0502020202020204" pitchFamily="34" charset="0"/>
              </a:rPr>
              <a:t>ojekts-</a:t>
            </a:r>
            <a:r>
              <a:rPr lang="lv-LV" sz="2800" dirty="0">
                <a:latin typeface="Century Gothic" panose="020B0502020202020204" pitchFamily="34" charset="0"/>
              </a:rPr>
              <a:t/>
            </a:r>
            <a:br>
              <a:rPr lang="lv-LV" sz="2800" dirty="0">
                <a:latin typeface="Century Gothic" panose="020B0502020202020204" pitchFamily="34" charset="0"/>
              </a:rPr>
            </a:br>
            <a:r>
              <a:rPr lang="lv-LV" sz="2800" dirty="0">
                <a:latin typeface="Century Gothic" panose="020B0502020202020204" pitchFamily="34" charset="0"/>
              </a:rPr>
              <a:t>«Par </a:t>
            </a:r>
            <a:r>
              <a:rPr lang="lv-LV" sz="2800" dirty="0" smtClean="0">
                <a:latin typeface="Century Gothic" panose="020B0502020202020204" pitchFamily="34" charset="0"/>
              </a:rPr>
              <a:t> </a:t>
            </a:r>
            <a:r>
              <a:rPr lang="lv-LV" sz="2800" dirty="0" smtClean="0">
                <a:latin typeface="Century Gothic" panose="020B0502020202020204" pitchFamily="34" charset="0"/>
              </a:rPr>
              <a:t>Tautas  </a:t>
            </a:r>
            <a:r>
              <a:rPr lang="lv-LV" sz="2800" dirty="0" smtClean="0">
                <a:latin typeface="Century Gothic" panose="020B0502020202020204" pitchFamily="34" charset="0"/>
              </a:rPr>
              <a:t>frontes </a:t>
            </a:r>
            <a:r>
              <a:rPr lang="lv-LV" sz="2800" dirty="0">
                <a:latin typeface="Century Gothic" panose="020B0502020202020204" pitchFamily="34" charset="0"/>
              </a:rPr>
              <a:t>25 gadu </a:t>
            </a:r>
            <a:r>
              <a:rPr lang="lv-LV" sz="2800" dirty="0" smtClean="0">
                <a:latin typeface="Century Gothic" panose="020B0502020202020204" pitchFamily="34" charset="0"/>
              </a:rPr>
              <a:t> jubilejas  pasākumu </a:t>
            </a:r>
            <a:r>
              <a:rPr lang="lv-LV" sz="2800" dirty="0">
                <a:latin typeface="Century Gothic" panose="020B0502020202020204" pitchFamily="34" charset="0"/>
              </a:rPr>
              <a:t>īstenošanu </a:t>
            </a:r>
            <a:r>
              <a:rPr lang="lv-LV" sz="2800" dirty="0" smtClean="0">
                <a:latin typeface="Century Gothic" panose="020B0502020202020204" pitchFamily="34" charset="0"/>
              </a:rPr>
              <a:t>Latvijas </a:t>
            </a:r>
            <a:r>
              <a:rPr lang="lv-LV" sz="2800" dirty="0">
                <a:latin typeface="Century Gothic" panose="020B0502020202020204" pitchFamily="34" charset="0"/>
              </a:rPr>
              <a:t>reģionos. </a:t>
            </a:r>
            <a:r>
              <a:rPr lang="lv-LV" sz="2800" dirty="0" smtClean="0">
                <a:latin typeface="Century Gothic" panose="020B0502020202020204" pitchFamily="34" charset="0"/>
              </a:rPr>
              <a:t>Valstiskās pašapziņas </a:t>
            </a:r>
            <a:r>
              <a:rPr lang="lv-LV" sz="2800" dirty="0">
                <a:latin typeface="Century Gothic" panose="020B0502020202020204" pitchFamily="34" charset="0"/>
              </a:rPr>
              <a:t>vēsture Ventspils </a:t>
            </a:r>
            <a:r>
              <a:rPr lang="lv-LV" sz="2800" dirty="0" smtClean="0">
                <a:latin typeface="Century Gothic" panose="020B0502020202020204" pitchFamily="34" charset="0"/>
              </a:rPr>
              <a:t>novadā»</a:t>
            </a:r>
            <a:r>
              <a:rPr lang="lv-LV" sz="2800" dirty="0">
                <a:latin typeface="Century Gothic" panose="020B0502020202020204" pitchFamily="34" charset="0"/>
              </a:rPr>
              <a:t/>
            </a:r>
            <a:br>
              <a:rPr lang="lv-LV" sz="2800" dirty="0">
                <a:latin typeface="Century Gothic" panose="020B0502020202020204" pitchFamily="34" charset="0"/>
              </a:rPr>
            </a:br>
            <a:r>
              <a:rPr lang="lv-LV" dirty="0">
                <a:latin typeface="Century Gothic" panose="020B0502020202020204" pitchFamily="34" charset="0"/>
              </a:rPr>
              <a:t/>
            </a:r>
            <a:br>
              <a:rPr lang="lv-LV" dirty="0">
                <a:latin typeface="Century Gothic" panose="020B0502020202020204" pitchFamily="34" charset="0"/>
              </a:rPr>
            </a:br>
            <a:r>
              <a:rPr lang="lv-LV" sz="2800" b="1" dirty="0">
                <a:latin typeface="Century Gothic" panose="020B0502020202020204" pitchFamily="34" charset="0"/>
              </a:rPr>
              <a:t>Sadarbības partneri- </a:t>
            </a:r>
            <a:r>
              <a:rPr lang="lv-LV" sz="2800" dirty="0">
                <a:latin typeface="Century Gothic" panose="020B0502020202020204" pitchFamily="34" charset="0"/>
              </a:rPr>
              <a:t/>
            </a:r>
            <a:br>
              <a:rPr lang="lv-LV" sz="2800" dirty="0">
                <a:latin typeface="Century Gothic" panose="020B0502020202020204" pitchFamily="34" charset="0"/>
              </a:rPr>
            </a:br>
            <a:r>
              <a:rPr lang="lv-LV" sz="2800" dirty="0">
                <a:latin typeface="Century Gothic" panose="020B0502020202020204" pitchFamily="34" charset="0"/>
              </a:rPr>
              <a:t>Ventspils muzejs, Ventspils zonālais valsts arhīvs, Ventspils bibliotēka</a:t>
            </a:r>
            <a:br>
              <a:rPr lang="lv-LV" sz="2800" dirty="0">
                <a:latin typeface="Century Gothic" panose="020B0502020202020204" pitchFamily="34" charset="0"/>
              </a:rPr>
            </a:br>
            <a:endParaRPr lang="lv-LV" sz="2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http://www.balticway.net/uploads/images/Sidebar/countr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468" y="4979401"/>
            <a:ext cx="1079500" cy="1497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39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alticway.net/uploads/images/Sidebar/countr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159" y="5110029"/>
            <a:ext cx="1079500" cy="1497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35676" y="803189"/>
            <a:ext cx="75252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dirty="0" smtClean="0">
                <a:solidFill>
                  <a:srgbClr val="0070C0"/>
                </a:solidFill>
              </a:rPr>
              <a:t>UNESCO Vasaras skola </a:t>
            </a:r>
          </a:p>
          <a:p>
            <a:pPr algn="ctr"/>
            <a:r>
              <a:rPr lang="lv-LV" sz="2000" dirty="0" smtClean="0">
                <a:solidFill>
                  <a:srgbClr val="0070C0"/>
                </a:solidFill>
              </a:rPr>
              <a:t>Ventspilī 2014.gada 1.-3.jūlijā </a:t>
            </a:r>
          </a:p>
          <a:p>
            <a:pPr algn="ctr"/>
            <a:endParaRPr lang="lv-LV" b="1" dirty="0"/>
          </a:p>
          <a:p>
            <a:endParaRPr lang="lv-LV" sz="2000" b="1" dirty="0" smtClean="0"/>
          </a:p>
          <a:p>
            <a:r>
              <a:rPr lang="lv-LV" sz="2000" b="1" dirty="0" smtClean="0"/>
              <a:t>Dokumentārais </a:t>
            </a:r>
            <a:r>
              <a:rPr lang="lv-LV" sz="2000" b="1" dirty="0"/>
              <a:t>mantojums-</a:t>
            </a:r>
            <a:endParaRPr lang="lv-LV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2000" dirty="0"/>
              <a:t>vairāk kā 200 fotogrāfijas no Ventspils zonālā valsts arhīva un Ventspils muzeja </a:t>
            </a:r>
            <a:r>
              <a:rPr lang="lv-LV" sz="2000" dirty="0" smtClean="0"/>
              <a:t>krājuma</a:t>
            </a:r>
            <a:r>
              <a:rPr lang="lv-LV" sz="2000" dirty="0"/>
              <a:t> </a:t>
            </a:r>
            <a:endParaRPr lang="lv-LV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laika </a:t>
            </a:r>
            <a:r>
              <a:rPr lang="lv-LV" sz="2000" dirty="0"/>
              <a:t>posmā no 1988.- 1991.gadam notikušas lielākās, būtiskākās tautas akcijas par valstiskuma atgūšanu Ventspilī un Ventspils novadā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2000" dirty="0"/>
              <a:t>konkrēti notikumi, kas fiksē aculiecinieku emocionalitāti un noskaņu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2000" dirty="0"/>
              <a:t>Ventspils bibliotēkas novadpētniecības datubāze </a:t>
            </a:r>
            <a:r>
              <a:rPr lang="lv-LV" sz="2000" u="sng" dirty="0">
                <a:solidFill>
                  <a:schemeClr val="bg1"/>
                </a:solidFill>
              </a:rPr>
              <a:t>biblioteka.ventspils.lv/novadpetnieciba</a:t>
            </a:r>
            <a:r>
              <a:rPr lang="lv-LV" sz="2400" u="sng" dirty="0">
                <a:solidFill>
                  <a:schemeClr val="bg1"/>
                </a:solidFill>
              </a:rPr>
              <a:t>/</a:t>
            </a:r>
            <a:endParaRPr lang="lv-LV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2000" dirty="0"/>
              <a:t>informācija virtuālajā izstāžu galerijā </a:t>
            </a:r>
            <a:endParaRPr lang="lv-LV" sz="2000" dirty="0" smtClean="0"/>
          </a:p>
          <a:p>
            <a:pPr lvl="0"/>
            <a:r>
              <a:rPr lang="lv-LV" sz="2000" dirty="0" smtClean="0"/>
              <a:t>     </a:t>
            </a:r>
            <a:r>
              <a:rPr lang="lv-LV" sz="2000" u="sng" dirty="0" smtClean="0">
                <a:solidFill>
                  <a:schemeClr val="bg1"/>
                </a:solidFill>
              </a:rPr>
              <a:t>e-izstades.ventspils.lv</a:t>
            </a:r>
            <a:endParaRPr lang="lv-LV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8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757" y="1112109"/>
            <a:ext cx="838706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rgbClr val="0070C0"/>
                </a:solidFill>
              </a:rPr>
              <a:t>UNESCO Vasaras skola </a:t>
            </a:r>
          </a:p>
          <a:p>
            <a:pPr algn="ctr"/>
            <a:r>
              <a:rPr lang="lv-LV" sz="2000" dirty="0">
                <a:solidFill>
                  <a:srgbClr val="0070C0"/>
                </a:solidFill>
              </a:rPr>
              <a:t>Ventspilī 2014.gada 1.-3.jūlijā </a:t>
            </a:r>
          </a:p>
          <a:p>
            <a:pPr algn="just"/>
            <a:endParaRPr lang="lv-LV" sz="2500" b="1" dirty="0" smtClean="0">
              <a:latin typeface="Century Gothic" panose="020B0502020202020204" pitchFamily="34" charset="0"/>
            </a:endParaRPr>
          </a:p>
          <a:p>
            <a:pPr algn="just"/>
            <a:endParaRPr lang="lv-LV" sz="2500" b="1" dirty="0">
              <a:latin typeface="Century Gothic" panose="020B0502020202020204" pitchFamily="34" charset="0"/>
            </a:endParaRPr>
          </a:p>
          <a:p>
            <a:pPr algn="just"/>
            <a:r>
              <a:rPr lang="lv-LV" sz="2500" b="1" dirty="0" smtClean="0">
                <a:latin typeface="Century Gothic" panose="020B0502020202020204" pitchFamily="34" charset="0"/>
              </a:rPr>
              <a:t>Publiski pasākumi-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entury Gothic" panose="020B0502020202020204" pitchFamily="34" charset="0"/>
              </a:rPr>
              <a:t>2 </a:t>
            </a:r>
            <a:r>
              <a:rPr lang="lv-LV" sz="2400" dirty="0">
                <a:latin typeface="Century Gothic" panose="020B0502020202020204" pitchFamily="34" charset="0"/>
              </a:rPr>
              <a:t>lekcijas Ventspils </a:t>
            </a:r>
            <a:r>
              <a:rPr lang="lv-LV" sz="2400" dirty="0" smtClean="0">
                <a:latin typeface="Century Gothic" panose="020B0502020202020204" pitchFamily="34" charset="0"/>
              </a:rPr>
              <a:t>muzejā ciklā </a:t>
            </a:r>
            <a:r>
              <a:rPr lang="lv-LV" sz="2400" dirty="0">
                <a:latin typeface="Century Gothic" panose="020B0502020202020204" pitchFamily="34" charset="0"/>
              </a:rPr>
              <a:t>«Vēstures otrdiena</a:t>
            </a:r>
            <a:r>
              <a:rPr lang="lv-LV" sz="2400" dirty="0" smtClean="0">
                <a:latin typeface="Century Gothic" panose="020B0502020202020204" pitchFamily="34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Century Gothic" panose="020B0502020202020204" pitchFamily="34" charset="0"/>
              </a:rPr>
              <a:t>c</a:t>
            </a:r>
            <a:r>
              <a:rPr lang="lv-LV" sz="2400" dirty="0" smtClean="0">
                <a:latin typeface="Century Gothic" panose="020B0502020202020204" pitchFamily="34" charset="0"/>
              </a:rPr>
              <a:t>eļojošās informatīvas izstādes (8 </a:t>
            </a:r>
            <a:r>
              <a:rPr lang="lv-LV" sz="2400" dirty="0">
                <a:latin typeface="Century Gothic" panose="020B0502020202020204" pitchFamily="34" charset="0"/>
              </a:rPr>
              <a:t>pārvietojamas </a:t>
            </a:r>
            <a:r>
              <a:rPr lang="lv-LV" sz="2400" dirty="0" smtClean="0">
                <a:latin typeface="Century Gothic" panose="020B0502020202020204" pitchFamily="34" charset="0"/>
              </a:rPr>
              <a:t>planšetes) par </a:t>
            </a:r>
            <a:r>
              <a:rPr lang="lv-LV" sz="2400" dirty="0">
                <a:latin typeface="Century Gothic" panose="020B0502020202020204" pitchFamily="34" charset="0"/>
              </a:rPr>
              <a:t>valstiskās neatkarības ideju Latvijā un Ventspilī no 1943. līdz 1990.g. </a:t>
            </a:r>
            <a:r>
              <a:rPr lang="lv-LV" sz="2400" dirty="0" smtClean="0">
                <a:latin typeface="Century Gothic" panose="020B0502020202020204" pitchFamily="34" charset="0"/>
              </a:rPr>
              <a:t>atklāšanas pasākums </a:t>
            </a:r>
            <a:r>
              <a:rPr lang="lv-LV" sz="2400" dirty="0">
                <a:latin typeface="Century Gothic" panose="020B0502020202020204" pitchFamily="34" charset="0"/>
              </a:rPr>
              <a:t>Galvenajā </a:t>
            </a:r>
            <a:r>
              <a:rPr lang="lv-LV" sz="2400" dirty="0" smtClean="0">
                <a:latin typeface="Century Gothic" panose="020B0502020202020204" pitchFamily="34" charset="0"/>
              </a:rPr>
              <a:t>bibliotēkā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 smtClean="0"/>
              <a:t>karoga </a:t>
            </a:r>
            <a:r>
              <a:rPr lang="lv-LV" sz="2400" dirty="0"/>
              <a:t>pacelšana virs bijušā Ventspils vēstures un mākslas muzeja (tagad Ventspils Digitālā centra</a:t>
            </a:r>
            <a:r>
              <a:rPr lang="lv-LV" sz="2400" dirty="0" smtClean="0"/>
              <a:t>)</a:t>
            </a:r>
            <a:endParaRPr lang="lv-LV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>
              <a:latin typeface="Arial Narrow" panose="020B0606020202030204" pitchFamily="34" charset="0"/>
            </a:endParaRPr>
          </a:p>
        </p:txBody>
      </p:sp>
      <p:pic>
        <p:nvPicPr>
          <p:cNvPr id="3" name="Picture 2" descr="http://www.balticway.net/uploads/images/Sidebar/countr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030" y="4979401"/>
            <a:ext cx="1079500" cy="1497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7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ventasbalss.lv/upload/photos/2830/e19f6d23e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r="-1" b="9066"/>
          <a:stretch/>
        </p:blipFill>
        <p:spPr bwMode="auto">
          <a:xfrm>
            <a:off x="888274" y="1113204"/>
            <a:ext cx="4611589" cy="3406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www.ventasbalss.lv/upload/photos/2830/e51088010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b="18942"/>
          <a:stretch/>
        </p:blipFill>
        <p:spPr bwMode="auto">
          <a:xfrm>
            <a:off x="5712969" y="1750423"/>
            <a:ext cx="5076825" cy="2771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7131" y="48745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Informatīvas </a:t>
            </a:r>
            <a:r>
              <a:rPr lang="lv-LV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izstādes par valstiskās neatkarības ideju Latvijā un Ventspilī no 1943. līdz 1990.g. atklāšana Galvenajā bibliotēkā 2013.gada 4.novembrī</a:t>
            </a:r>
            <a:endParaRPr lang="lv-LV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http://www.balticway.net/uploads/images/Sidebar/country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407" y="5018591"/>
            <a:ext cx="1079500" cy="1497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28551" y="296563"/>
            <a:ext cx="6215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>
                <a:solidFill>
                  <a:srgbClr val="0070C0"/>
                </a:solidFill>
              </a:rPr>
              <a:t>UNESCO Vasaras skola </a:t>
            </a:r>
          </a:p>
          <a:p>
            <a:pPr algn="ctr"/>
            <a:r>
              <a:rPr lang="lv-LV" dirty="0">
                <a:solidFill>
                  <a:srgbClr val="0070C0"/>
                </a:solidFill>
              </a:rPr>
              <a:t>Ventspilī 2014.gada 1.-3.jūlijā </a:t>
            </a:r>
          </a:p>
        </p:txBody>
      </p:sp>
    </p:spTree>
    <p:extLst>
      <p:ext uri="{BB962C8B-B14F-4D97-AF65-F5344CB8AC3E}">
        <p14:creationId xmlns:p14="http://schemas.microsoft.com/office/powerpoint/2010/main" val="126659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:\Bildes\Pasakumi_2013\11_06_Karogs_OJ\IMG_8040_OSCAR_w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5416"/>
          <a:stretch/>
        </p:blipFill>
        <p:spPr bwMode="auto">
          <a:xfrm>
            <a:off x="5382393" y="1591164"/>
            <a:ext cx="4940300" cy="3597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Q:\Bildes\Pasakumi_2013\11_06_Karogs_OJ\IMG_8096_OSCAR_web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9756" r="-2168" b="5181"/>
          <a:stretch/>
        </p:blipFill>
        <p:spPr bwMode="auto">
          <a:xfrm>
            <a:off x="880878" y="27143"/>
            <a:ext cx="4501515" cy="6725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0216" y="4124738"/>
            <a:ext cx="6684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              </a:t>
            </a:r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              Karoga </a:t>
            </a:r>
            <a:r>
              <a:rPr lang="lv-LV" dirty="0"/>
              <a:t>pacelšana virs bijušā Ventspils </a:t>
            </a:r>
            <a:endParaRPr lang="lv-LV" dirty="0" smtClean="0"/>
          </a:p>
          <a:p>
            <a:r>
              <a:rPr lang="lv-LV" dirty="0" smtClean="0"/>
              <a:t>              vēstures </a:t>
            </a:r>
            <a:r>
              <a:rPr lang="lv-LV" dirty="0"/>
              <a:t>un mākslas muzeja </a:t>
            </a:r>
            <a:endParaRPr lang="lv-LV" dirty="0" smtClean="0"/>
          </a:p>
          <a:p>
            <a:r>
              <a:rPr lang="lv-LV" dirty="0"/>
              <a:t> </a:t>
            </a:r>
            <a:r>
              <a:rPr lang="lv-LV" dirty="0" smtClean="0"/>
              <a:t>             2013.gada 4.novembrī</a:t>
            </a:r>
          </a:p>
          <a:p>
            <a:r>
              <a:rPr lang="lv-LV" dirty="0"/>
              <a:t> </a:t>
            </a:r>
            <a:r>
              <a:rPr lang="lv-LV" dirty="0" smtClean="0"/>
              <a:t>              </a:t>
            </a:r>
          </a:p>
        </p:txBody>
      </p:sp>
      <p:pic>
        <p:nvPicPr>
          <p:cNvPr id="5" name="Picture 4" descr="http://www.balticway.net/uploads/images/Sidebar/country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153" y="5188408"/>
            <a:ext cx="1079500" cy="14973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469930" y="49855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>
                <a:solidFill>
                  <a:srgbClr val="0070C0"/>
                </a:solidFill>
              </a:rPr>
              <a:t>UNESCO Vasaras skola </a:t>
            </a:r>
          </a:p>
          <a:p>
            <a:pPr algn="ctr"/>
            <a:r>
              <a:rPr lang="lv-LV" dirty="0">
                <a:solidFill>
                  <a:srgbClr val="0070C0"/>
                </a:solidFill>
              </a:rPr>
              <a:t>Ventspilī 2014.gada 1.-3.jūlijā </a:t>
            </a:r>
          </a:p>
        </p:txBody>
      </p:sp>
    </p:spTree>
    <p:extLst>
      <p:ext uri="{BB962C8B-B14F-4D97-AF65-F5344CB8AC3E}">
        <p14:creationId xmlns:p14="http://schemas.microsoft.com/office/powerpoint/2010/main" val="390166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alticway.net/uploads/images/Sidebar/countr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724" y="5240659"/>
            <a:ext cx="1079500" cy="1497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96834" y="1620504"/>
            <a:ext cx="5152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Baltijas ceļš 1989.gada 23.augustā </a:t>
            </a:r>
          </a:p>
          <a:p>
            <a:r>
              <a:rPr lang="lv-LV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ventspilnieku atmiņās. </a:t>
            </a:r>
          </a:p>
          <a:p>
            <a:r>
              <a:rPr lang="lv-LV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Latvijas- Lietuvas robeža, Bauskas šoseja.</a:t>
            </a:r>
          </a:p>
          <a:p>
            <a:r>
              <a:rPr lang="lv-LV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Autors- Laimdota Junkara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t="30389"/>
          <a:stretch/>
        </p:blipFill>
        <p:spPr>
          <a:xfrm>
            <a:off x="6008920" y="1560730"/>
            <a:ext cx="4921066" cy="3315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24583"/>
          <a:stretch/>
        </p:blipFill>
        <p:spPr>
          <a:xfrm>
            <a:off x="600883" y="2952206"/>
            <a:ext cx="5348508" cy="32785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5726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dirty="0">
                <a:solidFill>
                  <a:srgbClr val="0070C0"/>
                </a:solidFill>
              </a:rPr>
              <a:t>UNESCO Vasaras skola </a:t>
            </a:r>
          </a:p>
          <a:p>
            <a:pPr algn="ctr"/>
            <a:r>
              <a:rPr lang="lv-LV" dirty="0">
                <a:solidFill>
                  <a:srgbClr val="0070C0"/>
                </a:solidFill>
              </a:rPr>
              <a:t>Ventspilī 2014.gada 1.-3.jūlijā </a:t>
            </a:r>
          </a:p>
        </p:txBody>
      </p:sp>
    </p:spTree>
    <p:extLst>
      <p:ext uri="{BB962C8B-B14F-4D97-AF65-F5344CB8AC3E}">
        <p14:creationId xmlns:p14="http://schemas.microsoft.com/office/powerpoint/2010/main" val="281105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alticway.net/uploads/images/Sidebar/countr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530" y="5162284"/>
            <a:ext cx="1079500" cy="1497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58735" y="1547411"/>
            <a:ext cx="4738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Baltijas ceļš 1989.gada 23.augustā </a:t>
            </a:r>
          </a:p>
          <a:p>
            <a:r>
              <a:rPr lang="lv-LV" dirty="0" smtClean="0"/>
              <a:t>ventspilnieku atmiņās. </a:t>
            </a:r>
          </a:p>
          <a:p>
            <a:r>
              <a:rPr lang="lv-LV" dirty="0" smtClean="0"/>
              <a:t>Latvijas- Lietuvas robeža, Bauskas šoseja.</a:t>
            </a:r>
          </a:p>
          <a:p>
            <a:r>
              <a:rPr lang="lv-LV" dirty="0" smtClean="0"/>
              <a:t>Autors- Gunārs Skujiņš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9" y="3249127"/>
            <a:ext cx="5886669" cy="2660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16" y="1791247"/>
            <a:ext cx="3852000" cy="2573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861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dirty="0">
                <a:solidFill>
                  <a:srgbClr val="0070C0"/>
                </a:solidFill>
              </a:rPr>
              <a:t>UNESCO Vasaras skola </a:t>
            </a:r>
          </a:p>
          <a:p>
            <a:pPr algn="ctr"/>
            <a:r>
              <a:rPr lang="lv-LV" dirty="0">
                <a:solidFill>
                  <a:srgbClr val="0070C0"/>
                </a:solidFill>
              </a:rPr>
              <a:t>Ventspilī 2014.gada 1.-3.jūlijā </a:t>
            </a:r>
          </a:p>
        </p:txBody>
      </p:sp>
    </p:spTree>
    <p:extLst>
      <p:ext uri="{BB962C8B-B14F-4D97-AF65-F5344CB8AC3E}">
        <p14:creationId xmlns:p14="http://schemas.microsoft.com/office/powerpoint/2010/main" val="147690350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257</TotalTime>
  <Words>549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Century Gothic</vt:lpstr>
      <vt:lpstr>Times New Roman</vt:lpstr>
      <vt:lpstr>Wingdings 3</vt:lpstr>
      <vt:lpstr>Slice</vt:lpstr>
      <vt:lpstr>  UNESCO Vasaras skola Ventspilī 2014.gada 1.-3.jūlijā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 Vasaras skola 2014 Ventspilī</dc:title>
  <dc:creator>Vija Baško</dc:creator>
  <cp:lastModifiedBy>Vija Baško</cp:lastModifiedBy>
  <cp:revision>31</cp:revision>
  <dcterms:created xsi:type="dcterms:W3CDTF">2014-06-26T13:23:46Z</dcterms:created>
  <dcterms:modified xsi:type="dcterms:W3CDTF">2014-07-01T10:29:43Z</dcterms:modified>
</cp:coreProperties>
</file>