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73" r:id="rId3"/>
    <p:sldId id="260" r:id="rId4"/>
    <p:sldId id="282" r:id="rId5"/>
    <p:sldId id="272" r:id="rId6"/>
    <p:sldId id="269" r:id="rId7"/>
    <p:sldId id="271" r:id="rId8"/>
    <p:sldId id="258" r:id="rId9"/>
    <p:sldId id="281" r:id="rId10"/>
    <p:sldId id="278" r:id="rId11"/>
    <p:sldId id="279" r:id="rId12"/>
    <p:sldId id="280" r:id="rId13"/>
    <p:sldId id="276" r:id="rId14"/>
    <p:sldId id="274" r:id="rId15"/>
    <p:sldId id="275" r:id="rId16"/>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p:restoredTop sz="94685"/>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1306-0732-97CF-DF7F-AD96CED668B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v-LV"/>
          </a:p>
        </p:txBody>
      </p:sp>
      <p:sp>
        <p:nvSpPr>
          <p:cNvPr id="3" name="Subtitle 2">
            <a:extLst>
              <a:ext uri="{FF2B5EF4-FFF2-40B4-BE49-F238E27FC236}">
                <a16:creationId xmlns:a16="http://schemas.microsoft.com/office/drawing/2014/main" id="{7FDCA0A6-9864-D24E-BB16-838060003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v-LV"/>
          </a:p>
        </p:txBody>
      </p:sp>
      <p:sp>
        <p:nvSpPr>
          <p:cNvPr id="4" name="Date Placeholder 3">
            <a:extLst>
              <a:ext uri="{FF2B5EF4-FFF2-40B4-BE49-F238E27FC236}">
                <a16:creationId xmlns:a16="http://schemas.microsoft.com/office/drawing/2014/main" id="{0871620C-2F66-0223-30C6-588F2634DA62}"/>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5" name="Footer Placeholder 4">
            <a:extLst>
              <a:ext uri="{FF2B5EF4-FFF2-40B4-BE49-F238E27FC236}">
                <a16:creationId xmlns:a16="http://schemas.microsoft.com/office/drawing/2014/main" id="{9CECAFA7-26C9-85EE-FF0B-03278528C89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CA5325A-6395-7EC8-32D7-DBFAA7C4AB7D}"/>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3175939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D30A-F5CF-A298-6573-4671C5B66900}"/>
              </a:ext>
            </a:extLst>
          </p:cNvPr>
          <p:cNvSpPr>
            <a:spLocks noGrp="1"/>
          </p:cNvSpPr>
          <p:nvPr>
            <p:ph type="title"/>
          </p:nvPr>
        </p:nvSpPr>
        <p:spPr/>
        <p:txBody>
          <a:bodyPr/>
          <a:lstStyle/>
          <a:p>
            <a:r>
              <a:rPr lang="en-GB"/>
              <a:t>Click to edit Master title style</a:t>
            </a:r>
            <a:endParaRPr lang="lv-LV"/>
          </a:p>
        </p:txBody>
      </p:sp>
      <p:sp>
        <p:nvSpPr>
          <p:cNvPr id="3" name="Vertical Text Placeholder 2">
            <a:extLst>
              <a:ext uri="{FF2B5EF4-FFF2-40B4-BE49-F238E27FC236}">
                <a16:creationId xmlns:a16="http://schemas.microsoft.com/office/drawing/2014/main" id="{65D41E46-DED8-F427-F5E1-5A46DB5A63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a:extLst>
              <a:ext uri="{FF2B5EF4-FFF2-40B4-BE49-F238E27FC236}">
                <a16:creationId xmlns:a16="http://schemas.microsoft.com/office/drawing/2014/main" id="{0365B5F8-D5B3-3250-721F-876C3057A741}"/>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5" name="Footer Placeholder 4">
            <a:extLst>
              <a:ext uri="{FF2B5EF4-FFF2-40B4-BE49-F238E27FC236}">
                <a16:creationId xmlns:a16="http://schemas.microsoft.com/office/drawing/2014/main" id="{11FDFCCD-54E9-C64B-FB71-A4F26D4E882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29FEACB-5196-2159-7D47-E94A10762A8E}"/>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132767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71FB1-DD27-C67E-4F7E-7CB966B846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v-LV"/>
          </a:p>
        </p:txBody>
      </p:sp>
      <p:sp>
        <p:nvSpPr>
          <p:cNvPr id="3" name="Vertical Text Placeholder 2">
            <a:extLst>
              <a:ext uri="{FF2B5EF4-FFF2-40B4-BE49-F238E27FC236}">
                <a16:creationId xmlns:a16="http://schemas.microsoft.com/office/drawing/2014/main" id="{02D7622E-D4E7-19D3-3A03-46CDA61759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a:extLst>
              <a:ext uri="{FF2B5EF4-FFF2-40B4-BE49-F238E27FC236}">
                <a16:creationId xmlns:a16="http://schemas.microsoft.com/office/drawing/2014/main" id="{A5BA270F-0AD3-C595-8B61-471E4BB7C356}"/>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5" name="Footer Placeholder 4">
            <a:extLst>
              <a:ext uri="{FF2B5EF4-FFF2-40B4-BE49-F238E27FC236}">
                <a16:creationId xmlns:a16="http://schemas.microsoft.com/office/drawing/2014/main" id="{F24E121C-C976-6C0A-AB02-24321009C64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93B2696-99E2-FEF3-795E-158E68E1A431}"/>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163483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9467-E47F-86FC-83B2-708088D842C7}"/>
              </a:ext>
            </a:extLst>
          </p:cNvPr>
          <p:cNvSpPr>
            <a:spLocks noGrp="1"/>
          </p:cNvSpPr>
          <p:nvPr>
            <p:ph type="title"/>
          </p:nvPr>
        </p:nvSpPr>
        <p:spPr/>
        <p:txBody>
          <a:bodyPr/>
          <a:lstStyle/>
          <a:p>
            <a:r>
              <a:rPr lang="en-GB"/>
              <a:t>Click to edit Master title style</a:t>
            </a:r>
            <a:endParaRPr lang="lv-LV"/>
          </a:p>
        </p:txBody>
      </p:sp>
      <p:sp>
        <p:nvSpPr>
          <p:cNvPr id="3" name="Content Placeholder 2">
            <a:extLst>
              <a:ext uri="{FF2B5EF4-FFF2-40B4-BE49-F238E27FC236}">
                <a16:creationId xmlns:a16="http://schemas.microsoft.com/office/drawing/2014/main" id="{6CD36C9B-FB1B-ECDB-87B1-0FE7838F01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a:extLst>
              <a:ext uri="{FF2B5EF4-FFF2-40B4-BE49-F238E27FC236}">
                <a16:creationId xmlns:a16="http://schemas.microsoft.com/office/drawing/2014/main" id="{19D6FFC8-A5E7-6475-9B26-0B304767E5D9}"/>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5" name="Footer Placeholder 4">
            <a:extLst>
              <a:ext uri="{FF2B5EF4-FFF2-40B4-BE49-F238E27FC236}">
                <a16:creationId xmlns:a16="http://schemas.microsoft.com/office/drawing/2014/main" id="{E29618BC-BC7A-D267-E038-D2352AA2BC5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B7B62D41-E57D-A1A8-2A82-8ABC2340235C}"/>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106878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C30E-AD96-A672-EA85-280B2AEC8CA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v-LV"/>
          </a:p>
        </p:txBody>
      </p:sp>
      <p:sp>
        <p:nvSpPr>
          <p:cNvPr id="3" name="Text Placeholder 2">
            <a:extLst>
              <a:ext uri="{FF2B5EF4-FFF2-40B4-BE49-F238E27FC236}">
                <a16:creationId xmlns:a16="http://schemas.microsoft.com/office/drawing/2014/main" id="{027E7A30-9CA0-E5DA-A229-0895F233E4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C6E0B7D-C3EE-7289-064C-3FF3DCCF4AE7}"/>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5" name="Footer Placeholder 4">
            <a:extLst>
              <a:ext uri="{FF2B5EF4-FFF2-40B4-BE49-F238E27FC236}">
                <a16:creationId xmlns:a16="http://schemas.microsoft.com/office/drawing/2014/main" id="{D72B2292-9EC2-B578-326D-2E9117D7726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8B48F49-589B-FC16-9C0B-D730995D266C}"/>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242983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CEBD-D6E3-D1C7-198A-8F8FF31E1158}"/>
              </a:ext>
            </a:extLst>
          </p:cNvPr>
          <p:cNvSpPr>
            <a:spLocks noGrp="1"/>
          </p:cNvSpPr>
          <p:nvPr>
            <p:ph type="title"/>
          </p:nvPr>
        </p:nvSpPr>
        <p:spPr/>
        <p:txBody>
          <a:bodyPr/>
          <a:lstStyle/>
          <a:p>
            <a:r>
              <a:rPr lang="en-GB"/>
              <a:t>Click to edit Master title style</a:t>
            </a:r>
            <a:endParaRPr lang="lv-LV"/>
          </a:p>
        </p:txBody>
      </p:sp>
      <p:sp>
        <p:nvSpPr>
          <p:cNvPr id="3" name="Content Placeholder 2">
            <a:extLst>
              <a:ext uri="{FF2B5EF4-FFF2-40B4-BE49-F238E27FC236}">
                <a16:creationId xmlns:a16="http://schemas.microsoft.com/office/drawing/2014/main" id="{9A6AFCAF-1A67-46A2-917B-FE149A2D71B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Content Placeholder 3">
            <a:extLst>
              <a:ext uri="{FF2B5EF4-FFF2-40B4-BE49-F238E27FC236}">
                <a16:creationId xmlns:a16="http://schemas.microsoft.com/office/drawing/2014/main" id="{DD61ABC9-9E34-56C6-83EF-891B13B22BB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5" name="Date Placeholder 4">
            <a:extLst>
              <a:ext uri="{FF2B5EF4-FFF2-40B4-BE49-F238E27FC236}">
                <a16:creationId xmlns:a16="http://schemas.microsoft.com/office/drawing/2014/main" id="{89253F78-8D70-23CD-DAE1-43C57BA7571F}"/>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6" name="Footer Placeholder 5">
            <a:extLst>
              <a:ext uri="{FF2B5EF4-FFF2-40B4-BE49-F238E27FC236}">
                <a16:creationId xmlns:a16="http://schemas.microsoft.com/office/drawing/2014/main" id="{188AFB85-A41B-D9BF-DBB1-F42A83C34E5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EE8FB40D-88A7-2657-EEF5-85F3F811A2C9}"/>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3413048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1C4F-955F-657D-CC2B-674989C4B258}"/>
              </a:ext>
            </a:extLst>
          </p:cNvPr>
          <p:cNvSpPr>
            <a:spLocks noGrp="1"/>
          </p:cNvSpPr>
          <p:nvPr>
            <p:ph type="title"/>
          </p:nvPr>
        </p:nvSpPr>
        <p:spPr>
          <a:xfrm>
            <a:off x="839788" y="365125"/>
            <a:ext cx="10515600" cy="1325563"/>
          </a:xfrm>
        </p:spPr>
        <p:txBody>
          <a:bodyPr/>
          <a:lstStyle/>
          <a:p>
            <a:r>
              <a:rPr lang="en-GB"/>
              <a:t>Click to edit Master title style</a:t>
            </a:r>
            <a:endParaRPr lang="lv-LV"/>
          </a:p>
        </p:txBody>
      </p:sp>
      <p:sp>
        <p:nvSpPr>
          <p:cNvPr id="3" name="Text Placeholder 2">
            <a:extLst>
              <a:ext uri="{FF2B5EF4-FFF2-40B4-BE49-F238E27FC236}">
                <a16:creationId xmlns:a16="http://schemas.microsoft.com/office/drawing/2014/main" id="{378742F5-7AEB-8082-B8CC-EC69F061B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1A1B0F8-5940-5335-163C-A187C3442F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5" name="Text Placeholder 4">
            <a:extLst>
              <a:ext uri="{FF2B5EF4-FFF2-40B4-BE49-F238E27FC236}">
                <a16:creationId xmlns:a16="http://schemas.microsoft.com/office/drawing/2014/main" id="{0E48B77A-9A20-B692-510C-7CFB966505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C701178-8984-CA38-1E51-0D7E5862C18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7" name="Date Placeholder 6">
            <a:extLst>
              <a:ext uri="{FF2B5EF4-FFF2-40B4-BE49-F238E27FC236}">
                <a16:creationId xmlns:a16="http://schemas.microsoft.com/office/drawing/2014/main" id="{27E23125-F436-A710-5BE1-DED096959209}"/>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8" name="Footer Placeholder 7">
            <a:extLst>
              <a:ext uri="{FF2B5EF4-FFF2-40B4-BE49-F238E27FC236}">
                <a16:creationId xmlns:a16="http://schemas.microsoft.com/office/drawing/2014/main" id="{D3E11E44-7C3A-5D19-6B5D-46D43E793833}"/>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2605F15D-7551-8111-B5E3-3849EA924B1E}"/>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266531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3F71-D7DA-5B0E-DF8D-09D61DF77BFF}"/>
              </a:ext>
            </a:extLst>
          </p:cNvPr>
          <p:cNvSpPr>
            <a:spLocks noGrp="1"/>
          </p:cNvSpPr>
          <p:nvPr>
            <p:ph type="title"/>
          </p:nvPr>
        </p:nvSpPr>
        <p:spPr/>
        <p:txBody>
          <a:bodyPr/>
          <a:lstStyle/>
          <a:p>
            <a:r>
              <a:rPr lang="en-GB"/>
              <a:t>Click to edit Master title style</a:t>
            </a:r>
            <a:endParaRPr lang="lv-LV"/>
          </a:p>
        </p:txBody>
      </p:sp>
      <p:sp>
        <p:nvSpPr>
          <p:cNvPr id="3" name="Date Placeholder 2">
            <a:extLst>
              <a:ext uri="{FF2B5EF4-FFF2-40B4-BE49-F238E27FC236}">
                <a16:creationId xmlns:a16="http://schemas.microsoft.com/office/drawing/2014/main" id="{D444E0F5-87BC-0D68-847B-933F08107FAE}"/>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4" name="Footer Placeholder 3">
            <a:extLst>
              <a:ext uri="{FF2B5EF4-FFF2-40B4-BE49-F238E27FC236}">
                <a16:creationId xmlns:a16="http://schemas.microsoft.com/office/drawing/2014/main" id="{7B1CE22E-9FD2-013E-4540-7E6F72307AB0}"/>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D4464778-ACC0-6088-30F8-EAE0EB163714}"/>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4032526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EEF5C-5FF4-FCE9-3402-5598D670339A}"/>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3" name="Footer Placeholder 2">
            <a:extLst>
              <a:ext uri="{FF2B5EF4-FFF2-40B4-BE49-F238E27FC236}">
                <a16:creationId xmlns:a16="http://schemas.microsoft.com/office/drawing/2014/main" id="{3E3A022F-F2B2-A36C-E44C-AABA1B489799}"/>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81608701-8C11-2BAF-FCA4-C5D7CAA3F468}"/>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3442209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6CB3-13D3-AFF3-E34A-71C4A78995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v-LV"/>
          </a:p>
        </p:txBody>
      </p:sp>
      <p:sp>
        <p:nvSpPr>
          <p:cNvPr id="3" name="Content Placeholder 2">
            <a:extLst>
              <a:ext uri="{FF2B5EF4-FFF2-40B4-BE49-F238E27FC236}">
                <a16:creationId xmlns:a16="http://schemas.microsoft.com/office/drawing/2014/main" id="{F7FFE1A8-FC11-1344-776A-48E22AAEEA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Text Placeholder 3">
            <a:extLst>
              <a:ext uri="{FF2B5EF4-FFF2-40B4-BE49-F238E27FC236}">
                <a16:creationId xmlns:a16="http://schemas.microsoft.com/office/drawing/2014/main" id="{B59703D2-A4E8-FA7E-248E-15F439DE2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2D2CA-4BEE-B593-4FAF-A3549FD23AAE}"/>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6" name="Footer Placeholder 5">
            <a:extLst>
              <a:ext uri="{FF2B5EF4-FFF2-40B4-BE49-F238E27FC236}">
                <a16:creationId xmlns:a16="http://schemas.microsoft.com/office/drawing/2014/main" id="{FFD03A70-18B4-81B3-040C-2D246611886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E509A559-A715-860B-21FA-275A9371033F}"/>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179537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422B-ADD2-E036-7AA5-8F9916681A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v-LV"/>
          </a:p>
        </p:txBody>
      </p:sp>
      <p:sp>
        <p:nvSpPr>
          <p:cNvPr id="3" name="Picture Placeholder 2">
            <a:extLst>
              <a:ext uri="{FF2B5EF4-FFF2-40B4-BE49-F238E27FC236}">
                <a16:creationId xmlns:a16="http://schemas.microsoft.com/office/drawing/2014/main" id="{9162BEA7-6BC9-7BF4-26D2-974E09D78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B6872934-460A-030A-BC82-BFA395C45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0CBF20-3955-D019-844A-464BE5B53590}"/>
              </a:ext>
            </a:extLst>
          </p:cNvPr>
          <p:cNvSpPr>
            <a:spLocks noGrp="1"/>
          </p:cNvSpPr>
          <p:nvPr>
            <p:ph type="dt" sz="half" idx="10"/>
          </p:nvPr>
        </p:nvSpPr>
        <p:spPr/>
        <p:txBody>
          <a:bodyPr/>
          <a:lstStyle/>
          <a:p>
            <a:fld id="{EF7F0114-9088-474F-AFA5-6C387180B3A4}" type="datetimeFigureOut">
              <a:rPr lang="lv-LV" smtClean="0"/>
              <a:t>22.02.2024</a:t>
            </a:fld>
            <a:endParaRPr lang="lv-LV"/>
          </a:p>
        </p:txBody>
      </p:sp>
      <p:sp>
        <p:nvSpPr>
          <p:cNvPr id="6" name="Footer Placeholder 5">
            <a:extLst>
              <a:ext uri="{FF2B5EF4-FFF2-40B4-BE49-F238E27FC236}">
                <a16:creationId xmlns:a16="http://schemas.microsoft.com/office/drawing/2014/main" id="{947BBFEA-AE59-C802-5200-592ABD94FE34}"/>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281707BE-78A6-7CA7-F2A8-EBA76B04BB64}"/>
              </a:ext>
            </a:extLst>
          </p:cNvPr>
          <p:cNvSpPr>
            <a:spLocks noGrp="1"/>
          </p:cNvSpPr>
          <p:nvPr>
            <p:ph type="sldNum" sz="quarter" idx="12"/>
          </p:nvPr>
        </p:nvSpPr>
        <p:spPr/>
        <p:txBody>
          <a:bodyPr/>
          <a:lstStyle/>
          <a:p>
            <a:fld id="{33C23B68-D5A2-604B-B5F8-FDA081135E6C}" type="slidenum">
              <a:rPr lang="lv-LV" smtClean="0"/>
              <a:t>‹#›</a:t>
            </a:fld>
            <a:endParaRPr lang="lv-LV"/>
          </a:p>
        </p:txBody>
      </p:sp>
    </p:spTree>
    <p:extLst>
      <p:ext uri="{BB962C8B-B14F-4D97-AF65-F5344CB8AC3E}">
        <p14:creationId xmlns:p14="http://schemas.microsoft.com/office/powerpoint/2010/main" val="383254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B7918-C16F-5D0A-7B6F-27DA33381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v-LV"/>
          </a:p>
        </p:txBody>
      </p:sp>
      <p:sp>
        <p:nvSpPr>
          <p:cNvPr id="3" name="Text Placeholder 2">
            <a:extLst>
              <a:ext uri="{FF2B5EF4-FFF2-40B4-BE49-F238E27FC236}">
                <a16:creationId xmlns:a16="http://schemas.microsoft.com/office/drawing/2014/main" id="{2386E23A-45AE-EE92-3E4C-9F2DEB5A1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v-LV"/>
          </a:p>
        </p:txBody>
      </p:sp>
      <p:sp>
        <p:nvSpPr>
          <p:cNvPr id="4" name="Date Placeholder 3">
            <a:extLst>
              <a:ext uri="{FF2B5EF4-FFF2-40B4-BE49-F238E27FC236}">
                <a16:creationId xmlns:a16="http://schemas.microsoft.com/office/drawing/2014/main" id="{B1BFE57C-CADD-E0E8-3EDD-1022C4732F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F0114-9088-474F-AFA5-6C387180B3A4}" type="datetimeFigureOut">
              <a:rPr lang="lv-LV" smtClean="0"/>
              <a:t>22.02.2024</a:t>
            </a:fld>
            <a:endParaRPr lang="lv-LV"/>
          </a:p>
        </p:txBody>
      </p:sp>
      <p:sp>
        <p:nvSpPr>
          <p:cNvPr id="5" name="Footer Placeholder 4">
            <a:extLst>
              <a:ext uri="{FF2B5EF4-FFF2-40B4-BE49-F238E27FC236}">
                <a16:creationId xmlns:a16="http://schemas.microsoft.com/office/drawing/2014/main" id="{8161CAD6-D568-2142-54DC-5A0F34AC7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4C0968DE-A4D3-D038-66CA-F2C471B9DA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23B68-D5A2-604B-B5F8-FDA081135E6C}" type="slidenum">
              <a:rPr lang="lv-LV" smtClean="0"/>
              <a:t>‹#›</a:t>
            </a:fld>
            <a:endParaRPr lang="lv-LV"/>
          </a:p>
        </p:txBody>
      </p:sp>
    </p:spTree>
    <p:extLst>
      <p:ext uri="{BB962C8B-B14F-4D97-AF65-F5344CB8AC3E}">
        <p14:creationId xmlns:p14="http://schemas.microsoft.com/office/powerpoint/2010/main" val="2375615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info@laukuforums.lv"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ziemelkurzeme.lv/lv"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laukutikls.lv/nozares/lauku-telpa/viedie-ciemi/celvedi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aite.lv/YV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b.me/e/3H2M6D81n" TargetMode="External"/><Relationship Id="rId2" Type="http://schemas.openxmlformats.org/officeDocument/2006/relationships/hyperlink" Target="https://fb.me/e/1jOaFlbkQ" TargetMode="Externa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fb.me/e/Zx7m55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365290-01B1-52B5-CBAF-AD63BBFB1DB2}"/>
              </a:ext>
            </a:extLst>
          </p:cNvPr>
          <p:cNvPicPr>
            <a:picLocks noChangeAspect="1"/>
          </p:cNvPicPr>
          <p:nvPr/>
        </p:nvPicPr>
        <p:blipFill rotWithShape="1">
          <a:blip r:embed="rId2"/>
          <a:srcRect t="17302" r="34243" b="16984"/>
          <a:stretch/>
        </p:blipFill>
        <p:spPr>
          <a:xfrm>
            <a:off x="-1" y="-1"/>
            <a:ext cx="12192001" cy="6853519"/>
          </a:xfrm>
          <a:prstGeom prst="rect">
            <a:avLst/>
          </a:prstGeom>
        </p:spPr>
      </p:pic>
      <p:sp>
        <p:nvSpPr>
          <p:cNvPr id="12" name="Rectangle 11">
            <a:extLst>
              <a:ext uri="{FF2B5EF4-FFF2-40B4-BE49-F238E27FC236}">
                <a16:creationId xmlns:a16="http://schemas.microsoft.com/office/drawing/2014/main" id="{89D9C933-C3B0-AFF6-85CF-F270A9D28376}"/>
              </a:ext>
            </a:extLst>
          </p:cNvPr>
          <p:cNvSpPr/>
          <p:nvPr/>
        </p:nvSpPr>
        <p:spPr>
          <a:xfrm>
            <a:off x="-195943" y="5537271"/>
            <a:ext cx="12387943" cy="13207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xtBox 6">
            <a:extLst>
              <a:ext uri="{FF2B5EF4-FFF2-40B4-BE49-F238E27FC236}">
                <a16:creationId xmlns:a16="http://schemas.microsoft.com/office/drawing/2014/main" id="{D62374D4-6483-51F6-DD07-8E27B5E3131F}"/>
              </a:ext>
            </a:extLst>
          </p:cNvPr>
          <p:cNvSpPr txBox="1"/>
          <p:nvPr/>
        </p:nvSpPr>
        <p:spPr>
          <a:xfrm>
            <a:off x="571501" y="318943"/>
            <a:ext cx="11341099" cy="5170646"/>
          </a:xfrm>
          <a:prstGeom prst="rect">
            <a:avLst/>
          </a:prstGeom>
          <a:noFill/>
        </p:spPr>
        <p:txBody>
          <a:bodyPr wrap="square">
            <a:spAutoFit/>
          </a:bodyPr>
          <a:lstStyle/>
          <a:p>
            <a:r>
              <a:rPr lang="lv-LV" sz="4000" b="1" dirty="0">
                <a:effectLst/>
                <a:latin typeface="Arial Narrow" panose="020B0606020202030204" pitchFamily="34" charset="0"/>
                <a:ea typeface="Calibri" panose="020F0502020204030204" pitchFamily="34" charset="0"/>
                <a:cs typeface="Times New Roman" panose="02020603050405020304" pitchFamily="18" charset="0"/>
              </a:rPr>
              <a:t>Atpazīstamības zīme</a:t>
            </a:r>
          </a:p>
          <a:p>
            <a:r>
              <a:rPr lang="lv-LV" sz="6600" b="1" cap="all" dirty="0">
                <a:latin typeface="Arial Narrow" panose="020B0606020202030204" pitchFamily="34" charset="0"/>
                <a:ea typeface="Calibri" panose="020F0502020204030204" pitchFamily="34" charset="0"/>
                <a:cs typeface="Times New Roman" panose="02020603050405020304" pitchFamily="18" charset="0"/>
              </a:rPr>
              <a:t>«Viedais ciems»</a:t>
            </a:r>
          </a:p>
          <a:p>
            <a:endParaRPr lang="lv-LV" sz="6000" b="1" cap="all" dirty="0">
              <a:latin typeface="Arial Narrow" panose="020B0606020202030204" pitchFamily="34" charset="0"/>
              <a:ea typeface="Calibri" panose="020F0502020204030204" pitchFamily="34" charset="0"/>
              <a:cs typeface="Times New Roman" panose="02020603050405020304" pitchFamily="18" charset="0"/>
            </a:endParaRPr>
          </a:p>
          <a:p>
            <a:endParaRPr lang="lv-LV" sz="5400" b="1" cap="all" dirty="0">
              <a:effectLst/>
              <a:latin typeface="Arial Narrow" panose="020B0606020202030204" pitchFamily="34" charset="0"/>
              <a:ea typeface="Calibri" panose="020F0502020204030204" pitchFamily="34" charset="0"/>
              <a:cs typeface="Times New Roman" panose="02020603050405020304" pitchFamily="18" charset="0"/>
            </a:endParaRPr>
          </a:p>
          <a:p>
            <a:endParaRPr lang="lv-LV" sz="5400" b="1" cap="all" dirty="0">
              <a:effectLst/>
              <a:latin typeface="Arial Narrow" panose="020B0606020202030204" pitchFamily="34" charset="0"/>
              <a:ea typeface="Calibri" panose="020F0502020204030204" pitchFamily="34" charset="0"/>
              <a:cs typeface="Times New Roman" panose="02020603050405020304" pitchFamily="18" charset="0"/>
            </a:endParaRPr>
          </a:p>
          <a:p>
            <a:pPr algn="r"/>
            <a:r>
              <a:rPr lang="lv-LV" sz="2800" b="1" i="1" dirty="0">
                <a:latin typeface="Arial Narrow" panose="020B0606020202030204" pitchFamily="34" charset="0"/>
                <a:ea typeface="Calibri" panose="020F0502020204030204" pitchFamily="34" charset="0"/>
                <a:cs typeface="Times New Roman" panose="02020603050405020304" pitchFamily="18" charset="0"/>
              </a:rPr>
              <a:t>Zane Seredina, </a:t>
            </a:r>
          </a:p>
          <a:p>
            <a:pPr algn="r"/>
            <a:r>
              <a:rPr lang="lv-LV" sz="2800" b="1" i="1" dirty="0">
                <a:latin typeface="Arial Narrow" panose="020B0606020202030204" pitchFamily="34" charset="0"/>
                <a:ea typeface="Calibri" panose="020F0502020204030204" pitchFamily="34" charset="0"/>
                <a:cs typeface="Times New Roman" panose="02020603050405020304" pitchFamily="18" charset="0"/>
              </a:rPr>
              <a:t>Latvijas Lauku forums</a:t>
            </a:r>
            <a:endParaRPr lang="lv-LV" sz="2400" b="1" i="1" dirty="0">
              <a:latin typeface="Arial Narrow" panose="020B0604020202020204" pitchFamily="34" charset="0"/>
              <a:cs typeface="Arial Narrow" panose="020B0604020202020204" pitchFamily="34" charset="0"/>
            </a:endParaRPr>
          </a:p>
        </p:txBody>
      </p:sp>
      <p:pic>
        <p:nvPicPr>
          <p:cNvPr id="34" name="Picture 33" descr="A group of people sitting on grass near a donkey&#10;&#10;Description automatically generated with low confidence">
            <a:extLst>
              <a:ext uri="{FF2B5EF4-FFF2-40B4-BE49-F238E27FC236}">
                <a16:creationId xmlns:a16="http://schemas.microsoft.com/office/drawing/2014/main" id="{740520D5-2755-ED11-EF55-7174C7FE665A}"/>
              </a:ext>
            </a:extLst>
          </p:cNvPr>
          <p:cNvPicPr>
            <a:picLocks noChangeAspect="1"/>
          </p:cNvPicPr>
          <p:nvPr/>
        </p:nvPicPr>
        <p:blipFill rotWithShape="1">
          <a:blip r:embed="rId3"/>
          <a:srcRect t="23768" r="2701" b="3257"/>
          <a:stretch/>
        </p:blipFill>
        <p:spPr>
          <a:xfrm>
            <a:off x="2262104" y="2500962"/>
            <a:ext cx="4940299" cy="2778404"/>
          </a:xfrm>
          <a:prstGeom prst="rect">
            <a:avLst/>
          </a:prstGeom>
        </p:spPr>
      </p:pic>
      <p:pic>
        <p:nvPicPr>
          <p:cNvPr id="11" name="Picture 10" descr="A logo with a lion and a sun&#10;&#10;Description automatically generated with medium confidence">
            <a:extLst>
              <a:ext uri="{FF2B5EF4-FFF2-40B4-BE49-F238E27FC236}">
                <a16:creationId xmlns:a16="http://schemas.microsoft.com/office/drawing/2014/main" id="{BA9E3BB9-4405-D146-86F2-0615D5F94785}"/>
              </a:ext>
            </a:extLst>
          </p:cNvPr>
          <p:cNvPicPr>
            <a:picLocks noChangeAspect="1"/>
          </p:cNvPicPr>
          <p:nvPr/>
        </p:nvPicPr>
        <p:blipFill>
          <a:blip r:embed="rId4"/>
          <a:stretch>
            <a:fillRect/>
          </a:stretch>
        </p:blipFill>
        <p:spPr>
          <a:xfrm>
            <a:off x="241300" y="5596324"/>
            <a:ext cx="3810000" cy="1139834"/>
          </a:xfrm>
          <a:prstGeom prst="rect">
            <a:avLst/>
          </a:prstGeom>
        </p:spPr>
      </p:pic>
      <p:sp>
        <p:nvSpPr>
          <p:cNvPr id="21" name="TextBox 20">
            <a:extLst>
              <a:ext uri="{FF2B5EF4-FFF2-40B4-BE49-F238E27FC236}">
                <a16:creationId xmlns:a16="http://schemas.microsoft.com/office/drawing/2014/main" id="{688E0C56-3FA6-8AFC-6122-425E6B90E6C2}"/>
              </a:ext>
            </a:extLst>
          </p:cNvPr>
          <p:cNvSpPr txBox="1"/>
          <p:nvPr/>
        </p:nvSpPr>
        <p:spPr>
          <a:xfrm>
            <a:off x="4114800" y="5750742"/>
            <a:ext cx="8013700" cy="830997"/>
          </a:xfrm>
          <a:prstGeom prst="rect">
            <a:avLst/>
          </a:prstGeom>
          <a:noFill/>
        </p:spPr>
        <p:txBody>
          <a:bodyPr wrap="square" rtlCol="0">
            <a:spAutoFit/>
          </a:bodyPr>
          <a:lstStyle/>
          <a:p>
            <a:r>
              <a:rPr lang="lv-LV" sz="1600" b="0" i="1" dirty="0">
                <a:solidFill>
                  <a:srgbClr val="484848"/>
                </a:solidFill>
                <a:effectLst/>
                <a:latin typeface="-apple-system"/>
              </a:rPr>
              <a:t>Iniciatīva Atpazīstamības zīme “VIEDAIS CIEMS” tiek īstenota ar Sabiedrības integrācijas fonda finansiālu atbalstu no Kultūras ministrijas piešķirtajiem Latvijas valsts budžeta līdzekļiem. Par informācijas saturu atbild biedrība “Latvijas Lauku forums”.</a:t>
            </a:r>
            <a:endParaRPr lang="lv-LV" sz="1600" dirty="0"/>
          </a:p>
        </p:txBody>
      </p:sp>
      <p:pic>
        <p:nvPicPr>
          <p:cNvPr id="33" name="Picture 32" descr="A black background with a black square&#10;&#10;Description automatically generated with medium confidence">
            <a:extLst>
              <a:ext uri="{FF2B5EF4-FFF2-40B4-BE49-F238E27FC236}">
                <a16:creationId xmlns:a16="http://schemas.microsoft.com/office/drawing/2014/main" id="{319E63F4-6C48-3911-B6F4-B0FAEB4CBA10}"/>
              </a:ext>
            </a:extLst>
          </p:cNvPr>
          <p:cNvPicPr>
            <a:picLocks noChangeAspect="1"/>
          </p:cNvPicPr>
          <p:nvPr/>
        </p:nvPicPr>
        <p:blipFill>
          <a:blip r:embed="rId5"/>
          <a:stretch>
            <a:fillRect/>
          </a:stretch>
        </p:blipFill>
        <p:spPr>
          <a:xfrm>
            <a:off x="7488154" y="977291"/>
            <a:ext cx="2817896" cy="2817896"/>
          </a:xfrm>
          <a:prstGeom prst="rect">
            <a:avLst/>
          </a:prstGeom>
        </p:spPr>
      </p:pic>
    </p:spTree>
    <p:extLst>
      <p:ext uri="{BB962C8B-B14F-4D97-AF65-F5344CB8AC3E}">
        <p14:creationId xmlns:p14="http://schemas.microsoft.com/office/powerpoint/2010/main" val="637308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standing next to a bulletin board&#10;&#10;Description automatically generated">
            <a:extLst>
              <a:ext uri="{FF2B5EF4-FFF2-40B4-BE49-F238E27FC236}">
                <a16:creationId xmlns:a16="http://schemas.microsoft.com/office/drawing/2014/main" id="{78126679-A339-3735-EFD9-2782B3E64494}"/>
              </a:ext>
            </a:extLst>
          </p:cNvPr>
          <p:cNvPicPr>
            <a:picLocks noChangeAspect="1"/>
          </p:cNvPicPr>
          <p:nvPr/>
        </p:nvPicPr>
        <p:blipFill rotWithShape="1">
          <a:blip r:embed="rId2"/>
          <a:srcRect l="3135" r="10752" b="-2"/>
          <a:stretch/>
        </p:blipFill>
        <p:spPr>
          <a:xfrm>
            <a:off x="643467" y="557190"/>
            <a:ext cx="5346948" cy="5743612"/>
          </a:xfrm>
          <a:prstGeom prst="rect">
            <a:avLst/>
          </a:prstGeom>
        </p:spPr>
      </p:pic>
      <p:pic>
        <p:nvPicPr>
          <p:cNvPr id="3" name="Picture 2">
            <a:extLst>
              <a:ext uri="{FF2B5EF4-FFF2-40B4-BE49-F238E27FC236}">
                <a16:creationId xmlns:a16="http://schemas.microsoft.com/office/drawing/2014/main" id="{9066907A-EB02-B9C5-D963-6DAE76343B0B}"/>
              </a:ext>
            </a:extLst>
          </p:cNvPr>
          <p:cNvPicPr>
            <a:picLocks noChangeAspect="1"/>
          </p:cNvPicPr>
          <p:nvPr/>
        </p:nvPicPr>
        <p:blipFill rotWithShape="1">
          <a:blip r:embed="rId3"/>
          <a:srcRect r="21762" b="-1"/>
          <a:stretch/>
        </p:blipFill>
        <p:spPr>
          <a:xfrm>
            <a:off x="6182942" y="557190"/>
            <a:ext cx="5365590" cy="5743612"/>
          </a:xfrm>
          <a:prstGeom prst="rect">
            <a:avLst/>
          </a:prstGeom>
        </p:spPr>
      </p:pic>
      <p:sp>
        <p:nvSpPr>
          <p:cNvPr id="6" name="TextBox 5">
            <a:extLst>
              <a:ext uri="{FF2B5EF4-FFF2-40B4-BE49-F238E27FC236}">
                <a16:creationId xmlns:a16="http://schemas.microsoft.com/office/drawing/2014/main" id="{96A48A41-8CCB-8E0E-1F60-6281441C7F5B}"/>
              </a:ext>
            </a:extLst>
          </p:cNvPr>
          <p:cNvSpPr txBox="1"/>
          <p:nvPr/>
        </p:nvSpPr>
        <p:spPr>
          <a:xfrm>
            <a:off x="3556000" y="93929"/>
            <a:ext cx="6096000" cy="369332"/>
          </a:xfrm>
          <a:prstGeom prst="rect">
            <a:avLst/>
          </a:prstGeom>
          <a:noFill/>
        </p:spPr>
        <p:txBody>
          <a:bodyPr wrap="square">
            <a:spAutoFit/>
          </a:bodyPr>
          <a:lstStyle/>
          <a:p>
            <a:r>
              <a:rPr lang="lv-LV" b="0" i="0" dirty="0">
                <a:solidFill>
                  <a:srgbClr val="484848"/>
                </a:solidFill>
                <a:effectLst/>
                <a:latin typeface="-apple-system"/>
              </a:rPr>
              <a:t>Meņģele, Aronas pagasts (Kusa), Jāņukalns un Skrīveri.</a:t>
            </a:r>
            <a:endParaRPr lang="lv-LV" dirty="0"/>
          </a:p>
        </p:txBody>
      </p:sp>
    </p:spTree>
    <p:extLst>
      <p:ext uri="{BB962C8B-B14F-4D97-AF65-F5344CB8AC3E}">
        <p14:creationId xmlns:p14="http://schemas.microsoft.com/office/powerpoint/2010/main" val="328347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1571CB-3203-9D87-418A-BC2B42246869}"/>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EB9DE8-86F3-2470-2E51-73D84CEA3422}"/>
              </a:ext>
            </a:extLst>
          </p:cNvPr>
          <p:cNvPicPr>
            <a:picLocks noChangeAspect="1"/>
          </p:cNvPicPr>
          <p:nvPr/>
        </p:nvPicPr>
        <p:blipFill rotWithShape="1">
          <a:blip r:embed="rId2"/>
          <a:srcRect l="834" r="24955" b="2"/>
          <a:stretch/>
        </p:blipFill>
        <p:spPr>
          <a:xfrm>
            <a:off x="186044" y="1157130"/>
            <a:ext cx="5803323" cy="3890357"/>
          </a:xfrm>
          <a:prstGeom prst="rect">
            <a:avLst/>
          </a:prstGeom>
        </p:spPr>
      </p:pic>
      <p:pic>
        <p:nvPicPr>
          <p:cNvPr id="5" name="Picture 4">
            <a:extLst>
              <a:ext uri="{FF2B5EF4-FFF2-40B4-BE49-F238E27FC236}">
                <a16:creationId xmlns:a16="http://schemas.microsoft.com/office/drawing/2014/main" id="{F4D864C0-0584-6A15-0CCD-3484F83F71B6}"/>
              </a:ext>
            </a:extLst>
          </p:cNvPr>
          <p:cNvPicPr>
            <a:picLocks noChangeAspect="1"/>
          </p:cNvPicPr>
          <p:nvPr/>
        </p:nvPicPr>
        <p:blipFill rotWithShape="1">
          <a:blip r:embed="rId3"/>
          <a:srcRect t="5249" r="-2" b="-2"/>
          <a:stretch/>
        </p:blipFill>
        <p:spPr>
          <a:xfrm>
            <a:off x="6175412" y="2702548"/>
            <a:ext cx="5803323" cy="3890357"/>
          </a:xfrm>
          <a:prstGeom prst="rect">
            <a:avLst/>
          </a:prstGeom>
        </p:spPr>
      </p:pic>
      <p:sp>
        <p:nvSpPr>
          <p:cNvPr id="9" name="TextBox 8">
            <a:extLst>
              <a:ext uri="{FF2B5EF4-FFF2-40B4-BE49-F238E27FC236}">
                <a16:creationId xmlns:a16="http://schemas.microsoft.com/office/drawing/2014/main" id="{220A8ED1-1D3B-CD0E-42AF-B51D370206D4}"/>
              </a:ext>
            </a:extLst>
          </p:cNvPr>
          <p:cNvSpPr txBox="1"/>
          <p:nvPr/>
        </p:nvSpPr>
        <p:spPr>
          <a:xfrm>
            <a:off x="3556000" y="93929"/>
            <a:ext cx="6096000" cy="369332"/>
          </a:xfrm>
          <a:prstGeom prst="rect">
            <a:avLst/>
          </a:prstGeom>
          <a:noFill/>
        </p:spPr>
        <p:txBody>
          <a:bodyPr wrap="square">
            <a:spAutoFit/>
          </a:bodyPr>
          <a:lstStyle/>
          <a:p>
            <a:r>
              <a:rPr lang="lv-LV" b="0" i="0" dirty="0">
                <a:solidFill>
                  <a:srgbClr val="484848"/>
                </a:solidFill>
                <a:effectLst/>
                <a:latin typeface="-apple-system"/>
              </a:rPr>
              <a:t>Meņģele, Aronas pagasts (Kusa), Jāņukalns un Skrīveri.</a:t>
            </a:r>
            <a:endParaRPr lang="lv-LV" dirty="0"/>
          </a:p>
        </p:txBody>
      </p:sp>
    </p:spTree>
    <p:extLst>
      <p:ext uri="{BB962C8B-B14F-4D97-AF65-F5344CB8AC3E}">
        <p14:creationId xmlns:p14="http://schemas.microsoft.com/office/powerpoint/2010/main" val="73699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8E53-CFD7-24BF-5458-07F57B00EDE4}"/>
              </a:ext>
            </a:extLst>
          </p:cNvPr>
          <p:cNvSpPr>
            <a:spLocks noGrp="1"/>
          </p:cNvSpPr>
          <p:nvPr>
            <p:ph type="title"/>
          </p:nvPr>
        </p:nvSpPr>
        <p:spPr>
          <a:xfrm>
            <a:off x="838200" y="2451100"/>
            <a:ext cx="10515600" cy="2438400"/>
          </a:xfrm>
        </p:spPr>
        <p:txBody>
          <a:bodyPr>
            <a:noAutofit/>
          </a:bodyPr>
          <a:lstStyle/>
          <a:p>
            <a:r>
              <a:rPr lang="lv-LV" sz="2400" b="0" i="0" dirty="0">
                <a:effectLst/>
                <a:latin typeface="-apple-system"/>
              </a:rPr>
              <a:t>Gunta Lukstiņa, </a:t>
            </a:r>
            <a:r>
              <a:rPr lang="lv-LV" sz="2400" b="1" i="0" dirty="0">
                <a:effectLst/>
                <a:latin typeface="-apple-system"/>
              </a:rPr>
              <a:t>Latvijas Universitātes </a:t>
            </a:r>
            <a:r>
              <a:rPr lang="lv-LV" sz="2400" b="0" i="0" dirty="0">
                <a:effectLst/>
                <a:latin typeface="-apple-system"/>
              </a:rPr>
              <a:t>Ģeogrāfijas un Zemes zinātņu fakultāte, teritoriālās plānošanas eksperte,</a:t>
            </a:r>
            <a:br>
              <a:rPr lang="lv-LV" sz="2400" b="0" i="0" dirty="0">
                <a:effectLst/>
                <a:latin typeface="-apple-system"/>
              </a:rPr>
            </a:br>
            <a:r>
              <a:rPr lang="lv-LV" sz="2400" b="0" i="0" dirty="0">
                <a:effectLst/>
                <a:latin typeface="-apple-system"/>
              </a:rPr>
              <a:t>Katrīna Idū, </a:t>
            </a:r>
            <a:r>
              <a:rPr lang="lv-LV" sz="2400" b="1" i="0" dirty="0">
                <a:effectLst/>
                <a:latin typeface="-apple-system"/>
              </a:rPr>
              <a:t>Eiropas komisijas tehniskā atbalsta projekta </a:t>
            </a:r>
            <a:r>
              <a:rPr lang="lv-LV" sz="2400" b="0" i="0" dirty="0">
                <a:effectLst/>
                <a:latin typeface="-apple-system"/>
              </a:rPr>
              <a:t>“</a:t>
            </a:r>
            <a:r>
              <a:rPr lang="lv-LV" sz="2400" b="0" i="0" dirty="0" err="1">
                <a:effectLst/>
                <a:latin typeface="-apple-system"/>
              </a:rPr>
              <a:t>The</a:t>
            </a:r>
            <a:r>
              <a:rPr lang="lv-LV" sz="2400" b="0" i="0" dirty="0">
                <a:effectLst/>
                <a:latin typeface="-apple-system"/>
              </a:rPr>
              <a:t> </a:t>
            </a:r>
            <a:r>
              <a:rPr lang="lv-LV" sz="2400" b="0" i="0" dirty="0" err="1">
                <a:effectLst/>
                <a:latin typeface="-apple-system"/>
              </a:rPr>
              <a:t>Smart</a:t>
            </a:r>
            <a:r>
              <a:rPr lang="lv-LV" sz="2400" b="0" i="0" dirty="0">
                <a:effectLst/>
                <a:latin typeface="-apple-system"/>
              </a:rPr>
              <a:t> </a:t>
            </a:r>
            <a:r>
              <a:rPr lang="lv-LV" sz="2400" b="0" i="0" dirty="0" err="1">
                <a:effectLst/>
                <a:latin typeface="-apple-system"/>
              </a:rPr>
              <a:t>Rural</a:t>
            </a:r>
            <a:r>
              <a:rPr lang="lv-LV" sz="2400" b="0" i="0" dirty="0">
                <a:effectLst/>
                <a:latin typeface="-apple-system"/>
              </a:rPr>
              <a:t> 21th </a:t>
            </a:r>
            <a:r>
              <a:rPr lang="lv-LV" sz="2400" b="0" i="0" dirty="0" err="1">
                <a:effectLst/>
                <a:latin typeface="-apple-system"/>
              </a:rPr>
              <a:t>Century</a:t>
            </a:r>
            <a:r>
              <a:rPr lang="lv-LV" sz="2400" b="0" i="0" dirty="0">
                <a:effectLst/>
                <a:latin typeface="-apple-system"/>
              </a:rPr>
              <a:t>” eksperte,</a:t>
            </a:r>
            <a:br>
              <a:rPr lang="lv-LV" sz="2400" b="0" i="0" dirty="0">
                <a:effectLst/>
                <a:latin typeface="-apple-system"/>
              </a:rPr>
            </a:br>
            <a:r>
              <a:rPr lang="lv-LV" sz="2400" b="0" i="0" dirty="0">
                <a:effectLst/>
                <a:latin typeface="-apple-system"/>
              </a:rPr>
              <a:t>Katrīna Madara </a:t>
            </a:r>
            <a:r>
              <a:rPr lang="lv-LV" sz="2400" b="0" i="0" dirty="0" err="1">
                <a:effectLst/>
                <a:latin typeface="-apple-system"/>
              </a:rPr>
              <a:t>Stadgale</a:t>
            </a:r>
            <a:r>
              <a:rPr lang="lv-LV" sz="2400" b="0" i="0" dirty="0">
                <a:effectLst/>
                <a:latin typeface="-apple-system"/>
              </a:rPr>
              <a:t>, Klimata programmas vadītāja, </a:t>
            </a:r>
            <a:r>
              <a:rPr lang="lv-LV" sz="2400" b="1" i="0" dirty="0">
                <a:effectLst/>
                <a:latin typeface="-apple-system"/>
              </a:rPr>
              <a:t>Pasaules Dabas Fonds</a:t>
            </a:r>
            <a:br>
              <a:rPr lang="lv-LV" sz="2400" b="0" i="0" dirty="0">
                <a:solidFill>
                  <a:srgbClr val="484848"/>
                </a:solidFill>
                <a:effectLst/>
                <a:latin typeface="-apple-system"/>
              </a:rPr>
            </a:br>
            <a:r>
              <a:rPr lang="lv-LV" sz="2400" b="0" i="0" dirty="0">
                <a:effectLst/>
                <a:latin typeface="-apple-system"/>
              </a:rPr>
              <a:t>Anita </a:t>
            </a:r>
            <a:r>
              <a:rPr lang="lv-LV" sz="2400" b="0" i="0" dirty="0" err="1">
                <a:effectLst/>
                <a:latin typeface="-apple-system"/>
              </a:rPr>
              <a:t>Seļicka</a:t>
            </a:r>
            <a:r>
              <a:rPr lang="lv-LV" sz="2400" b="0" i="0" dirty="0">
                <a:effectLst/>
                <a:latin typeface="-apple-system"/>
              </a:rPr>
              <a:t>, biedrības </a:t>
            </a:r>
            <a:r>
              <a:rPr lang="lv-LV" sz="2400" b="1" i="0" dirty="0">
                <a:effectLst/>
                <a:latin typeface="-apple-system"/>
              </a:rPr>
              <a:t>Latvijas Lauku forums </a:t>
            </a:r>
            <a:r>
              <a:rPr lang="lv-LV" sz="2400" b="0" i="0" dirty="0">
                <a:effectLst/>
                <a:latin typeface="-apple-system"/>
              </a:rPr>
              <a:t>izpilddirektore,</a:t>
            </a:r>
            <a:br>
              <a:rPr lang="lv-LV" sz="2400" b="0" i="0" dirty="0">
                <a:effectLst/>
                <a:latin typeface="-apple-system"/>
              </a:rPr>
            </a:br>
            <a:r>
              <a:rPr lang="lv-LV" sz="2400" b="0" i="0" dirty="0">
                <a:effectLst/>
                <a:latin typeface="-apple-system"/>
              </a:rPr>
              <a:t>Agnese </a:t>
            </a:r>
            <a:r>
              <a:rPr lang="lv-LV" sz="2400" b="0" i="0" dirty="0" err="1">
                <a:effectLst/>
                <a:latin typeface="-apple-system"/>
              </a:rPr>
              <a:t>Geduševa</a:t>
            </a:r>
            <a:r>
              <a:rPr lang="lv-LV" sz="2400" b="0" i="0" dirty="0">
                <a:effectLst/>
                <a:latin typeface="-apple-system"/>
              </a:rPr>
              <a:t>, bijusī </a:t>
            </a:r>
            <a:r>
              <a:rPr lang="lv-LV" sz="2400" b="1" i="0" dirty="0">
                <a:effectLst/>
                <a:latin typeface="-apple-system"/>
              </a:rPr>
              <a:t>VARAM parlamentārā sekretāre</a:t>
            </a:r>
            <a:r>
              <a:rPr lang="lv-LV" sz="2400" b="0" i="0" dirty="0">
                <a:effectLst/>
                <a:latin typeface="-apple-system"/>
              </a:rPr>
              <a:t>,</a:t>
            </a:r>
            <a:br>
              <a:rPr lang="lv-LV" sz="2400" b="0" i="0" dirty="0">
                <a:effectLst/>
                <a:latin typeface="-apple-system"/>
              </a:rPr>
            </a:br>
            <a:r>
              <a:rPr lang="lv-LV" sz="2400" b="0" i="0" dirty="0">
                <a:effectLst/>
                <a:latin typeface="-apple-system"/>
              </a:rPr>
              <a:t>Alīna </a:t>
            </a:r>
            <a:r>
              <a:rPr lang="lv-LV" sz="2400" b="0" i="0" dirty="0" err="1">
                <a:effectLst/>
                <a:latin typeface="-apple-system"/>
              </a:rPr>
              <a:t>Lukjanceva</a:t>
            </a:r>
            <a:r>
              <a:rPr lang="lv-LV" sz="2400" b="0" i="0" dirty="0">
                <a:effectLst/>
                <a:latin typeface="-apple-system"/>
              </a:rPr>
              <a:t>, </a:t>
            </a:r>
            <a:r>
              <a:rPr lang="lv-LV" sz="2400" b="1" i="0" dirty="0">
                <a:effectLst/>
                <a:latin typeface="-apple-system"/>
              </a:rPr>
              <a:t>PPP Pierīgas Partnerība </a:t>
            </a:r>
            <a:r>
              <a:rPr lang="lv-LV" sz="2400" b="0" i="0" dirty="0">
                <a:effectLst/>
                <a:latin typeface="-apple-system"/>
              </a:rPr>
              <a:t>valdes locekle,</a:t>
            </a:r>
            <a:br>
              <a:rPr lang="lv-LV" sz="2400" b="0" i="0" dirty="0">
                <a:effectLst/>
                <a:latin typeface="-apple-system"/>
              </a:rPr>
            </a:br>
            <a:r>
              <a:rPr lang="lv-LV" sz="2400" b="0" i="0" dirty="0">
                <a:effectLst/>
                <a:latin typeface="-apple-system"/>
              </a:rPr>
              <a:t>Daiga Kalniņa, </a:t>
            </a:r>
            <a:r>
              <a:rPr lang="lv-LV" sz="2400" b="1" i="0" dirty="0">
                <a:effectLst/>
                <a:latin typeface="-apple-system"/>
              </a:rPr>
              <a:t>Alsungas kopienas pārstāve</a:t>
            </a:r>
            <a:r>
              <a:rPr lang="lv-LV" sz="2400" b="0" i="0" dirty="0">
                <a:effectLst/>
                <a:latin typeface="-apple-system"/>
              </a:rPr>
              <a:t>, Atpazīstamības zīmes “VIEDAIS CIEMS 2021” saņēmēja,</a:t>
            </a:r>
            <a:br>
              <a:rPr lang="lv-LV" sz="2400" b="0" i="0" dirty="0">
                <a:effectLst/>
                <a:latin typeface="-apple-system"/>
              </a:rPr>
            </a:br>
            <a:r>
              <a:rPr lang="lv-LV" sz="2400" b="0" i="0" dirty="0">
                <a:effectLst/>
                <a:latin typeface="-apple-system"/>
              </a:rPr>
              <a:t>Jānis </a:t>
            </a:r>
            <a:r>
              <a:rPr lang="lv-LV" sz="2400" b="0" i="0" dirty="0" err="1">
                <a:effectLst/>
                <a:latin typeface="-apple-system"/>
              </a:rPr>
              <a:t>Baltačs</a:t>
            </a:r>
            <a:r>
              <a:rPr lang="lv-LV" sz="2400" b="0" i="0" dirty="0">
                <a:effectLst/>
                <a:latin typeface="-apple-system"/>
              </a:rPr>
              <a:t>, </a:t>
            </a:r>
            <a:r>
              <a:rPr lang="lv-LV" sz="2400" b="1" i="0" dirty="0">
                <a:effectLst/>
                <a:latin typeface="-apple-system"/>
              </a:rPr>
              <a:t>Krapes kopienas pārstāvis</a:t>
            </a:r>
            <a:r>
              <a:rPr lang="lv-LV" sz="2400" b="0" i="0" dirty="0">
                <a:effectLst/>
                <a:latin typeface="-apple-system"/>
              </a:rPr>
              <a:t>, Atpazīstamības zīmes “VIEDAIS CIEMS 2022” saņēmējs,</a:t>
            </a:r>
            <a:br>
              <a:rPr lang="lv-LV" sz="2400" b="0" i="0" dirty="0">
                <a:effectLst/>
                <a:latin typeface="-apple-system"/>
              </a:rPr>
            </a:br>
            <a:r>
              <a:rPr lang="lv-LV" sz="2400" b="0" i="0" dirty="0">
                <a:effectLst/>
                <a:latin typeface="-apple-system"/>
              </a:rPr>
              <a:t>Oksana Golubeva, </a:t>
            </a:r>
            <a:r>
              <a:rPr lang="lv-LV" sz="2400" b="1" i="0" dirty="0">
                <a:effectLst/>
                <a:latin typeface="-apple-system"/>
              </a:rPr>
              <a:t>Zemkopības ministrijas Lauku attīstības fondu atbalsta nodaļas vecākā eksperte</a:t>
            </a:r>
            <a:r>
              <a:rPr lang="lv-LV" sz="2400" b="0" i="0" dirty="0">
                <a:effectLst/>
                <a:latin typeface="-apple-system"/>
              </a:rPr>
              <a:t>,</a:t>
            </a:r>
            <a:br>
              <a:rPr lang="lv-LV" sz="2400" b="0" i="0" dirty="0">
                <a:effectLst/>
                <a:latin typeface="-apple-system"/>
              </a:rPr>
            </a:br>
            <a:r>
              <a:rPr lang="lv-LV" sz="2400" b="0" i="0" dirty="0">
                <a:effectLst/>
                <a:latin typeface="-apple-system"/>
              </a:rPr>
              <a:t>Vilis Brūveris, </a:t>
            </a:r>
            <a:r>
              <a:rPr lang="lv-LV" sz="2400" b="1" i="0" dirty="0">
                <a:effectLst/>
                <a:latin typeface="-apple-system"/>
              </a:rPr>
              <a:t>Biedrības NEXT vadītājs</a:t>
            </a:r>
            <a:r>
              <a:rPr lang="lv-LV" sz="2400" b="0" i="0" dirty="0">
                <a:effectLst/>
                <a:latin typeface="-apple-system"/>
              </a:rPr>
              <a:t>, video projektu producents un līdzdalības eksperts,</a:t>
            </a:r>
            <a:br>
              <a:rPr lang="lv-LV" sz="2400" b="0" i="0" dirty="0">
                <a:effectLst/>
                <a:latin typeface="-apple-system"/>
              </a:rPr>
            </a:br>
            <a:r>
              <a:rPr lang="lv-LV" sz="2400" b="0" i="0" dirty="0">
                <a:effectLst/>
                <a:latin typeface="-apple-system"/>
              </a:rPr>
              <a:t>Zanda </a:t>
            </a:r>
            <a:r>
              <a:rPr lang="lv-LV" sz="2400" b="0" i="0" dirty="0" err="1">
                <a:effectLst/>
                <a:latin typeface="-apple-system"/>
              </a:rPr>
              <a:t>Zilgalve</a:t>
            </a:r>
            <a:r>
              <a:rPr lang="lv-LV" sz="2400" b="0" i="0" dirty="0">
                <a:effectLst/>
                <a:latin typeface="-apple-system"/>
              </a:rPr>
              <a:t>, </a:t>
            </a:r>
            <a:r>
              <a:rPr lang="lv-LV" sz="2400" b="1" i="0" dirty="0">
                <a:effectLst/>
                <a:latin typeface="-apple-system"/>
              </a:rPr>
              <a:t>Izglītības fonds </a:t>
            </a:r>
            <a:r>
              <a:rPr lang="lv-LV" sz="2400" b="1" i="0" dirty="0" err="1">
                <a:effectLst/>
                <a:latin typeface="-apple-system"/>
              </a:rPr>
              <a:t>Start(it</a:t>
            </a:r>
            <a:r>
              <a:rPr lang="lv-LV" sz="2400" b="1" i="0" dirty="0">
                <a:effectLst/>
                <a:latin typeface="-apple-system"/>
              </a:rPr>
              <a:t>) izpilddirektore</a:t>
            </a:r>
            <a:r>
              <a:rPr lang="lv-LV" sz="2400" b="0" i="0" dirty="0">
                <a:effectLst/>
                <a:latin typeface="-apple-system"/>
              </a:rPr>
              <a:t>,</a:t>
            </a:r>
            <a:br>
              <a:rPr lang="lv-LV" sz="2400" b="0" i="0" dirty="0">
                <a:solidFill>
                  <a:srgbClr val="484848"/>
                </a:solidFill>
                <a:effectLst/>
                <a:latin typeface="-apple-system"/>
              </a:rPr>
            </a:br>
            <a:r>
              <a:rPr lang="lv-LV" sz="2400" b="0" i="0" dirty="0">
                <a:effectLst/>
                <a:latin typeface="-apple-system"/>
              </a:rPr>
              <a:t>Sniedze Sproģe, </a:t>
            </a:r>
            <a:r>
              <a:rPr lang="lv-LV" sz="2400" b="1" i="0" dirty="0">
                <a:effectLst/>
                <a:latin typeface="-apple-system"/>
              </a:rPr>
              <a:t>Latvijas Pašvaldību savienības lauku attīstības eksperte</a:t>
            </a:r>
            <a:r>
              <a:rPr lang="lv-LV" sz="2400" b="0" i="0" dirty="0">
                <a:effectLst/>
                <a:latin typeface="-apple-system"/>
              </a:rPr>
              <a:t>.</a:t>
            </a:r>
            <a:br>
              <a:rPr lang="lv-LV" sz="2400" b="0" i="0" dirty="0">
                <a:effectLst/>
                <a:latin typeface="-apple-system"/>
              </a:rPr>
            </a:br>
            <a:endParaRPr lang="lv-LV" sz="2400" dirty="0"/>
          </a:p>
        </p:txBody>
      </p:sp>
    </p:spTree>
    <p:extLst>
      <p:ext uri="{BB962C8B-B14F-4D97-AF65-F5344CB8AC3E}">
        <p14:creationId xmlns:p14="http://schemas.microsoft.com/office/powerpoint/2010/main" val="2684776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at a table with laptops&#10;&#10;Description automatically generated">
            <a:extLst>
              <a:ext uri="{FF2B5EF4-FFF2-40B4-BE49-F238E27FC236}">
                <a16:creationId xmlns:a16="http://schemas.microsoft.com/office/drawing/2014/main" id="{7C5C1B2F-C197-EDDE-9C18-92884BC385E0}"/>
              </a:ext>
            </a:extLst>
          </p:cNvPr>
          <p:cNvPicPr>
            <a:picLocks noChangeAspect="1"/>
          </p:cNvPicPr>
          <p:nvPr/>
        </p:nvPicPr>
        <p:blipFill rotWithShape="1">
          <a:blip r:embed="rId2"/>
          <a:srcRect t="12794" b="1344"/>
          <a:stretch/>
        </p:blipFill>
        <p:spPr>
          <a:xfrm>
            <a:off x="20" y="1282"/>
            <a:ext cx="12191980" cy="6856718"/>
          </a:xfrm>
          <a:prstGeom prst="rect">
            <a:avLst/>
          </a:prstGeom>
        </p:spPr>
      </p:pic>
    </p:spTree>
    <p:extLst>
      <p:ext uri="{BB962C8B-B14F-4D97-AF65-F5344CB8AC3E}">
        <p14:creationId xmlns:p14="http://schemas.microsoft.com/office/powerpoint/2010/main" val="49784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2" name="Freeform: Shape 11">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cake with a square design&#10;&#10;Description automatically generated with medium confidence">
            <a:extLst>
              <a:ext uri="{FF2B5EF4-FFF2-40B4-BE49-F238E27FC236}">
                <a16:creationId xmlns:a16="http://schemas.microsoft.com/office/drawing/2014/main" id="{7AAC43CE-12EC-835D-CC40-5B3A18CB82DD}"/>
              </a:ext>
            </a:extLst>
          </p:cNvPr>
          <p:cNvPicPr>
            <a:picLocks noChangeAspect="1"/>
          </p:cNvPicPr>
          <p:nvPr/>
        </p:nvPicPr>
        <p:blipFill rotWithShape="1">
          <a:blip r:embed="rId2"/>
          <a:srcRect l="12657" r="12452" b="-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4" name="Freeform: Shape 13">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table with white papers and a potted plant on it&#10;&#10;Description automatically generated">
            <a:extLst>
              <a:ext uri="{FF2B5EF4-FFF2-40B4-BE49-F238E27FC236}">
                <a16:creationId xmlns:a16="http://schemas.microsoft.com/office/drawing/2014/main" id="{724BD376-F43F-A23F-990C-CAC88638B5F9}"/>
              </a:ext>
            </a:extLst>
          </p:cNvPr>
          <p:cNvPicPr>
            <a:picLocks noChangeAspect="1"/>
          </p:cNvPicPr>
          <p:nvPr/>
        </p:nvPicPr>
        <p:blipFill rotWithShape="1">
          <a:blip r:embed="rId3"/>
          <a:srcRect l="18657" r="4668"/>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8" name="Freeform: Shape 17">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92191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2BAA51-CA42-894E-A7A1-F31C08382C9A}"/>
              </a:ext>
            </a:extLst>
          </p:cNvPr>
          <p:cNvPicPr>
            <a:picLocks noChangeAspect="1"/>
          </p:cNvPicPr>
          <p:nvPr/>
        </p:nvPicPr>
        <p:blipFill>
          <a:blip r:embed="rId2"/>
          <a:stretch>
            <a:fillRect/>
          </a:stretch>
        </p:blipFill>
        <p:spPr>
          <a:xfrm>
            <a:off x="643467" y="1970447"/>
            <a:ext cx="10905066" cy="2917105"/>
          </a:xfrm>
          <a:prstGeom prst="rect">
            <a:avLst/>
          </a:prstGeom>
        </p:spPr>
      </p:pic>
      <p:sp>
        <p:nvSpPr>
          <p:cNvPr id="4" name="TextBox 3">
            <a:extLst>
              <a:ext uri="{FF2B5EF4-FFF2-40B4-BE49-F238E27FC236}">
                <a16:creationId xmlns:a16="http://schemas.microsoft.com/office/drawing/2014/main" id="{A3A83095-EE9C-5491-DE8D-6FDC25665BFA}"/>
              </a:ext>
            </a:extLst>
          </p:cNvPr>
          <p:cNvSpPr txBox="1"/>
          <p:nvPr/>
        </p:nvSpPr>
        <p:spPr>
          <a:xfrm>
            <a:off x="643467" y="793614"/>
            <a:ext cx="11366500" cy="717056"/>
          </a:xfrm>
          <a:prstGeom prst="rect">
            <a:avLst/>
          </a:prstGeom>
          <a:noFill/>
        </p:spPr>
        <p:txBody>
          <a:bodyPr wrap="square">
            <a:spAutoFit/>
          </a:bodyPr>
          <a:lstStyle/>
          <a:p>
            <a:pPr>
              <a:lnSpc>
                <a:spcPct val="107000"/>
              </a:lnSpc>
              <a:spcAft>
                <a:spcPts val="800"/>
              </a:spcAft>
            </a:pPr>
            <a:r>
              <a:rPr lang="lv-LV" sz="4000" b="1" dirty="0">
                <a:latin typeface="Arial Narrow" panose="020B0606020202030204" pitchFamily="34" charset="0"/>
                <a:ea typeface="Calibri" panose="020F0502020204030204" pitchFamily="34" charset="0"/>
                <a:cs typeface="Times New Roman" panose="02020603050405020304" pitchFamily="18" charset="0"/>
              </a:rPr>
              <a:t>Viedums vieno! Pievienojies! </a:t>
            </a:r>
            <a:endParaRPr lang="en-GB" sz="2000" dirty="0"/>
          </a:p>
        </p:txBody>
      </p:sp>
      <p:sp>
        <p:nvSpPr>
          <p:cNvPr id="5" name="TextBox 4">
            <a:extLst>
              <a:ext uri="{FF2B5EF4-FFF2-40B4-BE49-F238E27FC236}">
                <a16:creationId xmlns:a16="http://schemas.microsoft.com/office/drawing/2014/main" id="{4927E609-1B3D-1596-FA03-5D9E072B1EBE}"/>
              </a:ext>
            </a:extLst>
          </p:cNvPr>
          <p:cNvSpPr txBox="1"/>
          <p:nvPr/>
        </p:nvSpPr>
        <p:spPr>
          <a:xfrm>
            <a:off x="412750" y="5705858"/>
            <a:ext cx="11366500" cy="838948"/>
          </a:xfrm>
          <a:prstGeom prst="rect">
            <a:avLst/>
          </a:prstGeom>
          <a:noFill/>
        </p:spPr>
        <p:txBody>
          <a:bodyPr wrap="square">
            <a:spAutoFit/>
          </a:bodyPr>
          <a:lstStyle/>
          <a:p>
            <a:pPr algn="r">
              <a:lnSpc>
                <a:spcPct val="107000"/>
              </a:lnSpc>
              <a:spcAft>
                <a:spcPts val="800"/>
              </a:spcAft>
            </a:pPr>
            <a:r>
              <a:rPr lang="lv-LV" sz="2000" i="1" dirty="0" err="1">
                <a:solidFill>
                  <a:schemeClr val="accent2"/>
                </a:solidFill>
                <a:hlinkClick r:id="rId3">
                  <a:extLst>
                    <a:ext uri="{A12FA001-AC4F-418D-AE19-62706E023703}">
                      <ahyp:hlinkClr xmlns:ahyp="http://schemas.microsoft.com/office/drawing/2018/hyperlinkcolor" val="tx"/>
                    </a:ext>
                  </a:extLst>
                </a:hlinkClick>
              </a:rPr>
              <a:t>info@laukuforums.lv</a:t>
            </a:r>
            <a:endParaRPr lang="lv-LV" sz="2000" i="1" dirty="0">
              <a:solidFill>
                <a:schemeClr val="accent2"/>
              </a:solidFill>
            </a:endParaRPr>
          </a:p>
          <a:p>
            <a:pPr algn="r">
              <a:lnSpc>
                <a:spcPct val="107000"/>
              </a:lnSpc>
              <a:spcAft>
                <a:spcPts val="800"/>
              </a:spcAft>
            </a:pPr>
            <a:r>
              <a:rPr lang="lv-LV" sz="2000" i="1" dirty="0" err="1">
                <a:solidFill>
                  <a:schemeClr val="accent2"/>
                </a:solidFill>
              </a:rPr>
              <a:t>laukuforums.lv</a:t>
            </a:r>
            <a:endParaRPr lang="en-GB" sz="2000" i="1" dirty="0">
              <a:solidFill>
                <a:schemeClr val="accent2"/>
              </a:solidFill>
            </a:endParaRPr>
          </a:p>
        </p:txBody>
      </p:sp>
    </p:spTree>
    <p:extLst>
      <p:ext uri="{BB962C8B-B14F-4D97-AF65-F5344CB8AC3E}">
        <p14:creationId xmlns:p14="http://schemas.microsoft.com/office/powerpoint/2010/main" val="2463084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D9D35-1669-C9F4-1FD9-1454B3E51B7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3254DA-EBB5-9D34-A660-BA2EA75DF009}"/>
              </a:ext>
            </a:extLst>
          </p:cNvPr>
          <p:cNvPicPr>
            <a:picLocks noChangeAspect="1"/>
          </p:cNvPicPr>
          <p:nvPr/>
        </p:nvPicPr>
        <p:blipFill rotWithShape="1">
          <a:blip r:embed="rId2"/>
          <a:srcRect r="15799" b="16614"/>
          <a:stretch/>
        </p:blipFill>
        <p:spPr>
          <a:xfrm>
            <a:off x="-1" y="-19866"/>
            <a:ext cx="12192001" cy="6877866"/>
          </a:xfrm>
          <a:prstGeom prst="rect">
            <a:avLst/>
          </a:prstGeom>
        </p:spPr>
      </p:pic>
      <p:sp>
        <p:nvSpPr>
          <p:cNvPr id="6" name="Rectangle 5">
            <a:extLst>
              <a:ext uri="{FF2B5EF4-FFF2-40B4-BE49-F238E27FC236}">
                <a16:creationId xmlns:a16="http://schemas.microsoft.com/office/drawing/2014/main" id="{8A9EBCBA-B610-9D01-6FC1-6BC21C83ACB8}"/>
              </a:ext>
            </a:extLst>
          </p:cNvPr>
          <p:cNvSpPr/>
          <p:nvPr/>
        </p:nvSpPr>
        <p:spPr>
          <a:xfrm>
            <a:off x="1175658" y="543072"/>
            <a:ext cx="4539342" cy="1375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A823A5A-39B2-65F0-9708-2312B89FDC5B}"/>
              </a:ext>
            </a:extLst>
          </p:cNvPr>
          <p:cNvSpPr txBox="1"/>
          <p:nvPr/>
        </p:nvSpPr>
        <p:spPr>
          <a:xfrm>
            <a:off x="685800" y="704714"/>
            <a:ext cx="8204200" cy="717056"/>
          </a:xfrm>
          <a:prstGeom prst="rect">
            <a:avLst/>
          </a:prstGeom>
          <a:noFill/>
        </p:spPr>
        <p:txBody>
          <a:bodyPr wrap="square">
            <a:spAutoFit/>
          </a:bodyPr>
          <a:lstStyle/>
          <a:p>
            <a:pPr>
              <a:lnSpc>
                <a:spcPct val="107000"/>
              </a:lnSpc>
              <a:spcAft>
                <a:spcPts val="800"/>
              </a:spcAft>
            </a:pPr>
            <a:r>
              <a:rPr lang="lv-LV" sz="4000" b="1" dirty="0">
                <a:latin typeface="Arial Narrow" panose="020B0606020202030204" pitchFamily="34" charset="0"/>
                <a:ea typeface="Calibri" panose="020F0502020204030204" pitchFamily="34" charset="0"/>
                <a:cs typeface="Times New Roman" panose="02020603050405020304" pitchFamily="18" charset="0"/>
              </a:rPr>
              <a:t>Kas ir Latvijas Lauku forums? </a:t>
            </a:r>
            <a:endParaRPr lang="en-GB" sz="2000" dirty="0"/>
          </a:p>
        </p:txBody>
      </p:sp>
      <p:sp>
        <p:nvSpPr>
          <p:cNvPr id="3" name="Rectangle 2">
            <a:extLst>
              <a:ext uri="{FF2B5EF4-FFF2-40B4-BE49-F238E27FC236}">
                <a16:creationId xmlns:a16="http://schemas.microsoft.com/office/drawing/2014/main" id="{7A1F17AA-8D8B-E298-5E03-6A32DEDDA2A2}"/>
              </a:ext>
            </a:extLst>
          </p:cNvPr>
          <p:cNvSpPr/>
          <p:nvPr/>
        </p:nvSpPr>
        <p:spPr>
          <a:xfrm>
            <a:off x="8579758" y="-19866"/>
            <a:ext cx="4539342" cy="6877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Rectangle 3">
            <a:extLst>
              <a:ext uri="{FF2B5EF4-FFF2-40B4-BE49-F238E27FC236}">
                <a16:creationId xmlns:a16="http://schemas.microsoft.com/office/drawing/2014/main" id="{E26A969D-CA0E-CB47-1E27-FA54C6565254}"/>
              </a:ext>
            </a:extLst>
          </p:cNvPr>
          <p:cNvSpPr/>
          <p:nvPr/>
        </p:nvSpPr>
        <p:spPr>
          <a:xfrm>
            <a:off x="7747000" y="3327400"/>
            <a:ext cx="4539342" cy="29213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TextBox 9">
            <a:extLst>
              <a:ext uri="{FF2B5EF4-FFF2-40B4-BE49-F238E27FC236}">
                <a16:creationId xmlns:a16="http://schemas.microsoft.com/office/drawing/2014/main" id="{768FF265-6298-8788-D6CC-11D5CF591FC7}"/>
              </a:ext>
            </a:extLst>
          </p:cNvPr>
          <p:cNvSpPr txBox="1"/>
          <p:nvPr/>
        </p:nvSpPr>
        <p:spPr>
          <a:xfrm>
            <a:off x="685800" y="2600938"/>
            <a:ext cx="11315700" cy="4218334"/>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lv-LV" sz="2400" b="1" i="0" dirty="0">
                <a:solidFill>
                  <a:srgbClr val="FCB040"/>
                </a:solidFill>
                <a:effectLst/>
                <a:latin typeface="-apple-system"/>
              </a:rPr>
              <a:t>Latvijas Lauku foruma misija ir veicināt Latvijas lauku līdzsvarotu attīstību, lai Latvijas lauki kļūtu par vietu, kur dzīvo apmierināti cilvēki, kuri savā dzīves vietā spēj realizēt ekonomiskās un sociālās vajadzības.</a:t>
            </a:r>
            <a:endParaRPr lang="lv-LV" sz="2400" dirty="0">
              <a:latin typeface="Arial Narrow" panose="020B0606020202030204" pitchFamily="34" charset="0"/>
            </a:endParaRPr>
          </a:p>
          <a:p>
            <a:pPr marL="342900" indent="-342900">
              <a:lnSpc>
                <a:spcPct val="107000"/>
              </a:lnSpc>
              <a:spcAft>
                <a:spcPts val="800"/>
              </a:spcAft>
              <a:buFont typeface="Arial" panose="020B0604020202020204" pitchFamily="34" charset="0"/>
              <a:buChar char="•"/>
            </a:pPr>
            <a:r>
              <a:rPr lang="lv-LV" sz="2400" dirty="0">
                <a:latin typeface="Arial Narrow" panose="020B0606020202030204" pitchFamily="34" charset="0"/>
                <a:hlinkClick r:id="rId3"/>
              </a:rPr>
              <a:t>Biedrība „Ziemeļkurzemes biznesa asociācija” </a:t>
            </a:r>
            <a:endParaRPr lang="lv-LV" sz="2400" dirty="0">
              <a:latin typeface="Arial Narrow" panose="020B0606020202030204" pitchFamily="34" charset="0"/>
            </a:endParaRPr>
          </a:p>
          <a:p>
            <a:pPr marL="342900" indent="-342900">
              <a:lnSpc>
                <a:spcPct val="107000"/>
              </a:lnSpc>
              <a:spcAft>
                <a:spcPts val="800"/>
              </a:spcAft>
              <a:buFont typeface="Arial" panose="020B0604020202020204" pitchFamily="34" charset="0"/>
              <a:buChar char="•"/>
            </a:pPr>
            <a:endParaRPr lang="lv-LV" sz="2400" dirty="0">
              <a:latin typeface="Arial Narrow" panose="020B0606020202030204" pitchFamily="34" charset="0"/>
            </a:endParaRPr>
          </a:p>
          <a:p>
            <a:pPr algn="l"/>
            <a:r>
              <a:rPr lang="lv-LV" sz="2400" b="1" i="0" dirty="0">
                <a:solidFill>
                  <a:srgbClr val="FCB040"/>
                </a:solidFill>
                <a:effectLst/>
                <a:latin typeface="-apple-system"/>
              </a:rPr>
              <a:t>Latvijas Lauku foruma trīs galvenie darbības virzieni:</a:t>
            </a:r>
            <a:endParaRPr lang="lv-LV" sz="2400" b="0" i="0" dirty="0">
              <a:solidFill>
                <a:srgbClr val="FCB040"/>
              </a:solidFill>
              <a:effectLst/>
              <a:latin typeface="-apple-system"/>
            </a:endParaRPr>
          </a:p>
          <a:p>
            <a:pPr algn="l">
              <a:buFont typeface="Arial" panose="020B0604020202020204" pitchFamily="34" charset="0"/>
              <a:buChar char="•"/>
            </a:pPr>
            <a:r>
              <a:rPr lang="lv-LV" sz="2400" b="0" i="0" dirty="0">
                <a:effectLst/>
                <a:latin typeface="-apple-system"/>
              </a:rPr>
              <a:t> Veicināt lauku attīstību</a:t>
            </a:r>
          </a:p>
          <a:p>
            <a:pPr algn="l">
              <a:buFont typeface="Arial" panose="020B0604020202020204" pitchFamily="34" charset="0"/>
              <a:buChar char="•"/>
            </a:pPr>
            <a:r>
              <a:rPr lang="lv-LV" sz="2400" b="0" i="0" dirty="0">
                <a:effectLst/>
                <a:latin typeface="-apple-system"/>
              </a:rPr>
              <a:t> Atbalstīt LEADER programmas profesionālu ieviešanu un uzraudzību</a:t>
            </a:r>
          </a:p>
          <a:p>
            <a:pPr algn="l">
              <a:buFont typeface="Arial" panose="020B0604020202020204" pitchFamily="34" charset="0"/>
              <a:buChar char="•"/>
            </a:pPr>
            <a:r>
              <a:rPr lang="lv-LV" sz="2400" b="0" i="0" dirty="0">
                <a:effectLst/>
                <a:latin typeface="-apple-system"/>
              </a:rPr>
              <a:t> Veicināt pilsoniskās sabiedrības attīstību Latvijā</a:t>
            </a:r>
          </a:p>
          <a:p>
            <a:pPr marL="342900" indent="-342900">
              <a:lnSpc>
                <a:spcPct val="107000"/>
              </a:lnSpc>
              <a:spcAft>
                <a:spcPts val="800"/>
              </a:spcAft>
              <a:buFont typeface="Arial" panose="020B0604020202020204" pitchFamily="34" charset="0"/>
              <a:buChar char="•"/>
            </a:pPr>
            <a:endParaRPr lang="en-GB" sz="2400" dirty="0">
              <a:latin typeface="Arial Narrow" panose="020B0606020202030204" pitchFamily="34" charset="0"/>
            </a:endParaRPr>
          </a:p>
        </p:txBody>
      </p:sp>
      <p:pic>
        <p:nvPicPr>
          <p:cNvPr id="7" name="Picture 6" descr="A black background with green and orange shapes&#10;&#10;Description automatically generated">
            <a:extLst>
              <a:ext uri="{FF2B5EF4-FFF2-40B4-BE49-F238E27FC236}">
                <a16:creationId xmlns:a16="http://schemas.microsoft.com/office/drawing/2014/main" id="{F2B8C85C-D5B4-1D47-B4B1-49955CA31C22}"/>
              </a:ext>
            </a:extLst>
          </p:cNvPr>
          <p:cNvPicPr>
            <a:picLocks noChangeAspect="1"/>
          </p:cNvPicPr>
          <p:nvPr/>
        </p:nvPicPr>
        <p:blipFill>
          <a:blip r:embed="rId4"/>
          <a:stretch>
            <a:fillRect/>
          </a:stretch>
        </p:blipFill>
        <p:spPr>
          <a:xfrm>
            <a:off x="9821486" y="4837756"/>
            <a:ext cx="2180014" cy="1537015"/>
          </a:xfrm>
          <a:prstGeom prst="rect">
            <a:avLst/>
          </a:prstGeom>
        </p:spPr>
      </p:pic>
    </p:spTree>
    <p:extLst>
      <p:ext uri="{BB962C8B-B14F-4D97-AF65-F5344CB8AC3E}">
        <p14:creationId xmlns:p14="http://schemas.microsoft.com/office/powerpoint/2010/main" val="3012122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25D75E-8012-7F42-EE72-ACAFD8D310C3}"/>
              </a:ext>
            </a:extLst>
          </p:cNvPr>
          <p:cNvPicPr>
            <a:picLocks noChangeAspect="1"/>
          </p:cNvPicPr>
          <p:nvPr/>
        </p:nvPicPr>
        <p:blipFill rotWithShape="1">
          <a:blip r:embed="rId2"/>
          <a:srcRect r="15794" b="15794"/>
          <a:stretch/>
        </p:blipFill>
        <p:spPr>
          <a:xfrm>
            <a:off x="-1" y="0"/>
            <a:ext cx="12192001" cy="6858000"/>
          </a:xfrm>
          <a:prstGeom prst="rect">
            <a:avLst/>
          </a:prstGeom>
        </p:spPr>
      </p:pic>
      <p:sp>
        <p:nvSpPr>
          <p:cNvPr id="4" name="Rectangle 3">
            <a:extLst>
              <a:ext uri="{FF2B5EF4-FFF2-40B4-BE49-F238E27FC236}">
                <a16:creationId xmlns:a16="http://schemas.microsoft.com/office/drawing/2014/main" id="{4F4E857B-809F-136F-3911-B7327E109ADA}"/>
              </a:ext>
            </a:extLst>
          </p:cNvPr>
          <p:cNvSpPr/>
          <p:nvPr/>
        </p:nvSpPr>
        <p:spPr>
          <a:xfrm>
            <a:off x="1251858" y="604452"/>
            <a:ext cx="4844141" cy="1329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88A5C20-C685-EB5B-66CF-2942B07F2178}"/>
              </a:ext>
            </a:extLst>
          </p:cNvPr>
          <p:cNvSpPr txBox="1"/>
          <p:nvPr/>
        </p:nvSpPr>
        <p:spPr>
          <a:xfrm>
            <a:off x="241299" y="1154182"/>
            <a:ext cx="7886700" cy="779572"/>
          </a:xfrm>
          <a:prstGeom prst="rect">
            <a:avLst/>
          </a:prstGeom>
          <a:noFill/>
        </p:spPr>
        <p:txBody>
          <a:bodyPr wrap="square">
            <a:spAutoFit/>
          </a:bodyPr>
          <a:lstStyle/>
          <a:p>
            <a:pPr>
              <a:lnSpc>
                <a:spcPct val="107000"/>
              </a:lnSpc>
              <a:spcAft>
                <a:spcPts val="800"/>
              </a:spcAft>
            </a:pPr>
            <a:r>
              <a:rPr lang="lv-LV" sz="4400" b="1" i="0" dirty="0">
                <a:solidFill>
                  <a:srgbClr val="000000"/>
                </a:solidFill>
                <a:effectLst/>
                <a:latin typeface="Arial Narrow" panose="020B0606020202030204" pitchFamily="34" charset="0"/>
              </a:rPr>
              <a:t>Par Viedo ciemu konceptu</a:t>
            </a:r>
            <a:endParaRPr lang="en-GB" sz="5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E96CB4A-43BC-593D-4C35-689B92764422}"/>
              </a:ext>
            </a:extLst>
          </p:cNvPr>
          <p:cNvSpPr txBox="1"/>
          <p:nvPr/>
        </p:nvSpPr>
        <p:spPr>
          <a:xfrm>
            <a:off x="241299" y="2946396"/>
            <a:ext cx="10198101" cy="3046988"/>
          </a:xfrm>
          <a:prstGeom prst="rect">
            <a:avLst/>
          </a:prstGeom>
          <a:noFill/>
        </p:spPr>
        <p:txBody>
          <a:bodyPr wrap="square">
            <a:spAutoFit/>
          </a:bodyPr>
          <a:lstStyle/>
          <a:p>
            <a:pPr marL="342900" indent="-342900">
              <a:buFont typeface="Arial" panose="020B0604020202020204" pitchFamily="34" charset="0"/>
              <a:buChar char="•"/>
            </a:pPr>
            <a:r>
              <a:rPr lang="lv-LV" sz="2400" dirty="0">
                <a:latin typeface="Arial Narrow" panose="020B0606020202030204" pitchFamily="34" charset="0"/>
              </a:rPr>
              <a:t>Eiropā īpaši aktuāls kopš 2017. gada</a:t>
            </a:r>
          </a:p>
          <a:p>
            <a:pPr marL="342900" indent="-342900">
              <a:buFont typeface="Arial" panose="020B0604020202020204" pitchFamily="34" charset="0"/>
              <a:buChar char="•"/>
            </a:pPr>
            <a:r>
              <a:rPr lang="lv-LV" sz="2400" dirty="0">
                <a:latin typeface="Arial Narrow" panose="020B0606020202030204" pitchFamily="34" charset="0"/>
              </a:rPr>
              <a:t>2021. gadā pirmo reizi Atpazīstamības zīme “Viedais ciems” konkurss</a:t>
            </a:r>
          </a:p>
          <a:p>
            <a:pPr marL="342900" indent="-342900">
              <a:buFont typeface="Arial" panose="020B0604020202020204" pitchFamily="34" charset="0"/>
              <a:buChar char="•"/>
            </a:pPr>
            <a:endParaRPr lang="lv-LV" sz="2400" dirty="0">
              <a:latin typeface="Arial Narrow" panose="020B0606020202030204" pitchFamily="34" charset="0"/>
            </a:endParaRPr>
          </a:p>
          <a:p>
            <a:pPr marL="342900" indent="-342900">
              <a:buFont typeface="Arial" panose="020B0604020202020204" pitchFamily="34" charset="0"/>
              <a:buChar char="•"/>
            </a:pPr>
            <a:r>
              <a:rPr lang="lv-LV" sz="2400" dirty="0">
                <a:latin typeface="Arial Narrow" panose="020B0606020202030204" pitchFamily="34" charset="0"/>
              </a:rPr>
              <a:t>2023. gada 23. oktobrī Ministru kabineta noteikumos Nr. 580 ir nostiprināta viedo ciemu definīcija. </a:t>
            </a:r>
            <a:r>
              <a:rPr lang="lv-LV" sz="2400" i="1" dirty="0">
                <a:latin typeface="Arial Narrow" panose="020B0606020202030204" pitchFamily="34" charset="0"/>
              </a:rPr>
              <a:t>Viedie ciemi Latvijā tiek definēti kā “kopiena lauku apvidū, kas īsteno vietējās iniciatīvas, lai rastu praktiskus risinājumus ciema ekonomisko, sociālo un vides apstākļu uzlabošanai, maksimāli izmantojot jaunas iespējas un digitālās tehnoloģijas” </a:t>
            </a:r>
            <a:r>
              <a:rPr lang="lv-LV" sz="2400" dirty="0">
                <a:latin typeface="Arial Narrow" panose="020B0606020202030204" pitchFamily="34" charset="0"/>
              </a:rPr>
              <a:t>(MK noteikumi nr.580, 23.10.2023).</a:t>
            </a:r>
          </a:p>
        </p:txBody>
      </p:sp>
    </p:spTree>
    <p:extLst>
      <p:ext uri="{BB962C8B-B14F-4D97-AF65-F5344CB8AC3E}">
        <p14:creationId xmlns:p14="http://schemas.microsoft.com/office/powerpoint/2010/main" val="3393071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BBBAB-188A-8C5B-1785-330DA945F6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F5464D-FF1F-0493-823E-A9E5D6BBF49D}"/>
              </a:ext>
            </a:extLst>
          </p:cNvPr>
          <p:cNvSpPr/>
          <p:nvPr/>
        </p:nvSpPr>
        <p:spPr>
          <a:xfrm>
            <a:off x="1251858" y="604452"/>
            <a:ext cx="4844141" cy="1329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F91197F-FB3E-6AB3-D881-2AE0F82AADA2}"/>
              </a:ext>
            </a:extLst>
          </p:cNvPr>
          <p:cNvSpPr txBox="1"/>
          <p:nvPr/>
        </p:nvSpPr>
        <p:spPr>
          <a:xfrm>
            <a:off x="1068614" y="327406"/>
            <a:ext cx="7886700" cy="779572"/>
          </a:xfrm>
          <a:prstGeom prst="rect">
            <a:avLst/>
          </a:prstGeom>
          <a:noFill/>
        </p:spPr>
        <p:txBody>
          <a:bodyPr wrap="square">
            <a:spAutoFit/>
          </a:bodyPr>
          <a:lstStyle/>
          <a:p>
            <a:pPr>
              <a:lnSpc>
                <a:spcPct val="107000"/>
              </a:lnSpc>
              <a:spcAft>
                <a:spcPts val="800"/>
              </a:spcAft>
            </a:pPr>
            <a:r>
              <a:rPr lang="lv-LV" sz="4400" b="1" i="0" dirty="0">
                <a:solidFill>
                  <a:srgbClr val="000000"/>
                </a:solidFill>
                <a:effectLst/>
                <a:latin typeface="Arial Narrow" panose="020B0606020202030204" pitchFamily="34" charset="0"/>
              </a:rPr>
              <a:t>Par Viedo ciemu konceptu</a:t>
            </a:r>
            <a:endParaRPr lang="en-GB" sz="5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5F24CCC-16F3-5DB6-8E0A-7D84BEEA8356}"/>
              </a:ext>
            </a:extLst>
          </p:cNvPr>
          <p:cNvSpPr txBox="1"/>
          <p:nvPr/>
        </p:nvSpPr>
        <p:spPr>
          <a:xfrm>
            <a:off x="996948" y="717192"/>
            <a:ext cx="10198101" cy="1200329"/>
          </a:xfrm>
          <a:prstGeom prst="rect">
            <a:avLst/>
          </a:prstGeom>
          <a:noFill/>
        </p:spPr>
        <p:txBody>
          <a:bodyPr wrap="square">
            <a:spAutoFit/>
          </a:bodyPr>
          <a:lstStyle/>
          <a:p>
            <a:endParaRPr lang="lv-LV" sz="2400" dirty="0">
              <a:latin typeface="Arial Narrow" panose="020B0606020202030204" pitchFamily="34" charset="0"/>
            </a:endParaRPr>
          </a:p>
          <a:p>
            <a:r>
              <a:rPr lang="lv-LV" sz="2400" dirty="0">
                <a:latin typeface="Arial Narrow" panose="020B0606020202030204" pitchFamily="34" charset="0"/>
                <a:hlinkClick r:id="rId2"/>
              </a:rPr>
              <a:t>https://laukutikls.lv/nozares/lauku-telpa/viedie-ciemi/celvedis</a:t>
            </a:r>
            <a:r>
              <a:rPr lang="lv-LV" sz="2400" dirty="0">
                <a:latin typeface="Arial Narrow" panose="020B0606020202030204" pitchFamily="34" charset="0"/>
              </a:rPr>
              <a:t> </a:t>
            </a:r>
          </a:p>
          <a:p>
            <a:pPr marL="342900" indent="-342900">
              <a:buFont typeface="Arial" panose="020B0604020202020204" pitchFamily="34" charset="0"/>
              <a:buChar char="•"/>
            </a:pPr>
            <a:endParaRPr lang="lv-LV" sz="2400" dirty="0">
              <a:latin typeface="Arial Narrow" panose="020B0606020202030204" pitchFamily="34" charset="0"/>
            </a:endParaRPr>
          </a:p>
        </p:txBody>
      </p:sp>
      <p:pic>
        <p:nvPicPr>
          <p:cNvPr id="7" name="Picture 6">
            <a:extLst>
              <a:ext uri="{FF2B5EF4-FFF2-40B4-BE49-F238E27FC236}">
                <a16:creationId xmlns:a16="http://schemas.microsoft.com/office/drawing/2014/main" id="{8321B95F-8F06-F376-AB30-6B50E7520A71}"/>
              </a:ext>
            </a:extLst>
          </p:cNvPr>
          <p:cNvPicPr>
            <a:picLocks noChangeAspect="1"/>
          </p:cNvPicPr>
          <p:nvPr/>
        </p:nvPicPr>
        <p:blipFill>
          <a:blip r:embed="rId3"/>
          <a:stretch>
            <a:fillRect/>
          </a:stretch>
        </p:blipFill>
        <p:spPr>
          <a:xfrm>
            <a:off x="1371599" y="1589936"/>
            <a:ext cx="9448800" cy="4940658"/>
          </a:xfrm>
          <a:prstGeom prst="rect">
            <a:avLst/>
          </a:prstGeom>
        </p:spPr>
      </p:pic>
    </p:spTree>
    <p:extLst>
      <p:ext uri="{BB962C8B-B14F-4D97-AF65-F5344CB8AC3E}">
        <p14:creationId xmlns:p14="http://schemas.microsoft.com/office/powerpoint/2010/main" val="298756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9DECDB0-3F9D-B0A5-F05F-BF6C2CB4478B}"/>
              </a:ext>
            </a:extLst>
          </p:cNvPr>
          <p:cNvSpPr txBox="1"/>
          <p:nvPr/>
        </p:nvSpPr>
        <p:spPr>
          <a:xfrm>
            <a:off x="4119358" y="856162"/>
            <a:ext cx="7391075" cy="769441"/>
          </a:xfrm>
          <a:prstGeom prst="rect">
            <a:avLst/>
          </a:prstGeom>
          <a:noFill/>
        </p:spPr>
        <p:txBody>
          <a:bodyPr wrap="square">
            <a:spAutoFit/>
          </a:bodyPr>
          <a:lstStyle/>
          <a:p>
            <a:pPr algn="r" defTabSz="877824">
              <a:spcAft>
                <a:spcPts val="600"/>
              </a:spcAft>
            </a:pPr>
            <a:r>
              <a:rPr lang="lv-LV" sz="4224" b="1" dirty="0">
                <a:solidFill>
                  <a:schemeClr val="accent2"/>
                </a:solidFill>
                <a:latin typeface="Arial Narrow" panose="020B0606020202030204" pitchFamily="34" charset="0"/>
              </a:rPr>
              <a:t>Tieši par Atpazīstamības zīmi</a:t>
            </a:r>
            <a:endParaRPr lang="lv-LV" sz="4400" b="1" dirty="0">
              <a:solidFill>
                <a:schemeClr val="accent2"/>
              </a:solidFill>
              <a:latin typeface="Arial Narrow" panose="020B0606020202030204" pitchFamily="34" charset="0"/>
            </a:endParaRPr>
          </a:p>
        </p:txBody>
      </p:sp>
      <p:sp>
        <p:nvSpPr>
          <p:cNvPr id="7" name="TextBox 6">
            <a:extLst>
              <a:ext uri="{FF2B5EF4-FFF2-40B4-BE49-F238E27FC236}">
                <a16:creationId xmlns:a16="http://schemas.microsoft.com/office/drawing/2014/main" id="{E430ECCA-1709-85BE-1732-BA7755AE512F}"/>
              </a:ext>
            </a:extLst>
          </p:cNvPr>
          <p:cNvSpPr txBox="1"/>
          <p:nvPr/>
        </p:nvSpPr>
        <p:spPr>
          <a:xfrm>
            <a:off x="791957" y="1739614"/>
            <a:ext cx="10320543" cy="3724096"/>
          </a:xfrm>
          <a:prstGeom prst="rect">
            <a:avLst/>
          </a:prstGeom>
          <a:noFill/>
        </p:spPr>
        <p:txBody>
          <a:bodyPr wrap="square">
            <a:spAutoFit/>
          </a:bodyPr>
          <a:lstStyle/>
          <a:p>
            <a:pPr marL="285750" indent="-285750">
              <a:buFont typeface="Arial" panose="020B0604020202020204" pitchFamily="34" charset="0"/>
              <a:buChar char="•"/>
            </a:pPr>
            <a:r>
              <a:rPr lang="lv-LV" sz="2400" dirty="0">
                <a:latin typeface="Arial Narrow" panose="020B0606020202030204" pitchFamily="34" charset="0"/>
              </a:rPr>
              <a:t>Iniciatīva tiek īstenota </a:t>
            </a:r>
            <a:r>
              <a:rPr lang="lv-LV" sz="2400" b="1" dirty="0">
                <a:latin typeface="Arial Narrow" panose="020B0606020202030204" pitchFamily="34" charset="0"/>
              </a:rPr>
              <a:t>ar mērķi izcelt un spēcināt lauku kopienu labās prakses ceļā uz viedumu</a:t>
            </a:r>
            <a:r>
              <a:rPr lang="lv-LV" sz="2400" dirty="0">
                <a:latin typeface="Arial Narrow" panose="020B0606020202030204" pitchFamily="34" charset="0"/>
              </a:rPr>
              <a:t>, daudzinot iedzīvotāju centienus aktīvākas un iesaistošākas kopienas dzīves veidošanā un inovatīvu risinājumu īstenošanā esošajiem izaicinājumiem.</a:t>
            </a:r>
          </a:p>
          <a:p>
            <a:pPr marL="285750" indent="-285750">
              <a:buFont typeface="Arial" panose="020B0604020202020204" pitchFamily="34" charset="0"/>
              <a:buChar char="•"/>
            </a:pPr>
            <a:endParaRPr lang="lv-LV" sz="2400" dirty="0">
              <a:latin typeface="Arial Narrow" panose="020B0606020202030204" pitchFamily="34" charset="0"/>
            </a:endParaRPr>
          </a:p>
          <a:p>
            <a:pPr marL="285750" indent="-285750">
              <a:buFont typeface="Arial" panose="020B0604020202020204" pitchFamily="34" charset="0"/>
              <a:buChar char="•"/>
            </a:pPr>
            <a:r>
              <a:rPr lang="lv-LV" sz="2000" i="1" dirty="0">
                <a:latin typeface="Arial Narrow" panose="020B0606020202030204" pitchFamily="34" charset="0"/>
              </a:rPr>
              <a:t>Jaunas sadarbības iespējas</a:t>
            </a:r>
            <a:endParaRPr lang="en-GB" sz="2000" i="1" dirty="0">
              <a:latin typeface="Arial Narrow" panose="020B0606020202030204" pitchFamily="34" charset="0"/>
            </a:endParaRPr>
          </a:p>
          <a:p>
            <a:pPr marL="285750" indent="-285750">
              <a:buFont typeface="Arial" panose="020B0604020202020204" pitchFamily="34" charset="0"/>
              <a:buChar char="•"/>
            </a:pPr>
            <a:r>
              <a:rPr lang="lv-LV" sz="2000" i="1" dirty="0">
                <a:latin typeface="Arial Narrow" panose="020B0606020202030204" pitchFamily="34" charset="0"/>
              </a:rPr>
              <a:t>Ciema vārda nešana nacionālā un Eiropas līmenī</a:t>
            </a:r>
            <a:endParaRPr lang="en-GB" sz="2000" i="1" dirty="0">
              <a:latin typeface="Arial Narrow" panose="020B0606020202030204" pitchFamily="34" charset="0"/>
            </a:endParaRPr>
          </a:p>
          <a:p>
            <a:pPr marL="285750" indent="-285750">
              <a:buFont typeface="Arial" panose="020B0604020202020204" pitchFamily="34" charset="0"/>
              <a:buChar char="•"/>
            </a:pPr>
            <a:r>
              <a:rPr lang="lv-LV" sz="2000" i="1" dirty="0">
                <a:latin typeface="Arial Narrow" panose="020B0606020202030204" pitchFamily="34" charset="0"/>
              </a:rPr>
              <a:t>Pievienotā vērtība sevi pozicionējot, piemēram, projektu pieteikumos</a:t>
            </a:r>
          </a:p>
          <a:p>
            <a:pPr marL="285750" indent="-285750">
              <a:buFont typeface="Arial" panose="020B0604020202020204" pitchFamily="34" charset="0"/>
              <a:buChar char="•"/>
            </a:pPr>
            <a:r>
              <a:rPr lang="lv-LV" sz="2000" i="1" dirty="0">
                <a:latin typeface="Arial Narrow" panose="020B0606020202030204" pitchFamily="34" charset="0"/>
              </a:rPr>
              <a:t>Uzlabota ticība savām iespējām un laukiem</a:t>
            </a:r>
            <a:endParaRPr lang="en-GB" sz="2000" i="1" dirty="0">
              <a:latin typeface="Arial Narrow" panose="020B0606020202030204" pitchFamily="34" charset="0"/>
            </a:endParaRPr>
          </a:p>
          <a:p>
            <a:pPr marL="285750" indent="-285750">
              <a:buFont typeface="Arial" panose="020B0604020202020204" pitchFamily="34" charset="0"/>
              <a:buChar char="•"/>
            </a:pPr>
            <a:r>
              <a:rPr lang="lv-LV" sz="2000" i="1" dirty="0">
                <a:latin typeface="Arial Narrow" panose="020B0606020202030204" pitchFamily="34" charset="0"/>
              </a:rPr>
              <a:t>Citu kopienu iedvesmota tiekšanās pēc jaunu izaicinājumu risināšanas vietējā līmenī</a:t>
            </a:r>
          </a:p>
          <a:p>
            <a:pPr marL="285750" indent="-285750">
              <a:buFont typeface="Arial" panose="020B0604020202020204" pitchFamily="34" charset="0"/>
              <a:buChar char="•"/>
            </a:pPr>
            <a:r>
              <a:rPr lang="lv-LV" sz="2000" i="1" dirty="0">
                <a:latin typeface="Arial Narrow" panose="020B0606020202030204" pitchFamily="34" charset="0"/>
              </a:rPr>
              <a:t>Stratēģiskāka domāšana un ilgtermiņa redzējums par sava ciema vietu un unikalitāti  reģionā</a:t>
            </a:r>
          </a:p>
          <a:p>
            <a:pPr marL="285750" indent="-285750">
              <a:buFont typeface="Arial" panose="020B0604020202020204" pitchFamily="34" charset="0"/>
              <a:buChar char="•"/>
            </a:pPr>
            <a:r>
              <a:rPr lang="lv-LV" sz="2000" i="1" dirty="0">
                <a:latin typeface="Arial Narrow" panose="020B0606020202030204" pitchFamily="34" charset="0"/>
              </a:rPr>
              <a:t>Nokļūšana LLF informatīvajā telpā – informācija par iespējām</a:t>
            </a:r>
            <a:endParaRPr lang="en-GB" sz="2000" i="1" dirty="0">
              <a:latin typeface="Arial Narrow" panose="020B0606020202030204" pitchFamily="34" charset="0"/>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7AFB3BA2-9D9E-6003-BAA6-86FAAB8167C4}"/>
              </a:ext>
            </a:extLst>
          </p:cNvPr>
          <p:cNvPicPr>
            <a:picLocks noChangeAspect="1"/>
          </p:cNvPicPr>
          <p:nvPr/>
        </p:nvPicPr>
        <p:blipFill>
          <a:blip r:embed="rId2"/>
          <a:stretch>
            <a:fillRect/>
          </a:stretch>
        </p:blipFill>
        <p:spPr>
          <a:xfrm>
            <a:off x="9953244" y="4672499"/>
            <a:ext cx="1761744" cy="1761744"/>
          </a:xfrm>
          <a:prstGeom prst="rect">
            <a:avLst/>
          </a:prstGeom>
        </p:spPr>
      </p:pic>
    </p:spTree>
    <p:extLst>
      <p:ext uri="{BB962C8B-B14F-4D97-AF65-F5344CB8AC3E}">
        <p14:creationId xmlns:p14="http://schemas.microsoft.com/office/powerpoint/2010/main" val="2640114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1DC888-CAF4-43B2-25BF-16356704585B}"/>
              </a:ext>
            </a:extLst>
          </p:cNvPr>
          <p:cNvPicPr>
            <a:picLocks noChangeAspect="1"/>
          </p:cNvPicPr>
          <p:nvPr/>
        </p:nvPicPr>
        <p:blipFill rotWithShape="1">
          <a:blip r:embed="rId2"/>
          <a:srcRect r="15944"/>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A19D48-B73E-8564-2224-6FE2AAE167FD}"/>
              </a:ext>
            </a:extLst>
          </p:cNvPr>
          <p:cNvSpPr>
            <a:spLocks noGrp="1"/>
          </p:cNvSpPr>
          <p:nvPr>
            <p:ph type="ctrTitle"/>
          </p:nvPr>
        </p:nvSpPr>
        <p:spPr>
          <a:xfrm>
            <a:off x="1331929" y="953635"/>
            <a:ext cx="4652820" cy="4465882"/>
          </a:xfrm>
        </p:spPr>
        <p:txBody>
          <a:bodyPr anchor="b">
            <a:noAutofit/>
          </a:bodyPr>
          <a:lstStyle/>
          <a:p>
            <a:pPr algn="l"/>
            <a:br>
              <a:rPr lang="lv-LV" sz="1800" i="0" dirty="0">
                <a:effectLst/>
                <a:latin typeface="Arial Narrow" panose="020B0606020202030204" pitchFamily="34" charset="0"/>
              </a:rPr>
            </a:br>
            <a:br>
              <a:rPr lang="lv-LV" sz="1800" i="0" dirty="0">
                <a:effectLst/>
                <a:latin typeface="Arial Narrow" panose="020B0606020202030204" pitchFamily="34" charset="0"/>
              </a:rPr>
            </a:br>
            <a:br>
              <a:rPr lang="lv-LV" sz="1800" i="0" dirty="0">
                <a:effectLst/>
                <a:latin typeface="Arial Narrow" panose="020B0606020202030204" pitchFamily="34" charset="0"/>
              </a:rPr>
            </a:br>
            <a:r>
              <a:rPr lang="lv-LV" sz="2000" b="1" i="0" dirty="0">
                <a:effectLst/>
                <a:latin typeface="Arial Narrow" panose="020B0606020202030204" pitchFamily="34" charset="0"/>
              </a:rPr>
              <a:t>2021</a:t>
            </a:r>
            <a:r>
              <a:rPr lang="lv-LV" sz="2000" i="0" dirty="0">
                <a:effectLst/>
                <a:latin typeface="Arial Narrow" panose="020B0606020202030204" pitchFamily="34" charset="0"/>
              </a:rPr>
              <a:t> </a:t>
            </a:r>
            <a:br>
              <a:rPr lang="lv-LV" sz="2000" i="0" dirty="0">
                <a:effectLst/>
                <a:latin typeface="Arial Narrow" panose="020B0606020202030204" pitchFamily="34" charset="0"/>
              </a:rPr>
            </a:br>
            <a:r>
              <a:rPr lang="lv-LV" sz="2000" b="1" i="0" dirty="0">
                <a:effectLst/>
                <a:latin typeface="Arial Narrow" panose="020B0606020202030204" pitchFamily="34" charset="0"/>
              </a:rPr>
              <a:t>20 ciemi </a:t>
            </a:r>
            <a:r>
              <a:rPr lang="lv-LV" sz="2000" i="0" dirty="0">
                <a:effectLst/>
                <a:latin typeface="Arial Narrow" panose="020B0606020202030204" pitchFamily="34" charset="0"/>
              </a:rPr>
              <a:t>ieguv</a:t>
            </a:r>
            <a:r>
              <a:rPr lang="lv-LV" sz="2000" dirty="0">
                <a:latin typeface="Arial Narrow" panose="020B0606020202030204" pitchFamily="34" charset="0"/>
              </a:rPr>
              <a:t>a zīmi Ceļā uz «Viedais ciems 2021»</a:t>
            </a:r>
            <a:br>
              <a:rPr lang="en-GB" sz="2000" i="0" dirty="0">
                <a:effectLst/>
                <a:latin typeface="Arial Narrow" panose="020B0606020202030204" pitchFamily="34" charset="0"/>
              </a:rPr>
            </a:br>
            <a:r>
              <a:rPr lang="lv-LV" sz="2000" b="1" i="0" dirty="0">
                <a:effectLst/>
                <a:latin typeface="Arial Narrow" panose="020B0606020202030204" pitchFamily="34" charset="0"/>
              </a:rPr>
              <a:t>12 ciemi </a:t>
            </a:r>
            <a:r>
              <a:rPr lang="lv-LV" sz="2000" i="0" dirty="0">
                <a:effectLst/>
                <a:latin typeface="Arial Narrow" panose="020B0606020202030204" pitchFamily="34" charset="0"/>
              </a:rPr>
              <a:t>ieguva zīmi «VIEDAIS CIEMS 2021»</a:t>
            </a:r>
            <a:br>
              <a:rPr lang="lv-LV" sz="2000" i="0" dirty="0">
                <a:effectLst/>
                <a:latin typeface="Arial Narrow" panose="020B0606020202030204" pitchFamily="34" charset="0"/>
              </a:rPr>
            </a:br>
            <a:br>
              <a:rPr lang="lv-LV" sz="2000" i="0" dirty="0">
                <a:effectLst/>
                <a:latin typeface="Arial Narrow" panose="020B0606020202030204" pitchFamily="34" charset="0"/>
              </a:rPr>
            </a:br>
            <a:r>
              <a:rPr lang="lv-LV" sz="2000" b="1" i="0" dirty="0">
                <a:effectLst/>
                <a:latin typeface="Arial Narrow" panose="020B0606020202030204" pitchFamily="34" charset="0"/>
              </a:rPr>
              <a:t>2022</a:t>
            </a:r>
            <a:r>
              <a:rPr lang="lv-LV" sz="2000" i="0" dirty="0">
                <a:effectLst/>
                <a:latin typeface="Arial Narrow" panose="020B0606020202030204" pitchFamily="34" charset="0"/>
              </a:rPr>
              <a:t> </a:t>
            </a:r>
            <a:br>
              <a:rPr lang="lv-LV" sz="2000" i="0" dirty="0">
                <a:effectLst/>
                <a:latin typeface="Arial Narrow" panose="020B0606020202030204" pitchFamily="34" charset="0"/>
              </a:rPr>
            </a:br>
            <a:r>
              <a:rPr lang="lv-LV" sz="2000" b="1" i="0" dirty="0">
                <a:effectLst/>
                <a:latin typeface="Arial Narrow" panose="020B0606020202030204" pitchFamily="34" charset="0"/>
              </a:rPr>
              <a:t>6 ciemi </a:t>
            </a:r>
            <a:r>
              <a:rPr lang="lv-LV" sz="2000" i="0" dirty="0">
                <a:effectLst/>
                <a:latin typeface="Arial Narrow" panose="020B0606020202030204" pitchFamily="34" charset="0"/>
              </a:rPr>
              <a:t>ieguv</a:t>
            </a:r>
            <a:r>
              <a:rPr lang="lv-LV" sz="2000" dirty="0">
                <a:latin typeface="Arial Narrow" panose="020B0606020202030204" pitchFamily="34" charset="0"/>
              </a:rPr>
              <a:t>a zīmi Ceļā uz «Viedais ciems 2022»</a:t>
            </a:r>
            <a:br>
              <a:rPr lang="en-GB" sz="2000" i="0" dirty="0">
                <a:effectLst/>
                <a:latin typeface="Arial Narrow" panose="020B0606020202030204" pitchFamily="34" charset="0"/>
              </a:rPr>
            </a:br>
            <a:r>
              <a:rPr lang="lv-LV" sz="2000" b="1" i="0" dirty="0">
                <a:effectLst/>
                <a:latin typeface="Arial Narrow" panose="020B0606020202030204" pitchFamily="34" charset="0"/>
              </a:rPr>
              <a:t>6  ciemi </a:t>
            </a:r>
            <a:r>
              <a:rPr lang="lv-LV" sz="2000" i="0" dirty="0">
                <a:effectLst/>
                <a:latin typeface="Arial Narrow" panose="020B0606020202030204" pitchFamily="34" charset="0"/>
              </a:rPr>
              <a:t>ieguva zīmi «VIEDAIS CIEMS 2022»</a:t>
            </a:r>
            <a:br>
              <a:rPr lang="lv-LV" sz="2000" i="0" dirty="0">
                <a:effectLst/>
                <a:latin typeface="Arial Narrow" panose="020B0606020202030204" pitchFamily="34" charset="0"/>
              </a:rPr>
            </a:br>
            <a:br>
              <a:rPr lang="lv-LV" sz="2000" i="0" dirty="0">
                <a:effectLst/>
                <a:latin typeface="Arial Narrow" panose="020B0606020202030204" pitchFamily="34" charset="0"/>
              </a:rPr>
            </a:br>
            <a:r>
              <a:rPr lang="lv-LV" sz="2000" b="1" i="0" dirty="0">
                <a:effectLst/>
                <a:latin typeface="Arial Narrow" panose="020B0606020202030204" pitchFamily="34" charset="0"/>
              </a:rPr>
              <a:t>2023</a:t>
            </a:r>
            <a:br>
              <a:rPr lang="lv-LV" sz="2000" i="0" dirty="0">
                <a:effectLst/>
                <a:latin typeface="Arial Narrow" panose="020B0606020202030204" pitchFamily="34" charset="0"/>
              </a:rPr>
            </a:br>
            <a:r>
              <a:rPr lang="lv-LV" sz="2000" b="1" i="0" dirty="0">
                <a:effectLst/>
                <a:latin typeface="Arial Narrow" panose="020B0606020202030204" pitchFamily="34" charset="0"/>
              </a:rPr>
              <a:t>8 ciemi </a:t>
            </a:r>
            <a:r>
              <a:rPr lang="lv-LV" sz="2000" i="0" dirty="0">
                <a:effectLst/>
                <a:latin typeface="Arial Narrow" panose="020B0606020202030204" pitchFamily="34" charset="0"/>
              </a:rPr>
              <a:t>ieguva zīmi «VIEDAIS CIEMS 2023»</a:t>
            </a:r>
            <a:br>
              <a:rPr lang="lv-LV" sz="2000" i="0" dirty="0">
                <a:effectLst/>
                <a:latin typeface="Arial Narrow" panose="020B0606020202030204" pitchFamily="34" charset="0"/>
              </a:rPr>
            </a:br>
            <a:r>
              <a:rPr lang="lv-LV" sz="2000" b="1" i="0" dirty="0">
                <a:effectLst/>
                <a:latin typeface="Arial Narrow" panose="020B0606020202030204" pitchFamily="34" charset="0"/>
              </a:rPr>
              <a:t>12 ciemi </a:t>
            </a:r>
            <a:r>
              <a:rPr lang="lv-LV" sz="2000" i="0" dirty="0">
                <a:effectLst/>
                <a:latin typeface="Arial Narrow" panose="020B0606020202030204" pitchFamily="34" charset="0"/>
              </a:rPr>
              <a:t>ieguv</a:t>
            </a:r>
            <a:r>
              <a:rPr lang="lv-LV" sz="2000" dirty="0">
                <a:latin typeface="Arial Narrow" panose="020B0606020202030204" pitchFamily="34" charset="0"/>
              </a:rPr>
              <a:t>a zīmi Ceļā uz «Viedais ciems 2023»</a:t>
            </a:r>
            <a:br>
              <a:rPr lang="lv-LV" sz="2000" b="1" i="0" dirty="0">
                <a:effectLst/>
                <a:latin typeface="Arial Narrow" panose="020B0606020202030204" pitchFamily="34" charset="0"/>
              </a:rPr>
            </a:br>
            <a:br>
              <a:rPr lang="lv-LV" sz="2000" i="0" dirty="0">
                <a:effectLst/>
                <a:latin typeface="Arial Narrow" panose="020B0606020202030204" pitchFamily="34" charset="0"/>
              </a:rPr>
            </a:br>
            <a:br>
              <a:rPr lang="lv-LV" sz="2000" i="0" dirty="0">
                <a:effectLst/>
                <a:latin typeface="Arial Narrow" panose="020B0606020202030204" pitchFamily="34" charset="0"/>
              </a:rPr>
            </a:br>
            <a:r>
              <a:rPr lang="lv-LV" sz="3600" b="1" dirty="0">
                <a:solidFill>
                  <a:schemeClr val="accent2"/>
                </a:solidFill>
                <a:latin typeface="Arial Narrow" panose="020B0606020202030204" pitchFamily="34" charset="0"/>
              </a:rPr>
              <a:t>2024? </a:t>
            </a:r>
            <a:endParaRPr lang="en-GB" sz="1800" b="1" dirty="0">
              <a:solidFill>
                <a:schemeClr val="accent2"/>
              </a:solidFill>
              <a:latin typeface="Arial Narrow" panose="020B060602020203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06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6618B-F760-7D41-7E84-2C958A945BD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VC </a:t>
            </a:r>
            <a:r>
              <a:rPr lang="en-US" sz="3600" kern="1200" dirty="0" err="1">
                <a:solidFill>
                  <a:srgbClr val="FFFFFF"/>
                </a:solidFill>
                <a:latin typeface="+mj-lt"/>
                <a:ea typeface="+mj-ea"/>
                <a:cs typeface="+mj-cs"/>
              </a:rPr>
              <a:t>katalogs</a:t>
            </a:r>
            <a:r>
              <a:rPr lang="en-US" sz="3600" kern="1200" dirty="0">
                <a:solidFill>
                  <a:srgbClr val="FFFFFF"/>
                </a:solidFill>
                <a:latin typeface="+mj-lt"/>
                <a:ea typeface="+mj-ea"/>
                <a:cs typeface="+mj-cs"/>
              </a:rPr>
              <a:t> - </a:t>
            </a:r>
            <a:r>
              <a:rPr lang="en-US" sz="3600" b="1" i="0" u="sng" kern="1200" dirty="0">
                <a:solidFill>
                  <a:srgbClr val="FFFFFF"/>
                </a:solidFill>
                <a:effectLst/>
                <a:latin typeface="+mj-lt"/>
                <a:ea typeface="+mj-ea"/>
                <a:cs typeface="+mj-cs"/>
                <a:hlinkClick r:id="rId2"/>
              </a:rPr>
              <a:t>saite.lv/</a:t>
            </a:r>
            <a:r>
              <a:rPr lang="en-US" sz="3600" b="1" i="0" u="sng" kern="1200" dirty="0" err="1">
                <a:solidFill>
                  <a:srgbClr val="FFFFFF"/>
                </a:solidFill>
                <a:effectLst/>
                <a:latin typeface="+mj-lt"/>
                <a:ea typeface="+mj-ea"/>
                <a:cs typeface="+mj-cs"/>
                <a:hlinkClick r:id="rId2"/>
              </a:rPr>
              <a:t>YVy</a:t>
            </a:r>
            <a:endParaRPr lang="en-US" sz="3600" kern="1200" dirty="0">
              <a:solidFill>
                <a:srgbClr val="FFFFFF"/>
              </a:solidFill>
              <a:latin typeface="+mj-lt"/>
              <a:ea typeface="+mj-ea"/>
              <a:cs typeface="+mj-cs"/>
            </a:endParaRPr>
          </a:p>
        </p:txBody>
      </p:sp>
      <p:pic>
        <p:nvPicPr>
          <p:cNvPr id="8" name="Picture 7">
            <a:extLst>
              <a:ext uri="{FF2B5EF4-FFF2-40B4-BE49-F238E27FC236}">
                <a16:creationId xmlns:a16="http://schemas.microsoft.com/office/drawing/2014/main" id="{1B7DE216-1A41-5771-D9C4-D9ACE63D42EC}"/>
              </a:ext>
            </a:extLst>
          </p:cNvPr>
          <p:cNvPicPr>
            <a:picLocks noChangeAspect="1"/>
          </p:cNvPicPr>
          <p:nvPr/>
        </p:nvPicPr>
        <p:blipFill>
          <a:blip r:embed="rId3"/>
          <a:stretch>
            <a:fillRect/>
          </a:stretch>
        </p:blipFill>
        <p:spPr>
          <a:xfrm>
            <a:off x="4777316" y="1376674"/>
            <a:ext cx="6780700" cy="4102323"/>
          </a:xfrm>
          <a:prstGeom prst="rect">
            <a:avLst/>
          </a:prstGeom>
        </p:spPr>
      </p:pic>
    </p:spTree>
    <p:extLst>
      <p:ext uri="{BB962C8B-B14F-4D97-AF65-F5344CB8AC3E}">
        <p14:creationId xmlns:p14="http://schemas.microsoft.com/office/powerpoint/2010/main" val="4776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96CE70-28AB-32EC-8609-3D9CD5BC6582}"/>
              </a:ext>
            </a:extLst>
          </p:cNvPr>
          <p:cNvPicPr>
            <a:picLocks noChangeAspect="1"/>
          </p:cNvPicPr>
          <p:nvPr/>
        </p:nvPicPr>
        <p:blipFill rotWithShape="1">
          <a:blip r:embed="rId2"/>
          <a:srcRect r="15799" b="16614"/>
          <a:stretch/>
        </p:blipFill>
        <p:spPr>
          <a:xfrm>
            <a:off x="-1" y="-19866"/>
            <a:ext cx="12192001" cy="6877866"/>
          </a:xfrm>
          <a:prstGeom prst="rect">
            <a:avLst/>
          </a:prstGeom>
        </p:spPr>
      </p:pic>
      <p:sp>
        <p:nvSpPr>
          <p:cNvPr id="6" name="Rectangle 5">
            <a:extLst>
              <a:ext uri="{FF2B5EF4-FFF2-40B4-BE49-F238E27FC236}">
                <a16:creationId xmlns:a16="http://schemas.microsoft.com/office/drawing/2014/main" id="{223B907B-39F6-D7B6-4BF1-AB451780C1FB}"/>
              </a:ext>
            </a:extLst>
          </p:cNvPr>
          <p:cNvSpPr/>
          <p:nvPr/>
        </p:nvSpPr>
        <p:spPr>
          <a:xfrm>
            <a:off x="1175658" y="543072"/>
            <a:ext cx="4539342" cy="1375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87C2610-A03A-0C88-9E06-C0B9F7F29EE2}"/>
              </a:ext>
            </a:extLst>
          </p:cNvPr>
          <p:cNvSpPr txBox="1"/>
          <p:nvPr/>
        </p:nvSpPr>
        <p:spPr>
          <a:xfrm>
            <a:off x="685800" y="704714"/>
            <a:ext cx="8204200" cy="1375698"/>
          </a:xfrm>
          <a:prstGeom prst="rect">
            <a:avLst/>
          </a:prstGeom>
          <a:noFill/>
        </p:spPr>
        <p:txBody>
          <a:bodyPr wrap="square">
            <a:spAutoFit/>
          </a:bodyPr>
          <a:lstStyle/>
          <a:p>
            <a:pPr>
              <a:lnSpc>
                <a:spcPct val="107000"/>
              </a:lnSpc>
              <a:spcAft>
                <a:spcPts val="800"/>
              </a:spcAft>
            </a:pPr>
            <a:r>
              <a:rPr lang="lv-LV" sz="4000" b="1" dirty="0">
                <a:latin typeface="Arial Narrow" panose="020B0606020202030204" pitchFamily="34" charset="0"/>
                <a:ea typeface="Calibri" panose="020F0502020204030204" pitchFamily="34" charset="0"/>
                <a:cs typeface="Times New Roman" panose="02020603050405020304" pitchFamily="18" charset="0"/>
              </a:rPr>
              <a:t>Atpazīstamības zīme «Viedais ciems 2024» norise (pieteikšanās 4.03.-28.03.)</a:t>
            </a:r>
            <a:endParaRPr lang="en-GB" sz="2000" dirty="0"/>
          </a:p>
        </p:txBody>
      </p:sp>
      <p:sp>
        <p:nvSpPr>
          <p:cNvPr id="10" name="TextBox 9">
            <a:extLst>
              <a:ext uri="{FF2B5EF4-FFF2-40B4-BE49-F238E27FC236}">
                <a16:creationId xmlns:a16="http://schemas.microsoft.com/office/drawing/2014/main" id="{26611343-7AAC-255E-054A-55503E253BF3}"/>
              </a:ext>
            </a:extLst>
          </p:cNvPr>
          <p:cNvSpPr txBox="1"/>
          <p:nvPr/>
        </p:nvSpPr>
        <p:spPr>
          <a:xfrm>
            <a:off x="685800" y="2600938"/>
            <a:ext cx="7061200" cy="4131708"/>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lv-LV" sz="2400" dirty="0">
                <a:latin typeface="Arial Narrow" panose="020B0606020202030204" pitchFamily="34" charset="0"/>
              </a:rPr>
              <a:t>Īpaši pieaicināti žūrijas pārstāvji</a:t>
            </a:r>
            <a:endParaRPr lang="en-GB" sz="2400" dirty="0">
              <a:latin typeface="Arial Narrow" panose="020B0606020202030204" pitchFamily="34" charset="0"/>
            </a:endParaRPr>
          </a:p>
          <a:p>
            <a:pPr marL="342900" indent="-342900">
              <a:lnSpc>
                <a:spcPct val="107000"/>
              </a:lnSpc>
              <a:spcAft>
                <a:spcPts val="800"/>
              </a:spcAft>
              <a:buFont typeface="Arial" panose="020B0604020202020204" pitchFamily="34" charset="0"/>
              <a:buChar char="•"/>
            </a:pPr>
            <a:r>
              <a:rPr lang="lv-LV" sz="2400" dirty="0">
                <a:latin typeface="Arial Narrow" panose="020B0606020202030204" pitchFamily="34" charset="0"/>
              </a:rPr>
              <a:t>Kritēriji, kas veidoti balstoties uz Eiropas ieteikumiem, bet pielāgoti Latvijas ciemiem</a:t>
            </a:r>
            <a:endParaRPr lang="en-GB" sz="2400" dirty="0">
              <a:latin typeface="Arial Narrow" panose="020B0606020202030204" pitchFamily="34" charset="0"/>
            </a:endParaRPr>
          </a:p>
          <a:p>
            <a:pPr marL="342900" indent="-342900">
              <a:lnSpc>
                <a:spcPct val="107000"/>
              </a:lnSpc>
              <a:spcAft>
                <a:spcPts val="800"/>
              </a:spcAft>
              <a:buFont typeface="Arial" panose="020B0604020202020204" pitchFamily="34" charset="0"/>
              <a:buChar char="•"/>
            </a:pPr>
            <a:r>
              <a:rPr lang="lv-LV" sz="2400" dirty="0">
                <a:latin typeface="Arial Narrow" panose="020B0606020202030204" pitchFamily="34" charset="0"/>
              </a:rPr>
              <a:t>Katra pieteikuma rūpīga izskatīšana un vērtēšana </a:t>
            </a:r>
            <a:r>
              <a:rPr lang="lv-LV" sz="2400" b="1" dirty="0">
                <a:latin typeface="Arial Narrow" panose="020B0606020202030204" pitchFamily="34" charset="0"/>
              </a:rPr>
              <a:t>(jauna kārtība šogad)</a:t>
            </a:r>
            <a:endParaRPr lang="en-GB" sz="2400" b="1" dirty="0">
              <a:latin typeface="Arial Narrow" panose="020B0606020202030204" pitchFamily="34" charset="0"/>
            </a:endParaRPr>
          </a:p>
          <a:p>
            <a:pPr marL="342900" indent="-342900">
              <a:lnSpc>
                <a:spcPct val="107000"/>
              </a:lnSpc>
              <a:spcAft>
                <a:spcPts val="800"/>
              </a:spcAft>
              <a:buFont typeface="Arial" panose="020B0604020202020204" pitchFamily="34" charset="0"/>
              <a:buChar char="•"/>
            </a:pPr>
            <a:r>
              <a:rPr lang="lv-LV" sz="2400" dirty="0">
                <a:latin typeface="Arial Narrow" panose="020B0606020202030204" pitchFamily="34" charset="0"/>
              </a:rPr>
              <a:t>Tiešsaistes un klātienes tikšanās (ja nepieciešams)</a:t>
            </a:r>
            <a:endParaRPr lang="en-GB" sz="2400" dirty="0">
              <a:latin typeface="Arial Narrow" panose="020B0606020202030204" pitchFamily="34" charset="0"/>
            </a:endParaRPr>
          </a:p>
          <a:p>
            <a:pPr marL="342900" indent="-342900">
              <a:lnSpc>
                <a:spcPct val="107000"/>
              </a:lnSpc>
              <a:spcAft>
                <a:spcPts val="800"/>
              </a:spcAft>
              <a:buFont typeface="Arial" panose="020B0604020202020204" pitchFamily="34" charset="0"/>
              <a:buChar char="•"/>
            </a:pPr>
            <a:r>
              <a:rPr lang="lv-LV" sz="2400" dirty="0">
                <a:latin typeface="Arial Narrow" panose="020B0606020202030204" pitchFamily="34" charset="0"/>
              </a:rPr>
              <a:t>Lēmumus pieņem žūrija</a:t>
            </a:r>
          </a:p>
          <a:p>
            <a:pPr marL="342900" indent="-342900">
              <a:lnSpc>
                <a:spcPct val="107000"/>
              </a:lnSpc>
              <a:spcAft>
                <a:spcPts val="800"/>
              </a:spcAft>
              <a:buFont typeface="Arial" panose="020B0604020202020204" pitchFamily="34" charset="0"/>
              <a:buChar char="•"/>
            </a:pPr>
            <a:r>
              <a:rPr lang="lv-LV" sz="2400" dirty="0">
                <a:latin typeface="Arial Narrow" panose="020B0606020202030204" pitchFamily="34" charset="0"/>
              </a:rPr>
              <a:t>Atpazīstamības zīmju saņēmēju apbalvošanas pasākums Kopienu </a:t>
            </a:r>
            <a:r>
              <a:rPr lang="lv-LV" sz="2400" dirty="0" err="1">
                <a:latin typeface="Arial Narrow" panose="020B0606020202030204" pitchFamily="34" charset="0"/>
              </a:rPr>
              <a:t>persilādē</a:t>
            </a:r>
            <a:r>
              <a:rPr lang="lv-LV" sz="2400" dirty="0">
                <a:latin typeface="Arial Narrow" panose="020B0606020202030204" pitchFamily="34" charset="0"/>
              </a:rPr>
              <a:t> 2024 | 27. un 28. jūnijs</a:t>
            </a:r>
            <a:endParaRPr lang="en-GB" sz="2400" dirty="0">
              <a:latin typeface="Arial Narrow" panose="020B0606020202030204" pitchFamily="34" charset="0"/>
            </a:endParaRPr>
          </a:p>
        </p:txBody>
      </p:sp>
    </p:spTree>
    <p:extLst>
      <p:ext uri="{BB962C8B-B14F-4D97-AF65-F5344CB8AC3E}">
        <p14:creationId xmlns:p14="http://schemas.microsoft.com/office/powerpoint/2010/main" val="19234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A6886C-E449-29B9-6A95-52E32EF5009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a:effectLst/>
                <a:hlinkClick r:id="rId2"/>
              </a:rPr>
              <a:t>https://fb.me/e/1jOaFlbkQ</a:t>
            </a:r>
            <a:r>
              <a:rPr lang="en-US" sz="2200" b="0" i="0">
                <a:effectLst/>
              </a:rPr>
              <a:t> – </a:t>
            </a:r>
            <a:r>
              <a:rPr lang="en-US" sz="2200" b="1" i="0">
                <a:effectLst/>
              </a:rPr>
              <a:t>6. Latvijas Lauku kopienu parlaments | Stacija “Viedais ciems”</a:t>
            </a:r>
            <a:endParaRPr lang="en-US" sz="2200" b="0" i="0">
              <a:effectLst/>
            </a:endParaRPr>
          </a:p>
          <a:p>
            <a:pPr indent="-228600">
              <a:lnSpc>
                <a:spcPct val="90000"/>
              </a:lnSpc>
              <a:spcAft>
                <a:spcPts val="600"/>
              </a:spcAft>
              <a:buFont typeface="Arial" panose="020B0604020202020204" pitchFamily="34" charset="0"/>
              <a:buChar char="•"/>
            </a:pPr>
            <a:r>
              <a:rPr lang="en-US" sz="2200" b="0" i="0" u="none" strike="noStrike">
                <a:effectLst/>
                <a:hlinkClick r:id="rId3"/>
              </a:rPr>
              <a:t>https://fb.me/e/3H2M6D81n</a:t>
            </a:r>
            <a:r>
              <a:rPr lang="en-US" sz="2200" b="0" i="0">
                <a:effectLst/>
              </a:rPr>
              <a:t> – </a:t>
            </a:r>
            <a:r>
              <a:rPr lang="en-US" sz="2200" b="1" i="0">
                <a:effectLst/>
              </a:rPr>
              <a:t>6. Latvijas Lauku kopienu parlaments | Viedas nākotnes horizonts</a:t>
            </a:r>
            <a:endParaRPr lang="en-US" sz="2200" b="0" i="0">
              <a:effectLst/>
            </a:endParaRPr>
          </a:p>
          <a:p>
            <a:pPr indent="-228600">
              <a:lnSpc>
                <a:spcPct val="90000"/>
              </a:lnSpc>
              <a:spcAft>
                <a:spcPts val="600"/>
              </a:spcAft>
              <a:buFont typeface="Arial" panose="020B0604020202020204" pitchFamily="34" charset="0"/>
              <a:buChar char="•"/>
            </a:pPr>
            <a:r>
              <a:rPr lang="en-US" sz="2200" b="0" i="0" u="none" strike="noStrike">
                <a:effectLst/>
                <a:hlinkClick r:id="rId4"/>
              </a:rPr>
              <a:t>https://fb.me/e/Zx7m55PT</a:t>
            </a:r>
            <a:r>
              <a:rPr lang="en-US" sz="2200" b="0" i="0">
                <a:effectLst/>
              </a:rPr>
              <a:t> – </a:t>
            </a:r>
            <a:r>
              <a:rPr lang="en-US" sz="2200" b="1" i="0">
                <a:effectLst/>
              </a:rPr>
              <a:t>6. Latvijas Lauku kopienu parlaments | Atklājot fēniksu: Jauninājumi lauku ekonomikā</a:t>
            </a:r>
            <a:endParaRPr lang="en-US" sz="2200" b="0" i="0">
              <a:effectLst/>
            </a:endParaRPr>
          </a:p>
        </p:txBody>
      </p:sp>
      <p:pic>
        <p:nvPicPr>
          <p:cNvPr id="5" name="Picture 4">
            <a:extLst>
              <a:ext uri="{FF2B5EF4-FFF2-40B4-BE49-F238E27FC236}">
                <a16:creationId xmlns:a16="http://schemas.microsoft.com/office/drawing/2014/main" id="{FEA7154E-E5FA-A29E-2984-1E62DB4E70F4}"/>
              </a:ext>
            </a:extLst>
          </p:cNvPr>
          <p:cNvPicPr>
            <a:picLocks noChangeAspect="1"/>
          </p:cNvPicPr>
          <p:nvPr/>
        </p:nvPicPr>
        <p:blipFill rotWithShape="1">
          <a:blip r:embed="rId5"/>
          <a:srcRect l="7744" r="2279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F5314513-0FED-2F6D-A79E-093C651BFFED}"/>
              </a:ext>
            </a:extLst>
          </p:cNvPr>
          <p:cNvSpPr txBox="1"/>
          <p:nvPr/>
        </p:nvSpPr>
        <p:spPr>
          <a:xfrm>
            <a:off x="685800" y="704714"/>
            <a:ext cx="6477000" cy="1375698"/>
          </a:xfrm>
          <a:prstGeom prst="rect">
            <a:avLst/>
          </a:prstGeom>
          <a:noFill/>
        </p:spPr>
        <p:txBody>
          <a:bodyPr wrap="square">
            <a:spAutoFit/>
          </a:bodyPr>
          <a:lstStyle/>
          <a:p>
            <a:pPr>
              <a:lnSpc>
                <a:spcPct val="107000"/>
              </a:lnSpc>
              <a:spcAft>
                <a:spcPts val="800"/>
              </a:spcAft>
            </a:pPr>
            <a:r>
              <a:rPr lang="lv-LV" sz="4000" b="1" dirty="0">
                <a:latin typeface="Arial Narrow" panose="020B0606020202030204" pitchFamily="34" charset="0"/>
                <a:ea typeface="Calibri" panose="020F0502020204030204" pitchFamily="34" charset="0"/>
                <a:cs typeface="Times New Roman" panose="02020603050405020304" pitchFamily="18" charset="0"/>
              </a:rPr>
              <a:t>Latvijas Lauku kopienu parlaments 2023</a:t>
            </a:r>
            <a:endParaRPr lang="en-GB" sz="2000" dirty="0"/>
          </a:p>
        </p:txBody>
      </p:sp>
    </p:spTree>
    <p:extLst>
      <p:ext uri="{BB962C8B-B14F-4D97-AF65-F5344CB8AC3E}">
        <p14:creationId xmlns:p14="http://schemas.microsoft.com/office/powerpoint/2010/main" val="1024058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736</Words>
  <Application>Microsoft Office PowerPoint</Application>
  <PresentationFormat>Widescreen</PresentationFormat>
  <Paragraphs>53</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Meiryo</vt:lpstr>
      <vt:lpstr>-apple-system</vt: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   2021  20 ciemi ieguva zīmi Ceļā uz «Viedais ciems 2021» 12 ciemi ieguva zīmi «VIEDAIS CIEMS 2021»  2022  6 ciemi ieguva zīmi Ceļā uz «Viedais ciems 2022» 6  ciemi ieguva zīmi «VIEDAIS CIEMS 2022»  2023 8 ciemi ieguva zīmi «VIEDAIS CIEMS 2023» 12 ciemi ieguva zīmi Ceļā uz «Viedais ciems 2023»   2024? </vt:lpstr>
      <vt:lpstr>VC katalogs - saite.lv/YVy</vt:lpstr>
      <vt:lpstr>PowerPoint Presentation</vt:lpstr>
      <vt:lpstr>PowerPoint Presentation</vt:lpstr>
      <vt:lpstr>PowerPoint Presentation</vt:lpstr>
      <vt:lpstr>PowerPoint Presentation</vt:lpstr>
      <vt:lpstr>Gunta Lukstiņa, Latvijas Universitātes Ģeogrāfijas un Zemes zinātņu fakultāte, teritoriālās plānošanas eksperte, Katrīna Idū, Eiropas komisijas tehniskā atbalsta projekta “The Smart Rural 21th Century” eksperte, Katrīna Madara Stadgale, Klimata programmas vadītāja, Pasaules Dabas Fonds Anita Seļicka, biedrības Latvijas Lauku forums izpilddirektore, Agnese Geduševa, bijusī VARAM parlamentārā sekretāre, Alīna Lukjanceva, PPP Pierīgas Partnerība valdes locekle, Daiga Kalniņa, Alsungas kopienas pārstāve, Atpazīstamības zīmes “VIEDAIS CIEMS 2021” saņēmēja, Jānis Baltačs, Krapes kopienas pārstāvis, Atpazīstamības zīmes “VIEDAIS CIEMS 2022” saņēmējs, Oksana Golubeva, Zemkopības ministrijas Lauku attīstības fondu atbalsta nodaļas vecākā eksperte, Vilis Brūveris, Biedrības NEXT vadītājs, video projektu producents un līdzdalības eksperts, Zanda Zilgalve, Izglītības fonds Start(it) izpilddirektore, Sniedze Sproģe, Latvijas Pašvaldību savienības lauku attīstības eksperte.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Zane Seredina</cp:lastModifiedBy>
  <cp:revision>29</cp:revision>
  <dcterms:created xsi:type="dcterms:W3CDTF">2023-06-14T07:02:06Z</dcterms:created>
  <dcterms:modified xsi:type="dcterms:W3CDTF">2024-02-22T14:38:30Z</dcterms:modified>
</cp:coreProperties>
</file>