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1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8" r:id="rId3"/>
    <p:sldId id="299" r:id="rId4"/>
    <p:sldId id="292" r:id="rId5"/>
    <p:sldId id="258" r:id="rId6"/>
    <p:sldId id="293" r:id="rId7"/>
    <p:sldId id="273" r:id="rId8"/>
    <p:sldId id="297" r:id="rId9"/>
    <p:sldId id="289" r:id="rId10"/>
    <p:sldId id="259" r:id="rId11"/>
    <p:sldId id="294" r:id="rId12"/>
    <p:sldId id="301" r:id="rId13"/>
    <p:sldId id="295" r:id="rId14"/>
    <p:sldId id="261" r:id="rId15"/>
    <p:sldId id="262" r:id="rId16"/>
    <p:sldId id="263" r:id="rId17"/>
    <p:sldId id="264" r:id="rId18"/>
    <p:sldId id="267" r:id="rId19"/>
    <p:sldId id="296" r:id="rId20"/>
    <p:sldId id="269" r:id="rId21"/>
    <p:sldId id="268" r:id="rId22"/>
    <p:sldId id="283" r:id="rId23"/>
    <p:sldId id="286" r:id="rId24"/>
    <p:sldId id="307" r:id="rId25"/>
    <p:sldId id="308" r:id="rId26"/>
    <p:sldId id="272" r:id="rId27"/>
    <p:sldId id="276" r:id="rId28"/>
    <p:sldId id="278" r:id="rId29"/>
    <p:sldId id="279" r:id="rId30"/>
    <p:sldId id="277" r:id="rId31"/>
    <p:sldId id="281" r:id="rId32"/>
    <p:sldId id="302" r:id="rId3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Vidējs stils 2 - izcēlum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Vidējs stils 2 - izcēlum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Vai Jūs iepriekš esat apmeklējuši mūsu bibliotēku?</c:v>
                </c:pt>
              </c:strCache>
            </c:strRef>
          </c:tx>
          <c:explosion val="4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E7C-4F7B-8647-67E8F5983D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E61-4E35-BE93-EA55CB8A0C6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Lapa1!$A$2:$A$3</c:f>
              <c:strCache>
                <c:ptCount val="2"/>
                <c:pt idx="0">
                  <c:v>Jā</c:v>
                </c:pt>
                <c:pt idx="1">
                  <c:v>Nē</c:v>
                </c:pt>
              </c:strCache>
            </c:strRef>
          </c:cat>
          <c:val>
            <c:numRef>
              <c:f>Lapa1!$B$2:$B$3</c:f>
              <c:numCache>
                <c:formatCode>General</c:formatCode>
                <c:ptCount val="2"/>
                <c:pt idx="0">
                  <c:v>642</c:v>
                </c:pt>
                <c:pt idx="1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61-4E35-BE93-EA55CB8A0C64}"/>
            </c:ext>
          </c:extLst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Kolonna1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E7C-4F7B-8647-67E8F5983D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E7C-4F7B-8647-67E8F5983DD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Lapa1!$A$2:$A$3</c:f>
              <c:strCache>
                <c:ptCount val="2"/>
                <c:pt idx="0">
                  <c:v>Jā</c:v>
                </c:pt>
                <c:pt idx="1">
                  <c:v>Nē</c:v>
                </c:pt>
              </c:strCache>
            </c:strRef>
          </c:cat>
          <c:val>
            <c:numRef>
              <c:f>Lapa1!$C$2:$C$3</c:f>
              <c:numCache>
                <c:formatCode>0.00%</c:formatCode>
                <c:ptCount val="2"/>
                <c:pt idx="0">
                  <c:v>0.97099999999999997</c:v>
                </c:pt>
                <c:pt idx="1">
                  <c:v>2.9000000000000001E-2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E61-4E35-BE93-EA55CB8A0C6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2000" dirty="0" smtClean="0"/>
              <a:t>Kā Jūs vērtējat mūsu bibliotēku?</a:t>
            </a:r>
            <a:endParaRPr lang="lv-LV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Lapa1!$A$2:$A$6</c:f>
              <c:strCache>
                <c:ptCount val="5"/>
                <c:pt idx="0">
                  <c:v>1 zvaigzne</c:v>
                </c:pt>
                <c:pt idx="1">
                  <c:v>2 zvaigznes</c:v>
                </c:pt>
                <c:pt idx="2">
                  <c:v>3 zvaigznes</c:v>
                </c:pt>
                <c:pt idx="3">
                  <c:v>4 zvaigznes</c:v>
                </c:pt>
                <c:pt idx="4">
                  <c:v>5 zvaigznes</c:v>
                </c:pt>
              </c:strCache>
            </c:strRef>
          </c:cat>
          <c:val>
            <c:numRef>
              <c:f>Lapa1!$B$2:$B$6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19</c:v>
                </c:pt>
                <c:pt idx="3">
                  <c:v>107</c:v>
                </c:pt>
                <c:pt idx="4">
                  <c:v>516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8A-45B0-9EE3-DDAEE1B1F9AD}"/>
            </c:ext>
          </c:extLst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96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Lapa1!$A$2:$A$6</c:f>
              <c:strCache>
                <c:ptCount val="5"/>
                <c:pt idx="0">
                  <c:v>1 zvaigzne</c:v>
                </c:pt>
                <c:pt idx="1">
                  <c:v>2 zvaigznes</c:v>
                </c:pt>
                <c:pt idx="2">
                  <c:v>3 zvaigznes</c:v>
                </c:pt>
                <c:pt idx="3">
                  <c:v>4 zvaigznes</c:v>
                </c:pt>
                <c:pt idx="4">
                  <c:v>5 zvaigznes</c:v>
                </c:pt>
              </c:strCache>
            </c:strRef>
          </c:cat>
          <c:val>
            <c:numRef>
              <c:f>Lapa1!$C$2:$C$6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70</c:v>
                </c:pt>
                <c:pt idx="4">
                  <c:v>210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C8A-45B0-9EE3-DDAEE1B1F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348648"/>
        <c:axId val="437349824"/>
      </c:barChart>
      <c:catAx>
        <c:axId val="437348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7349824"/>
        <c:crosses val="autoZero"/>
        <c:auto val="1"/>
        <c:lblAlgn val="ctr"/>
        <c:lblOffset val="100"/>
        <c:noMultiLvlLbl val="0"/>
      </c:catAx>
      <c:valAx>
        <c:axId val="437349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7348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Tirdzniecība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36A-437A-B9DA-87FDFCC940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36A-437A-B9DA-87FDFCC940D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Lapa1!$A$2:$A$3</c:f>
              <c:strCache>
                <c:ptCount val="2"/>
                <c:pt idx="0">
                  <c:v>Jā</c:v>
                </c:pt>
                <c:pt idx="1">
                  <c:v>Nē</c:v>
                </c:pt>
              </c:strCache>
            </c:strRef>
          </c:cat>
          <c:val>
            <c:numRef>
              <c:f>Lapa1!$B$2:$B$3</c:f>
              <c:numCache>
                <c:formatCode>General</c:formatCode>
                <c:ptCount val="2"/>
                <c:pt idx="0">
                  <c:v>146</c:v>
                </c:pt>
                <c:pt idx="1">
                  <c:v>141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6A-437A-B9DA-87FDFCC940D7}"/>
            </c:ext>
          </c:extLst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Kolonna1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3FD-441D-B066-04B811E7554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3FD-441D-B066-04B811E7554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Lapa1!$A$2:$A$3</c:f>
              <c:strCache>
                <c:ptCount val="2"/>
                <c:pt idx="0">
                  <c:v>Jā</c:v>
                </c:pt>
                <c:pt idx="1">
                  <c:v>Nē</c:v>
                </c:pt>
              </c:strCache>
            </c:strRef>
          </c:cat>
          <c:val>
            <c:numRef>
              <c:f>Lapa1!$C$2:$C$3</c:f>
              <c:numCache>
                <c:formatCode>0.00%</c:formatCode>
                <c:ptCount val="2"/>
                <c:pt idx="0">
                  <c:v>0.43480000000000002</c:v>
                </c:pt>
                <c:pt idx="1">
                  <c:v>0.56520000000000004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36A-437A-B9DA-87FDFCC940D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Tirdzniecība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E39-4805-83E7-66A08A35C2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E39-4805-83E7-66A08A35C2B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Lapa1!$A$2:$A$3</c:f>
              <c:strCache>
                <c:ptCount val="2"/>
                <c:pt idx="0">
                  <c:v>Jā</c:v>
                </c:pt>
                <c:pt idx="1">
                  <c:v>Nē</c:v>
                </c:pt>
              </c:strCache>
            </c:strRef>
          </c:cat>
          <c:val>
            <c:numRef>
              <c:f>Lapa1!$B$2:$B$3</c:f>
              <c:numCache>
                <c:formatCode>General</c:formatCode>
                <c:ptCount val="2"/>
                <c:pt idx="0">
                  <c:v>44</c:v>
                </c:pt>
                <c:pt idx="1">
                  <c:v>102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39-4805-83E7-66A08A35C2B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337B207-558B-4EE5-94A6-6B8C7DB134A8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CBFF5AC8-D5C9-45FD-A6F4-59465CE6FF6A}" type="VALUE">
                      <a:rPr lang="en-US"/>
                      <a:pPr/>
                      <a:t>[VALUE]</a:t>
                    </a:fld>
                    <a:endParaRPr lang="lv-LV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98D-4AB5-AB6F-CE1E83DCE49E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Lapa1!$A$2</c:f>
              <c:numCache>
                <c:formatCode>General</c:formatCode>
                <c:ptCount val="1"/>
              </c:numCache>
            </c:numRef>
          </c:cat>
          <c:val>
            <c:numRef>
              <c:f>Lapa1!$B$2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8D-4AB5-AB6F-CE1E83DCE49E}"/>
            </c:ext>
            <c:ext xmlns:c15="http://schemas.microsoft.com/office/drawing/2012/chart" uri="{02D57815-91ED-43cb-92C2-25804820EDAC}">
              <c15:datalabelsRange>
                <c15:f>(Lapa1!$B$3,Lapa1!$C$3)</c15:f>
                <c15:dlblRangeCache>
                  <c:ptCount val="2"/>
                  <c:pt idx="0">
                    <c:v>30.00%</c:v>
                  </c:pt>
                  <c:pt idx="1">
                    <c:v>70.00%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C7DA3C7-AFC7-4D81-A784-23C7CE11279D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510FEDCF-12D2-4102-BF7B-7F308BF1626F}" type="VALUE">
                      <a:rPr lang="en-US"/>
                      <a:pPr/>
                      <a:t>[VALUE]</a:t>
                    </a:fld>
                    <a:endParaRPr lang="lv-LV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98D-4AB5-AB6F-CE1E83DCE49E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Lapa1!$A$2</c:f>
              <c:numCache>
                <c:formatCode>General</c:formatCode>
                <c:ptCount val="1"/>
              </c:numCache>
            </c:numRef>
          </c:cat>
          <c:val>
            <c:numRef>
              <c:f>Lapa1!$C$2</c:f>
              <c:numCache>
                <c:formatCode>General</c:formatCode>
                <c:ptCount val="1"/>
                <c:pt idx="0">
                  <c:v>102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8D-4AB5-AB6F-CE1E83DCE49E}"/>
            </c:ext>
            <c:ext xmlns:c15="http://schemas.microsoft.com/office/drawing/2012/chart" uri="{02D57815-91ED-43cb-92C2-25804820EDAC}">
              <c15:datalabelsRange>
                <c15:f>Lapa1!$C$3</c15:f>
                <c15:dlblRangeCache>
                  <c:ptCount val="1"/>
                  <c:pt idx="0">
                    <c:v>70.00%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7350216"/>
        <c:axId val="437350608"/>
      </c:barChart>
      <c:catAx>
        <c:axId val="43735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7350608"/>
        <c:crosses val="autoZero"/>
        <c:auto val="1"/>
        <c:lblAlgn val="ctr"/>
        <c:lblOffset val="100"/>
        <c:noMultiLvlLbl val="0"/>
      </c:catAx>
      <c:valAx>
        <c:axId val="437350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735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Kolonna1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FB6-45C0-8E57-8117E07E52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FB6-45C0-8E57-8117E07E52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FB6-45C0-8E57-8117E07E52F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FB6-45C0-8E57-8117E07E52F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FB6-45C0-8E57-8117E07E52F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Lapa1!$A$2:$A$6</c:f>
              <c:strCache>
                <c:ptCount val="5"/>
                <c:pt idx="0">
                  <c:v>Informācija e-pastā, sms</c:v>
                </c:pt>
                <c:pt idx="1">
                  <c:v>Informatīvas lapiņas</c:v>
                </c:pt>
                <c:pt idx="2">
                  <c:v>Grūti pateikt</c:v>
                </c:pt>
                <c:pt idx="3">
                  <c:v>Nevēlos saņemt informāciju</c:v>
                </c:pt>
                <c:pt idx="4">
                  <c:v>Cits variants</c:v>
                </c:pt>
              </c:strCache>
            </c:strRef>
          </c:cat>
          <c:val>
            <c:numRef>
              <c:f>Lapa1!$B$2:$B$6</c:f>
              <c:numCache>
                <c:formatCode>General</c:formatCode>
                <c:ptCount val="5"/>
                <c:pt idx="0">
                  <c:v>279</c:v>
                </c:pt>
                <c:pt idx="1">
                  <c:v>118</c:v>
                </c:pt>
                <c:pt idx="2">
                  <c:v>168</c:v>
                </c:pt>
                <c:pt idx="3">
                  <c:v>102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71-4E3E-9767-BFB52CEB01C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2000" dirty="0" smtClean="0"/>
              <a:t>Kā Jūs gribētu uzzināt informāciju par bibliotēkā pieejamajiem pakalpojumiem?</a:t>
            </a:r>
            <a:endParaRPr lang="lv-LV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Lapa1!$A$2:$A$6</c:f>
              <c:strCache>
                <c:ptCount val="5"/>
                <c:pt idx="0">
                  <c:v>Informācija e-pastā, sms</c:v>
                </c:pt>
                <c:pt idx="1">
                  <c:v>Informatīvas lapiņas</c:v>
                </c:pt>
                <c:pt idx="2">
                  <c:v>Grūti pateikt</c:v>
                </c:pt>
                <c:pt idx="3">
                  <c:v>Nevēlos saņemt informāciju</c:v>
                </c:pt>
                <c:pt idx="4">
                  <c:v>Cits variants</c:v>
                </c:pt>
              </c:strCache>
            </c:strRef>
          </c:cat>
          <c:val>
            <c:numRef>
              <c:f>Lapa1!$B$2:$B$6</c:f>
              <c:numCache>
                <c:formatCode>General</c:formatCode>
                <c:ptCount val="5"/>
                <c:pt idx="0">
                  <c:v>279</c:v>
                </c:pt>
                <c:pt idx="1">
                  <c:v>118</c:v>
                </c:pt>
                <c:pt idx="2">
                  <c:v>168</c:v>
                </c:pt>
                <c:pt idx="3">
                  <c:v>102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2E3-4D73-BEB4-8D8742780277}"/>
            </c:ext>
          </c:extLst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Lapa1!$A$2:$A$6</c:f>
              <c:strCache>
                <c:ptCount val="5"/>
                <c:pt idx="0">
                  <c:v>Informācija e-pastā, sms</c:v>
                </c:pt>
                <c:pt idx="1">
                  <c:v>Informatīvas lapiņas</c:v>
                </c:pt>
                <c:pt idx="2">
                  <c:v>Grūti pateikt</c:v>
                </c:pt>
                <c:pt idx="3">
                  <c:v>Nevēlos saņemt informāciju</c:v>
                </c:pt>
                <c:pt idx="4">
                  <c:v>Cits variants</c:v>
                </c:pt>
              </c:strCache>
            </c:strRef>
          </c:cat>
          <c:val>
            <c:numRef>
              <c:f>Lapa1!$C$2:$C$6</c:f>
              <c:numCache>
                <c:formatCode>General</c:formatCode>
                <c:ptCount val="5"/>
                <c:pt idx="0">
                  <c:v>113</c:v>
                </c:pt>
                <c:pt idx="1">
                  <c:v>66</c:v>
                </c:pt>
                <c:pt idx="2">
                  <c:v>74</c:v>
                </c:pt>
                <c:pt idx="3">
                  <c:v>47</c:v>
                </c:pt>
                <c:pt idx="4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2E3-4D73-BEB4-8D87427802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8523640"/>
        <c:axId val="438519328"/>
      </c:barChart>
      <c:catAx>
        <c:axId val="438523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8519328"/>
        <c:crosses val="autoZero"/>
        <c:auto val="1"/>
        <c:lblAlgn val="ctr"/>
        <c:lblOffset val="100"/>
        <c:noMultiLvlLbl val="0"/>
      </c:catAx>
      <c:valAx>
        <c:axId val="438519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8523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Tirdzniecība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E2-4F51-A824-B89A2376AB60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FE2-4F51-A824-B89A2376AB6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Lapa1!$A$2:$A$3</c:f>
              <c:strCache>
                <c:ptCount val="2"/>
                <c:pt idx="0">
                  <c:v>Jā</c:v>
                </c:pt>
                <c:pt idx="1">
                  <c:v>Nē</c:v>
                </c:pt>
              </c:strCache>
            </c:strRef>
          </c:cat>
          <c:val>
            <c:numRef>
              <c:f>Lapa1!$B$2:$B$3</c:f>
              <c:numCache>
                <c:formatCode>General</c:formatCode>
                <c:ptCount val="2"/>
                <c:pt idx="0">
                  <c:v>32</c:v>
                </c:pt>
                <c:pt idx="1">
                  <c:v>255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E2-4F51-A824-B89A2376AB6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Tirdzniecība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A5-454B-8456-3E2E898EC1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A5-454B-8456-3E2E898EC1A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A5-454B-8456-3E2E898EC1A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5A5-454B-8456-3E2E898EC1A4}"/>
              </c:ext>
            </c:extLst>
          </c:dPt>
          <c:dLbls>
            <c:dLbl>
              <c:idx val="0"/>
              <c:layout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5A5-454B-8456-3E2E898EC1A4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1"/>
              <c:layout>
                <c:manualLayout>
                  <c:x val="8.282993100207138E-2"/>
                  <c:y val="0.157063430679126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5A5-454B-8456-3E2E898EC1A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411432236309883E-2"/>
                  <c:y val="0.2100037669848418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5A5-454B-8456-3E2E898EC1A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4749456942795388E-2"/>
                  <c:y val="2.7360755201111888E-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5A5-454B-8456-3E2E898EC1A4}"/>
                </c:ext>
                <c:ext xmlns:c15="http://schemas.microsoft.com/office/drawing/2012/chart" uri="{CE6537A1-D6FC-4f65-9D91-7224C49458BB}">
                  <c15:layout>
                    <c:manualLayout>
                      <c:w val="5.9094550505289431E-2"/>
                      <c:h val="0.14055196768578501"/>
                    </c:manualLayout>
                  </c15:layout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Lapa1!$A$2:$A$5</c:f>
              <c:strCache>
                <c:ptCount val="4"/>
                <c:pt idx="0">
                  <c:v>Jā</c:v>
                </c:pt>
                <c:pt idx="1">
                  <c:v>Drīzāk jā</c:v>
                </c:pt>
                <c:pt idx="2">
                  <c:v>Drīzāk nē</c:v>
                </c:pt>
                <c:pt idx="3">
                  <c:v>Nē</c:v>
                </c:pt>
              </c:strCache>
            </c:strRef>
          </c:cat>
          <c:val>
            <c:numRef>
              <c:f>Lapa1!$B$2:$B$5</c:f>
              <c:numCache>
                <c:formatCode>General</c:formatCode>
                <c:ptCount val="4"/>
                <c:pt idx="0">
                  <c:v>242</c:v>
                </c:pt>
                <c:pt idx="1">
                  <c:v>40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57-4776-AD89-6A546F6DB2C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Kolonna1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A0-41A8-ABCC-3DCAA22D16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5A0-41A8-ABCC-3DCAA22D1619}"/>
              </c:ext>
            </c:extLst>
          </c:dPt>
          <c:dLbls>
            <c:dLbl>
              <c:idx val="1"/>
              <c:layout>
                <c:manualLayout>
                  <c:x val="5.756430686625455E-2"/>
                  <c:y val="-3.938330869409797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5A0-41A8-ABCC-3DCAA22D1619}"/>
                </c:ex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borderCallout1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Lapa1!$A$2:$A$3</c:f>
              <c:strCache>
                <c:ptCount val="2"/>
                <c:pt idx="0">
                  <c:v>Jā</c:v>
                </c:pt>
                <c:pt idx="1">
                  <c:v>Nē</c:v>
                </c:pt>
              </c:strCache>
            </c:strRef>
          </c:cat>
          <c:val>
            <c:numRef>
              <c:f>Lapa1!$B$2:$B$3</c:f>
              <c:numCache>
                <c:formatCode>General</c:formatCode>
                <c:ptCount val="2"/>
                <c:pt idx="0">
                  <c:v>303</c:v>
                </c:pt>
                <c:pt idx="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0-41A8-ABCC-3DCAA22D161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Kolonna1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44A-4EE5-B9A6-2C93EDDD9A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44A-4EE5-B9A6-2C93EDDD9AE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44A-4EE5-B9A6-2C93EDDD9AE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Lapa1!$A$2:$A$4</c:f>
              <c:strCache>
                <c:ptCount val="3"/>
                <c:pt idx="0">
                  <c:v>Igaunijā</c:v>
                </c:pt>
                <c:pt idx="1">
                  <c:v>Lietuvā</c:v>
                </c:pt>
                <c:pt idx="2">
                  <c:v>Citur</c:v>
                </c:pt>
              </c:strCache>
            </c:strRef>
          </c:cat>
          <c:val>
            <c:numRef>
              <c:f>Lapa1!$B$2:$B$4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0C-4CE7-BB1A-EE788819C7D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2000" dirty="0" smtClean="0"/>
              <a:t>Vai Jūs apmeklējat bibliotēkas?</a:t>
            </a:r>
            <a:endParaRPr lang="lv-LV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Lapa1!$A$2:$A$3</c:f>
              <c:strCache>
                <c:ptCount val="2"/>
                <c:pt idx="0">
                  <c:v>Jā</c:v>
                </c:pt>
                <c:pt idx="1">
                  <c:v>Nē</c:v>
                </c:pt>
              </c:strCache>
            </c:strRef>
          </c:cat>
          <c:val>
            <c:numRef>
              <c:f>Lapa1!$B$2:$B$3</c:f>
              <c:numCache>
                <c:formatCode>General</c:formatCode>
                <c:ptCount val="2"/>
                <c:pt idx="0">
                  <c:v>642</c:v>
                </c:pt>
                <c:pt idx="1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3F-4E3D-AC9D-985998898F8E}"/>
            </c:ext>
          </c:extLst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Lapa1!$A$2:$A$3</c:f>
              <c:strCache>
                <c:ptCount val="2"/>
                <c:pt idx="0">
                  <c:v>Jā</c:v>
                </c:pt>
                <c:pt idx="1">
                  <c:v>Nē</c:v>
                </c:pt>
              </c:strCache>
            </c:strRef>
          </c:cat>
          <c:val>
            <c:numRef>
              <c:f>Lapa1!$C$2:$C$3</c:f>
              <c:numCache>
                <c:formatCode>General</c:formatCode>
                <c:ptCount val="2"/>
                <c:pt idx="0">
                  <c:v>287</c:v>
                </c:pt>
                <c:pt idx="1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3F-4E3D-AC9D-985998898F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431888"/>
        <c:axId val="306432672"/>
      </c:barChart>
      <c:catAx>
        <c:axId val="30643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06432672"/>
        <c:crosses val="autoZero"/>
        <c:auto val="1"/>
        <c:lblAlgn val="ctr"/>
        <c:lblOffset val="100"/>
        <c:noMultiLvlLbl val="0"/>
      </c:catAx>
      <c:valAx>
        <c:axId val="306432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0643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059837207554158E-2"/>
          <c:y val="1.7848948510442362E-2"/>
          <c:w val="0.93632524822266072"/>
          <c:h val="0.817240811746969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Ventspilī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Lapa1!$A$2</c:f>
              <c:numCache>
                <c:formatCode>General</c:formatCode>
                <c:ptCount val="1"/>
              </c:numCache>
            </c:numRef>
          </c:cat>
          <c:val>
            <c:numRef>
              <c:f>Lapa1!$B$2</c:f>
              <c:numCache>
                <c:formatCode>General</c:formatCode>
                <c:ptCount val="1"/>
                <c:pt idx="0">
                  <c:v>264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52-4879-8C87-D488C5FD3AB4}"/>
            </c:ext>
          </c:extLst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Ventspils novadā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Lapa1!$A$2</c:f>
              <c:numCache>
                <c:formatCode>General</c:formatCode>
                <c:ptCount val="1"/>
              </c:numCache>
            </c:numRef>
          </c:cat>
          <c:val>
            <c:numRef>
              <c:f>Lapa1!$C$2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452-4879-8C87-D488C5FD3AB4}"/>
            </c:ext>
          </c:extLst>
        </c:ser>
        <c:ser>
          <c:idx val="2"/>
          <c:order val="2"/>
          <c:tx>
            <c:strRef>
              <c:f>Lapa1!$D$1</c:f>
              <c:strCache>
                <c:ptCount val="1"/>
                <c:pt idx="0">
                  <c:v>Kurzemē (izņemot Ventspili)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Lapa1!$A$2</c:f>
              <c:numCache>
                <c:formatCode>General</c:formatCode>
                <c:ptCount val="1"/>
              </c:numCache>
            </c:numRef>
          </c:cat>
          <c:val>
            <c:numRef>
              <c:f>Lapa1!$D$2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452-4879-8C87-D488C5FD3AB4}"/>
            </c:ext>
          </c:extLst>
        </c:ser>
        <c:ser>
          <c:idx val="3"/>
          <c:order val="3"/>
          <c:tx>
            <c:strRef>
              <c:f>Lapa1!$E$1</c:f>
              <c:strCache>
                <c:ptCount val="1"/>
                <c:pt idx="0">
                  <c:v>Rīgā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Lapa1!$A$2</c:f>
              <c:numCache>
                <c:formatCode>General</c:formatCode>
                <c:ptCount val="1"/>
              </c:numCache>
            </c:numRef>
          </c:cat>
          <c:val>
            <c:numRef>
              <c:f>Lapa1!$E$2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452-4879-8C87-D488C5FD3AB4}"/>
            </c:ext>
          </c:extLst>
        </c:ser>
        <c:ser>
          <c:idx val="4"/>
          <c:order val="4"/>
          <c:tx>
            <c:strRef>
              <c:f>Lapa1!$F$1</c:f>
              <c:strCache>
                <c:ptCount val="1"/>
                <c:pt idx="0">
                  <c:v>Vidzemē (izņemot Rīgu)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Lapa1!$A$2</c:f>
              <c:numCache>
                <c:formatCode>General</c:formatCode>
                <c:ptCount val="1"/>
              </c:numCache>
            </c:numRef>
          </c:cat>
          <c:val>
            <c:numRef>
              <c:f>Lapa1!$F$2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452-4879-8C87-D488C5FD3AB4}"/>
            </c:ext>
          </c:extLst>
        </c:ser>
        <c:ser>
          <c:idx val="5"/>
          <c:order val="5"/>
          <c:tx>
            <c:strRef>
              <c:f>Lapa1!$G$1</c:f>
              <c:strCache>
                <c:ptCount val="1"/>
                <c:pt idx="0">
                  <c:v>Zemgalē)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Lapa1!$A$2</c:f>
              <c:numCache>
                <c:formatCode>General</c:formatCode>
                <c:ptCount val="1"/>
              </c:numCache>
            </c:numRef>
          </c:cat>
          <c:val>
            <c:numRef>
              <c:f>Lapa1!$G$2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452-4879-8C87-D488C5FD3AB4}"/>
            </c:ext>
          </c:extLst>
        </c:ser>
        <c:ser>
          <c:idx val="6"/>
          <c:order val="6"/>
          <c:tx>
            <c:strRef>
              <c:f>Lapa1!$H$1</c:f>
              <c:strCache>
                <c:ptCount val="1"/>
                <c:pt idx="0">
                  <c:v>Latgalē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Lapa1!$A$2</c:f>
              <c:numCache>
                <c:formatCode>General</c:formatCode>
                <c:ptCount val="1"/>
              </c:numCache>
            </c:numRef>
          </c:cat>
          <c:val>
            <c:numRef>
              <c:f>Lapa1!$H$2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452-4879-8C87-D488C5FD3A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8524032"/>
        <c:axId val="438520112"/>
      </c:barChart>
      <c:catAx>
        <c:axId val="43852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8520112"/>
        <c:crosses val="autoZero"/>
        <c:auto val="1"/>
        <c:lblAlgn val="ctr"/>
        <c:lblOffset val="100"/>
        <c:noMultiLvlLbl val="0"/>
      </c:catAx>
      <c:valAx>
        <c:axId val="438520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8524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764491837392435"/>
          <c:y val="0"/>
          <c:w val="0.22128625053389575"/>
          <c:h val="0.861961737640739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Kolonna1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658-40DF-B50B-28D29051D8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58-40DF-B50B-28D29051D8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658-40DF-B50B-28D29051D8A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658-40DF-B50B-28D29051D8A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658-40DF-B50B-28D29051D8A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658-40DF-B50B-28D29051D8A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658-40DF-B50B-28D29051D8A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658-40DF-B50B-28D29051D8AB}"/>
              </c:ext>
            </c:extLst>
          </c:dPt>
          <c:dLbls>
            <c:dLbl>
              <c:idx val="4"/>
              <c:layout>
                <c:manualLayout>
                  <c:x val="0.13943568205407217"/>
                  <c:y val="0.1373188782864476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658-40DF-B50B-28D29051D8A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Lapa1!$A$2:$A$9</c:f>
              <c:strCache>
                <c:ptCount val="8"/>
                <c:pt idx="0">
                  <c:v>Mācos skolā</c:v>
                </c:pt>
                <c:pt idx="1">
                  <c:v>Studēju</c:v>
                </c:pt>
                <c:pt idx="2">
                  <c:v>Studēju un strādāju</c:v>
                </c:pt>
                <c:pt idx="3">
                  <c:v>Strādāju</c:v>
                </c:pt>
                <c:pt idx="4">
                  <c:v>Atpūšos (nestrādāju)</c:v>
                </c:pt>
                <c:pt idx="5">
                  <c:v>Meklēju darbu (nestrādāju)</c:v>
                </c:pt>
                <c:pt idx="6">
                  <c:v>Esmu pensijā</c:v>
                </c:pt>
                <c:pt idx="7">
                  <c:v>Esmu pensijā, bet vēl strādāju vai studēju</c:v>
                </c:pt>
              </c:strCache>
            </c:strRef>
          </c:cat>
          <c:val>
            <c:numRef>
              <c:f>Lapa1!$B$2:$B$9</c:f>
              <c:numCache>
                <c:formatCode>General</c:formatCode>
                <c:ptCount val="8"/>
                <c:pt idx="0">
                  <c:v>127</c:v>
                </c:pt>
                <c:pt idx="1">
                  <c:v>36</c:v>
                </c:pt>
                <c:pt idx="2">
                  <c:v>61</c:v>
                </c:pt>
                <c:pt idx="3">
                  <c:v>321</c:v>
                </c:pt>
                <c:pt idx="4">
                  <c:v>22</c:v>
                </c:pt>
                <c:pt idx="5">
                  <c:v>11</c:v>
                </c:pt>
                <c:pt idx="6">
                  <c:v>77</c:v>
                </c:pt>
                <c:pt idx="7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1658-40DF-B50B-28D29051D8A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Vai Jūs iepriekš esat apmeklējuši mūsu bibliotēku?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E7C-4F7B-8647-67E8F5983D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E61-4E35-BE93-EA55CB8A0C6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Lapa1!$A$2:$A$3</c:f>
              <c:strCache>
                <c:ptCount val="2"/>
                <c:pt idx="0">
                  <c:v>Jā</c:v>
                </c:pt>
                <c:pt idx="1">
                  <c:v>Nē</c:v>
                </c:pt>
              </c:strCache>
            </c:strRef>
          </c:cat>
          <c:val>
            <c:numRef>
              <c:f>Lapa1!$B$2:$B$3</c:f>
              <c:numCache>
                <c:formatCode>General</c:formatCode>
                <c:ptCount val="2"/>
                <c:pt idx="0">
                  <c:v>629</c:v>
                </c:pt>
                <c:pt idx="1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61-4E35-BE93-EA55CB8A0C64}"/>
            </c:ext>
          </c:extLst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Kolonna1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E7C-4F7B-8647-67E8F5983D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E7C-4F7B-8647-67E8F5983DD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Lapa1!$A$2:$A$3</c:f>
              <c:strCache>
                <c:ptCount val="2"/>
                <c:pt idx="0">
                  <c:v>Jā</c:v>
                </c:pt>
                <c:pt idx="1">
                  <c:v>Nē</c:v>
                </c:pt>
              </c:strCache>
            </c:strRef>
          </c:cat>
          <c:val>
            <c:numRef>
              <c:f>Lapa1!$C$2:$C$3</c:f>
              <c:numCache>
                <c:formatCode>0.00%</c:formatCode>
                <c:ptCount val="2"/>
                <c:pt idx="0">
                  <c:v>0.97099999999999997</c:v>
                </c:pt>
                <c:pt idx="1">
                  <c:v>2.9000000000000001E-2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E61-4E35-BE93-EA55CB8A0C6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2000" dirty="0" smtClean="0"/>
              <a:t>Vai Jūs iepriekš esat apmeklējuši mūsu bibliotēku?</a:t>
            </a:r>
            <a:endParaRPr lang="lv-LV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Lapa1!$A$2:$A$3</c:f>
              <c:strCache>
                <c:ptCount val="2"/>
                <c:pt idx="0">
                  <c:v>Jā</c:v>
                </c:pt>
                <c:pt idx="1">
                  <c:v>Nē</c:v>
                </c:pt>
              </c:strCache>
            </c:strRef>
          </c:cat>
          <c:val>
            <c:numRef>
              <c:f>Lapa1!$B$2:$B$3</c:f>
              <c:numCache>
                <c:formatCode>General</c:formatCode>
                <c:ptCount val="2"/>
                <c:pt idx="0">
                  <c:v>629</c:v>
                </c:pt>
                <c:pt idx="1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BC-40D8-AD39-804460AE723E}"/>
            </c:ext>
          </c:extLst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Lapa1!$A$2:$A$3</c:f>
              <c:strCache>
                <c:ptCount val="2"/>
                <c:pt idx="0">
                  <c:v>Jā</c:v>
                </c:pt>
                <c:pt idx="1">
                  <c:v>Nē</c:v>
                </c:pt>
              </c:strCache>
            </c:strRef>
          </c:cat>
          <c:val>
            <c:numRef>
              <c:f>Lapa1!$C$2:$C$3</c:f>
              <c:numCache>
                <c:formatCode>General</c:formatCode>
                <c:ptCount val="2"/>
                <c:pt idx="0">
                  <c:v>280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BC-40D8-AD39-804460AE72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434632"/>
        <c:axId val="306435416"/>
      </c:barChart>
      <c:catAx>
        <c:axId val="306434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06435416"/>
        <c:crosses val="autoZero"/>
        <c:auto val="1"/>
        <c:lblAlgn val="ctr"/>
        <c:lblOffset val="100"/>
        <c:noMultiLvlLbl val="0"/>
      </c:catAx>
      <c:valAx>
        <c:axId val="306435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06434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Neinteresē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Lapa1!$B$2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7F-4E71-8547-A4BA231F23D9}"/>
            </c:ext>
          </c:extLst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Nav laika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Lapa1!$C$2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D7F-4E71-8547-A4BA231F23D9}"/>
            </c:ext>
          </c:extLst>
        </c:ser>
        <c:ser>
          <c:idx val="2"/>
          <c:order val="2"/>
          <c:tx>
            <c:strRef>
              <c:f>Lapa1!$D$1</c:f>
              <c:strCache>
                <c:ptCount val="1"/>
                <c:pt idx="0">
                  <c:v>Neizdevīga atrašanās vieta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Lapa1!$D$2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D7F-4E71-8547-A4BA231F23D9}"/>
            </c:ext>
          </c:extLst>
        </c:ser>
        <c:ser>
          <c:idx val="3"/>
          <c:order val="3"/>
          <c:tx>
            <c:strRef>
              <c:f>Lapa1!$E$1</c:f>
              <c:strCache>
                <c:ptCount val="1"/>
                <c:pt idx="0">
                  <c:v>Neizdevīgs darba laiks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Lapa1!$E$2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D7F-4E71-8547-A4BA231F23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436592"/>
        <c:axId val="437351784"/>
      </c:barChart>
      <c:catAx>
        <c:axId val="3064365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7351784"/>
        <c:crosses val="autoZero"/>
        <c:auto val="1"/>
        <c:lblAlgn val="ctr"/>
        <c:lblOffset val="100"/>
        <c:noMultiLvlLbl val="0"/>
      </c:catAx>
      <c:valAx>
        <c:axId val="437351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06436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4983376737402296"/>
          <c:w val="1"/>
          <c:h val="0.250166232625976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2000" dirty="0" smtClean="0"/>
              <a:t>Kāpēc Jūs neapmeklējat bibliotēkas?</a:t>
            </a:r>
            <a:endParaRPr lang="lv-LV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Lapa1!$A$2:$A$5</c:f>
              <c:strCache>
                <c:ptCount val="4"/>
                <c:pt idx="0">
                  <c:v>Neinteresē</c:v>
                </c:pt>
                <c:pt idx="1">
                  <c:v>Nav laika</c:v>
                </c:pt>
                <c:pt idx="2">
                  <c:v>Neizdevīga atrašanās vieta</c:v>
                </c:pt>
                <c:pt idx="3">
                  <c:v>Neizdevīgs darba laiks</c:v>
                </c:pt>
              </c:strCache>
            </c:strRef>
          </c:cat>
          <c:val>
            <c:numRef>
              <c:f>Lapa1!$B$2:$B$5</c:f>
              <c:numCache>
                <c:formatCode>General</c:formatCode>
                <c:ptCount val="4"/>
                <c:pt idx="0">
                  <c:v>24</c:v>
                </c:pt>
                <c:pt idx="1">
                  <c:v>31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63-41EB-918C-8EAE7CB1C5F0}"/>
            </c:ext>
          </c:extLst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Lapa1!$A$2:$A$5</c:f>
              <c:strCache>
                <c:ptCount val="4"/>
                <c:pt idx="0">
                  <c:v>Neinteresē</c:v>
                </c:pt>
                <c:pt idx="1">
                  <c:v>Nav laika</c:v>
                </c:pt>
                <c:pt idx="2">
                  <c:v>Neizdevīga atrašanās vieta</c:v>
                </c:pt>
                <c:pt idx="3">
                  <c:v>Neizdevīgs darba laiks</c:v>
                </c:pt>
              </c:strCache>
            </c:strRef>
          </c:cat>
          <c:val>
            <c:numRef>
              <c:f>Lapa1!$C$2:$C$5</c:f>
              <c:numCache>
                <c:formatCode>General</c:formatCode>
                <c:ptCount val="4"/>
                <c:pt idx="0">
                  <c:v>18</c:v>
                </c:pt>
                <c:pt idx="1">
                  <c:v>11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63-41EB-918C-8EAE7CB1C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7353352"/>
        <c:axId val="437352176"/>
      </c:barChart>
      <c:catAx>
        <c:axId val="43735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7352176"/>
        <c:crosses val="autoZero"/>
        <c:auto val="1"/>
        <c:lblAlgn val="ctr"/>
        <c:lblOffset val="100"/>
        <c:noMultiLvlLbl val="0"/>
      </c:catAx>
      <c:valAx>
        <c:axId val="43735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7353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54721289408681E-2"/>
          <c:y val="0.24828996282527882"/>
          <c:w val="0.91802567483339448"/>
          <c:h val="0.390744957995492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Katru vai gandrīz katru dienu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Lapa1!$A$2</c:f>
              <c:strCache>
                <c:ptCount val="1"/>
                <c:pt idx="0">
                  <c:v>Cik bieži Jūs apmeklējat mūsu bibliotēku?</c:v>
                </c:pt>
              </c:strCache>
            </c:strRef>
          </c:cat>
          <c:val>
            <c:numRef>
              <c:f>Lapa1!$B$2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F5-4EEE-B23B-4E8B9006CCE0}"/>
            </c:ext>
          </c:extLst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Vismaz reizi divās nedēļās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Lapa1!$A$2</c:f>
              <c:strCache>
                <c:ptCount val="1"/>
                <c:pt idx="0">
                  <c:v>Cik bieži Jūs apmeklējat mūsu bibliotēku?</c:v>
                </c:pt>
              </c:strCache>
            </c:strRef>
          </c:cat>
          <c:val>
            <c:numRef>
              <c:f>Lapa1!$C$2</c:f>
              <c:numCache>
                <c:formatCode>General</c:formatCode>
                <c:ptCount val="1"/>
                <c:pt idx="0">
                  <c:v>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F5-4EEE-B23B-4E8B9006CCE0}"/>
            </c:ext>
          </c:extLst>
        </c:ser>
        <c:ser>
          <c:idx val="2"/>
          <c:order val="2"/>
          <c:tx>
            <c:strRef>
              <c:f>Lapa1!$D$1</c:f>
              <c:strCache>
                <c:ptCount val="1"/>
                <c:pt idx="0">
                  <c:v>Vismaz reizi mēnesī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Lapa1!$A$2</c:f>
              <c:strCache>
                <c:ptCount val="1"/>
                <c:pt idx="0">
                  <c:v>Cik bieži Jūs apmeklējat mūsu bibliotēku?</c:v>
                </c:pt>
              </c:strCache>
            </c:strRef>
          </c:cat>
          <c:val>
            <c:numRef>
              <c:f>Lapa1!$D$2</c:f>
              <c:numCache>
                <c:formatCode>General</c:formatCode>
                <c:ptCount val="1"/>
                <c:pt idx="0">
                  <c:v>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7F5-4EEE-B23B-4E8B9006CCE0}"/>
            </c:ext>
          </c:extLst>
        </c:ser>
        <c:ser>
          <c:idx val="3"/>
          <c:order val="3"/>
          <c:tx>
            <c:strRef>
              <c:f>Lapa1!$E$1</c:f>
              <c:strCache>
                <c:ptCount val="1"/>
                <c:pt idx="0">
                  <c:v>Retāk, kā reizi mēnesī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Lapa1!$A$2</c:f>
              <c:strCache>
                <c:ptCount val="1"/>
                <c:pt idx="0">
                  <c:v>Cik bieži Jūs apmeklējat mūsu bibliotēku?</c:v>
                </c:pt>
              </c:strCache>
            </c:strRef>
          </c:cat>
          <c:val>
            <c:numRef>
              <c:f>Lapa1!$E$2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7F5-4EEE-B23B-4E8B9006CCE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37349432"/>
        <c:axId val="437352960"/>
      </c:barChart>
      <c:catAx>
        <c:axId val="437349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7352960"/>
        <c:crosses val="autoZero"/>
        <c:auto val="1"/>
        <c:lblAlgn val="ctr"/>
        <c:lblOffset val="100"/>
        <c:noMultiLvlLbl val="0"/>
      </c:catAx>
      <c:valAx>
        <c:axId val="43735296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37349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2000" dirty="0" smtClean="0"/>
              <a:t>Cik bieži Jūs apmeklējat mūsu bibliotēku?</a:t>
            </a:r>
            <a:endParaRPr lang="lv-LV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Lapa1!$A$2:$A$5</c:f>
              <c:strCache>
                <c:ptCount val="4"/>
                <c:pt idx="0">
                  <c:v>Katru vai gandrīz katru dienu</c:v>
                </c:pt>
                <c:pt idx="1">
                  <c:v>Vismaz reizi 2 nedēļās</c:v>
                </c:pt>
                <c:pt idx="2">
                  <c:v>Vismaz reizi mēnesī</c:v>
                </c:pt>
                <c:pt idx="3">
                  <c:v>Retāk kā reizi mēnesī</c:v>
                </c:pt>
              </c:strCache>
            </c:strRef>
          </c:cat>
          <c:val>
            <c:numRef>
              <c:f>Lapa1!$B$2:$B$5</c:f>
              <c:numCache>
                <c:formatCode>General</c:formatCode>
                <c:ptCount val="4"/>
                <c:pt idx="0">
                  <c:v>85</c:v>
                </c:pt>
                <c:pt idx="1">
                  <c:v>216</c:v>
                </c:pt>
                <c:pt idx="2">
                  <c:v>159</c:v>
                </c:pt>
                <c:pt idx="3">
                  <c:v>166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B2-406F-A195-D74C2BE6C03C}"/>
            </c:ext>
          </c:extLst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Lapa1!$A$2:$A$5</c:f>
              <c:strCache>
                <c:ptCount val="4"/>
                <c:pt idx="0">
                  <c:v>Katru vai gandrīz katru dienu</c:v>
                </c:pt>
                <c:pt idx="1">
                  <c:v>Vismaz reizi 2 nedēļās</c:v>
                </c:pt>
                <c:pt idx="2">
                  <c:v>Vismaz reizi mēnesī</c:v>
                </c:pt>
                <c:pt idx="3">
                  <c:v>Retāk kā reizi mēnesī</c:v>
                </c:pt>
              </c:strCache>
            </c:strRef>
          </c:cat>
          <c:val>
            <c:numRef>
              <c:f>Lapa1!$C$2:$C$5</c:f>
              <c:numCache>
                <c:formatCode>General</c:formatCode>
                <c:ptCount val="4"/>
                <c:pt idx="0">
                  <c:v>37</c:v>
                </c:pt>
                <c:pt idx="1">
                  <c:v>87</c:v>
                </c:pt>
                <c:pt idx="2">
                  <c:v>93</c:v>
                </c:pt>
                <c:pt idx="3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B2-406F-A195-D74C2BE6C0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7354136"/>
        <c:axId val="437354920"/>
      </c:barChart>
      <c:catAx>
        <c:axId val="437354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7354920"/>
        <c:crosses val="autoZero"/>
        <c:auto val="1"/>
        <c:lblAlgn val="ctr"/>
        <c:lblOffset val="100"/>
        <c:noMultiLvlLbl val="0"/>
      </c:catAx>
      <c:valAx>
        <c:axId val="437354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7354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161414556503468E-2"/>
          <c:y val="2.8752434540873839E-2"/>
          <c:w val="0.68444695258961008"/>
          <c:h val="0.9712475654591261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Vai Jūs apmeklējat bibliotēkas? 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6C-4F66-A149-E6F253EECF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6C-4F66-A149-E6F253EECF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6C-4F66-A149-E6F253EECF7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6C-4F66-A149-E6F253EECF7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6C-4F66-A149-E6F253EECF78}"/>
              </c:ext>
            </c:extLst>
          </c:dPt>
          <c:dLbls>
            <c:dLbl>
              <c:idx val="0"/>
              <c:layout>
                <c:manualLayout>
                  <c:x val="-0.31148292950462009"/>
                  <c:y val="-8.330399703042346E-2"/>
                </c:manualLayout>
              </c:layout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16C-4F66-A149-E6F253EECF78}"/>
                </c:ext>
                <c:ext xmlns:c15="http://schemas.microsoft.com/office/drawing/2012/chart" uri="{CE6537A1-D6FC-4f65-9D91-7224C49458BB}">
                  <c15:layout>
                    <c:manualLayout>
                      <c:w val="0.2959740376397923"/>
                      <c:h val="0.211431711102624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7.3644151190143517E-2"/>
                  <c:y val="0.25066576190143947"/>
                </c:manualLayout>
              </c:layout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16C-4F66-A149-E6F253EECF78}"/>
                </c:ext>
                <c:ext xmlns:c15="http://schemas.microsoft.com/office/drawing/2012/chart" uri="{CE6537A1-D6FC-4f65-9D91-7224C49458BB}">
                  <c15:layout>
                    <c:manualLayout>
                      <c:w val="0.24977986205954225"/>
                      <c:h val="0.1972834434967209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7798393522744679E-2"/>
                  <c:y val="8.6329339070647694E-4"/>
                </c:manualLayout>
              </c:layout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16C-4F66-A149-E6F253EECF78}"/>
                </c:ext>
                <c:ext xmlns:c15="http://schemas.microsoft.com/office/drawing/2012/chart" uri="{CE6537A1-D6FC-4f65-9D91-7224C49458BB}">
                  <c15:layout>
                    <c:manualLayout>
                      <c:w val="0.23621291260840055"/>
                      <c:h val="0.17289183014414297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12895716032625062"/>
                  <c:y val="0.22370773037090641"/>
                </c:manualLayout>
              </c:layout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16C-4F66-A149-E6F253EECF78}"/>
                </c:ext>
                <c:ext xmlns:c15="http://schemas.microsoft.com/office/drawing/2012/chart" uri="{CE6537A1-D6FC-4f65-9D91-7224C49458BB}">
                  <c15:layout>
                    <c:manualLayout>
                      <c:w val="0.21171920084777421"/>
                      <c:h val="0.17330288086221904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11108798068124069"/>
                  <c:y val="1.4345653658917093E-2"/>
                </c:manualLayout>
              </c:layout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16C-4F66-A149-E6F253EECF78}"/>
                </c:ext>
                <c:ext xmlns:c15="http://schemas.microsoft.com/office/drawing/2012/chart" uri="{CE6537A1-D6FC-4f65-9D91-7224C49458BB}">
                  <c15:layout>
                    <c:manualLayout>
                      <c:w val="0.22768699547768351"/>
                      <c:h val="0.21992067166616683"/>
                    </c:manualLayout>
                  </c15:layout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5 zvaigznes</c:v>
                </c:pt>
                <c:pt idx="1">
                  <c:v>4 zvaigznes</c:v>
                </c:pt>
                <c:pt idx="2">
                  <c:v>3 zvaigznes</c:v>
                </c:pt>
                <c:pt idx="3">
                  <c:v>2 zvaigznes</c:v>
                </c:pt>
                <c:pt idx="4">
                  <c:v>1 zvaigzne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210</c:v>
                </c:pt>
                <c:pt idx="1">
                  <c:v>70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16C-4F66-A149-E6F253EECF7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27F7DAE-02BF-4A97-A9E1-8375531A5576}" type="datetimeFigureOut">
              <a:rPr lang="lv-LV" smtClean="0"/>
              <a:t>29.03.2023.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ECD27AB-11BF-4EA6-B895-6F1F61A7EC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7787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āmas 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7DAE-02BF-4A97-A9E1-8375531A5576}" type="datetimeFigureOut">
              <a:rPr lang="lv-LV" smtClean="0"/>
              <a:t>29.03.2023.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7AB-11BF-4EA6-B895-6F1F61A7EC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757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7DAE-02BF-4A97-A9E1-8375531A5576}" type="datetimeFigureOut">
              <a:rPr lang="lv-LV" smtClean="0"/>
              <a:t>29.03.2023.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7AB-11BF-4EA6-B895-6F1F61A7EC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916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7DAE-02BF-4A97-A9E1-8375531A5576}" type="datetimeFigureOut">
              <a:rPr lang="lv-LV" smtClean="0"/>
              <a:t>29.03.2023.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7AB-11BF-4EA6-B895-6F1F61A7EC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609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7DAE-02BF-4A97-A9E1-8375531A5576}" type="datetimeFigureOut">
              <a:rPr lang="lv-LV" smtClean="0"/>
              <a:t>29.03.2023.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7AB-11BF-4EA6-B895-6F1F61A7EC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7318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7DAE-02BF-4A97-A9E1-8375531A5576}" type="datetimeFigureOut">
              <a:rPr lang="lv-LV" smtClean="0"/>
              <a:t>29.03.2023.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7AB-11BF-4EA6-B895-6F1F61A7EC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385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ttēlu k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7DAE-02BF-4A97-A9E1-8375531A5576}" type="datetimeFigureOut">
              <a:rPr lang="lv-LV" smtClean="0"/>
              <a:t>29.03.2023.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7AB-11BF-4EA6-B895-6F1F61A7EC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3824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27F7DAE-02BF-4A97-A9E1-8375531A5576}" type="datetimeFigureOut">
              <a:rPr lang="lv-LV" smtClean="0"/>
              <a:t>29.03.2023.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7AB-11BF-4EA6-B895-6F1F61A7EC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749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27F7DAE-02BF-4A97-A9E1-8375531A5576}" type="datetimeFigureOut">
              <a:rPr lang="lv-LV" smtClean="0"/>
              <a:t>29.03.2023.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7AB-11BF-4EA6-B895-6F1F61A7EC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5522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7DAE-02BF-4A97-A9E1-8375531A5576}" type="datetimeFigureOut">
              <a:rPr lang="lv-LV" smtClean="0"/>
              <a:t>29.03.2023.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7AB-11BF-4EA6-B895-6F1F61A7EC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702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7DAE-02BF-4A97-A9E1-8375531A5576}" type="datetimeFigureOut">
              <a:rPr lang="lv-LV" smtClean="0"/>
              <a:t>29.03.2023.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7AB-11BF-4EA6-B895-6F1F61A7EC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1549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7DAE-02BF-4A97-A9E1-8375531A5576}" type="datetimeFigureOut">
              <a:rPr lang="lv-LV" smtClean="0"/>
              <a:t>29.03.2023.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7AB-11BF-4EA6-B895-6F1F61A7EC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696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7DAE-02BF-4A97-A9E1-8375531A5576}" type="datetimeFigureOut">
              <a:rPr lang="lv-LV" smtClean="0"/>
              <a:t>29.03.2023.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7AB-11BF-4EA6-B895-6F1F61A7EC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149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7DAE-02BF-4A97-A9E1-8375531A5576}" type="datetimeFigureOut">
              <a:rPr lang="lv-LV" smtClean="0"/>
              <a:t>29.03.2023.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7AB-11BF-4EA6-B895-6F1F61A7EC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152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7DAE-02BF-4A97-A9E1-8375531A5576}" type="datetimeFigureOut">
              <a:rPr lang="lv-LV" smtClean="0"/>
              <a:t>29.03.2023.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7AB-11BF-4EA6-B895-6F1F61A7EC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575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7DAE-02BF-4A97-A9E1-8375531A5576}" type="datetimeFigureOut">
              <a:rPr lang="lv-LV" smtClean="0"/>
              <a:t>29.03.2023.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7AB-11BF-4EA6-B895-6F1F61A7EC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533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7DAE-02BF-4A97-A9E1-8375531A5576}" type="datetimeFigureOut">
              <a:rPr lang="lv-LV" smtClean="0"/>
              <a:t>29.03.2023.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27AB-11BF-4EA6-B895-6F1F61A7EC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2275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27F7DAE-02BF-4A97-A9E1-8375531A5576}" type="datetimeFigureOut">
              <a:rPr lang="lv-LV" smtClean="0"/>
              <a:t>29.03.2023.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lv-LV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ECD27AB-11BF-4EA6-B895-6F1F61A7EC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3577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3034145"/>
            <a:ext cx="9144000" cy="2069870"/>
          </a:xfrm>
        </p:spPr>
        <p:txBody>
          <a:bodyPr/>
          <a:lstStyle/>
          <a:p>
            <a:r>
              <a:rPr lang="lv-LV" dirty="0" smtClean="0"/>
              <a:t>Ventspils bibliotēkas apmeklētāju aptauja 2022</a:t>
            </a:r>
            <a:endParaRPr lang="lv-LV" dirty="0"/>
          </a:p>
        </p:txBody>
      </p:sp>
      <p:pic>
        <p:nvPicPr>
          <p:cNvPr id="4" name="Attēl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8709" y="1110092"/>
            <a:ext cx="3194581" cy="198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9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001" y="710197"/>
            <a:ext cx="8761413" cy="706964"/>
          </a:xfrm>
        </p:spPr>
        <p:txBody>
          <a:bodyPr/>
          <a:lstStyle/>
          <a:p>
            <a:r>
              <a:rPr lang="lv-LV" dirty="0"/>
              <a:t>Cik bieži Jūs apmeklējat mūsu bibliotēku?</a:t>
            </a:r>
          </a:p>
        </p:txBody>
      </p:sp>
      <p:graphicFrame>
        <p:nvGraphicFramePr>
          <p:cNvPr id="7" name="Satura vietturi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120756"/>
              </p:ext>
            </p:extLst>
          </p:nvPr>
        </p:nvGraphicFramePr>
        <p:xfrm>
          <a:off x="573438" y="2278251"/>
          <a:ext cx="6679770" cy="4417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atura vietturis 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972860695"/>
              </p:ext>
            </p:extLst>
          </p:nvPr>
        </p:nvGraphicFramePr>
        <p:xfrm>
          <a:off x="7367588" y="2603500"/>
          <a:ext cx="4824411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137">
                  <a:extLst>
                    <a:ext uri="{9D8B030D-6E8A-4147-A177-3AD203B41FA5}">
                      <a16:colId xmlns:a16="http://schemas.microsoft.com/office/drawing/2014/main" xmlns="" val="3143432999"/>
                    </a:ext>
                  </a:extLst>
                </a:gridCol>
                <a:gridCol w="1608137">
                  <a:extLst>
                    <a:ext uri="{9D8B030D-6E8A-4147-A177-3AD203B41FA5}">
                      <a16:colId xmlns:a16="http://schemas.microsoft.com/office/drawing/2014/main" xmlns="" val="1854110270"/>
                    </a:ext>
                  </a:extLst>
                </a:gridCol>
                <a:gridCol w="1608137">
                  <a:extLst>
                    <a:ext uri="{9D8B030D-6E8A-4147-A177-3AD203B41FA5}">
                      <a16:colId xmlns:a16="http://schemas.microsoft.com/office/drawing/2014/main" xmlns="" val="109713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Atbilde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Skaits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Procenti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1769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Katru</a:t>
                      </a:r>
                      <a:r>
                        <a:rPr lang="lv-LV" baseline="0" dirty="0" smtClean="0"/>
                        <a:t> vai gandrīz katru dienu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37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14%</a:t>
                      </a:r>
                      <a:endParaRPr lang="lv-LV" dirty="0"/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8364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Vismaz reizi 2 nedēļās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87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35%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9606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Vismaz reizi</a:t>
                      </a:r>
                      <a:r>
                        <a:rPr lang="lv-LV" baseline="0" dirty="0" smtClean="0"/>
                        <a:t> mēnesī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93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25%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2684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Retāk kā reizi mēnesī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63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26%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5652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19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Salīdzinājums (</a:t>
            </a:r>
            <a:r>
              <a:rPr lang="lv-LV" dirty="0" smtClean="0"/>
              <a:t>2020./ 2022. </a:t>
            </a:r>
            <a:r>
              <a:rPr lang="lv-LV" dirty="0"/>
              <a:t>gads)</a:t>
            </a:r>
          </a:p>
        </p:txBody>
      </p:sp>
      <p:graphicFrame>
        <p:nvGraphicFramePr>
          <p:cNvPr id="6" name="Satura vietturi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168549"/>
              </p:ext>
            </p:extLst>
          </p:nvPr>
        </p:nvGraphicFramePr>
        <p:xfrm>
          <a:off x="960896" y="2278251"/>
          <a:ext cx="9298982" cy="4579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322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Kā Jūs vērtējat mūsu bibliotēku?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6683694"/>
              </p:ext>
            </p:extLst>
          </p:nvPr>
        </p:nvGraphicFramePr>
        <p:xfrm>
          <a:off x="170482" y="1999281"/>
          <a:ext cx="7135862" cy="4858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u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944139"/>
              </p:ext>
            </p:extLst>
          </p:nvPr>
        </p:nvGraphicFramePr>
        <p:xfrm>
          <a:off x="8029599" y="3331360"/>
          <a:ext cx="4162401" cy="21945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387467">
                  <a:extLst>
                    <a:ext uri="{9D8B030D-6E8A-4147-A177-3AD203B41FA5}">
                      <a16:colId xmlns:a16="http://schemas.microsoft.com/office/drawing/2014/main" xmlns="" val="1267232571"/>
                    </a:ext>
                  </a:extLst>
                </a:gridCol>
                <a:gridCol w="1387467">
                  <a:extLst>
                    <a:ext uri="{9D8B030D-6E8A-4147-A177-3AD203B41FA5}">
                      <a16:colId xmlns:a16="http://schemas.microsoft.com/office/drawing/2014/main" xmlns="" val="816535662"/>
                    </a:ext>
                  </a:extLst>
                </a:gridCol>
                <a:gridCol w="1387467">
                  <a:extLst>
                    <a:ext uri="{9D8B030D-6E8A-4147-A177-3AD203B41FA5}">
                      <a16:colId xmlns:a16="http://schemas.microsoft.com/office/drawing/2014/main" xmlns="" val="1354816568"/>
                    </a:ext>
                  </a:extLst>
                </a:gridCol>
              </a:tblGrid>
              <a:tr h="152725"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/>
                        <a:t>ATBILDE</a:t>
                      </a:r>
                      <a:endParaRPr lang="lv-LV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/>
                        <a:t>SKAITS</a:t>
                      </a:r>
                      <a:endParaRPr lang="lv-LV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/>
                        <a:t>PROCENTI</a:t>
                      </a:r>
                      <a:endParaRPr lang="lv-LV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7294554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/>
                      <a:r>
                        <a:rPr lang="lv-LV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zvaigzes</a:t>
                      </a:r>
                      <a:endParaRPr lang="lv-LV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/>
                        <a:t>210</a:t>
                      </a:r>
                      <a:endParaRPr lang="lv-LV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/>
                        <a:t>73%</a:t>
                      </a:r>
                      <a:endParaRPr lang="lv-LV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2298918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/>
                      <a:r>
                        <a:rPr lang="lv-LV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zvaigzes</a:t>
                      </a:r>
                      <a:endParaRPr lang="lv-LV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/>
                        <a:t>70</a:t>
                      </a:r>
                      <a:endParaRPr lang="lv-LV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/>
                        <a:t>24%</a:t>
                      </a:r>
                      <a:endParaRPr lang="lv-LV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891562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/>
                      <a:r>
                        <a:rPr lang="lv-LV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zvaigzes</a:t>
                      </a:r>
                      <a:endParaRPr lang="lv-LV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/>
                        <a:t>6</a:t>
                      </a:r>
                      <a:endParaRPr lang="lv-LV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/>
                        <a:t>2%</a:t>
                      </a:r>
                      <a:endParaRPr lang="lv-LV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/>
                      <a:r>
                        <a:rPr lang="lv-LV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zvaigzes</a:t>
                      </a:r>
                      <a:endParaRPr lang="lv-LV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/>
                        <a:t>0</a:t>
                      </a:r>
                      <a:endParaRPr lang="lv-LV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/>
                        <a:t>0%</a:t>
                      </a:r>
                      <a:endParaRPr lang="lv-LV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2725">
                <a:tc>
                  <a:txBody>
                    <a:bodyPr/>
                    <a:lstStyle/>
                    <a:p>
                      <a:pPr algn="ctr"/>
                      <a:r>
                        <a:rPr lang="lv-LV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zvaigze</a:t>
                      </a:r>
                      <a:endParaRPr lang="lv-LV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/>
                        <a:t>0</a:t>
                      </a:r>
                      <a:endParaRPr lang="lv-LV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/>
                        <a:t>0%</a:t>
                      </a:r>
                      <a:endParaRPr lang="lv-LV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37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Salīdzinājums (</a:t>
            </a:r>
            <a:r>
              <a:rPr lang="lv-LV" dirty="0" smtClean="0"/>
              <a:t>2020./ 2022. </a:t>
            </a:r>
            <a:r>
              <a:rPr lang="lv-LV" dirty="0"/>
              <a:t>gads)</a:t>
            </a:r>
          </a:p>
        </p:txBody>
      </p:sp>
      <p:graphicFrame>
        <p:nvGraphicFramePr>
          <p:cNvPr id="6" name="Satura vietturi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061641"/>
              </p:ext>
            </p:extLst>
          </p:nvPr>
        </p:nvGraphicFramePr>
        <p:xfrm>
          <a:off x="1154954" y="2200758"/>
          <a:ext cx="9151419" cy="4657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547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Jūs apmeklējat bibliotēku galvenokārt, lai:</a:t>
            </a:r>
          </a:p>
        </p:txBody>
      </p:sp>
      <p:graphicFrame>
        <p:nvGraphicFramePr>
          <p:cNvPr id="4" name="Satura vietturi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727107"/>
              </p:ext>
            </p:extLst>
          </p:nvPr>
        </p:nvGraphicFramePr>
        <p:xfrm>
          <a:off x="1155700" y="2603500"/>
          <a:ext cx="8824914" cy="3708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28871">
                  <a:extLst>
                    <a:ext uri="{9D8B030D-6E8A-4147-A177-3AD203B41FA5}">
                      <a16:colId xmlns:a16="http://schemas.microsoft.com/office/drawing/2014/main" xmlns="" val="3345782883"/>
                    </a:ext>
                  </a:extLst>
                </a:gridCol>
                <a:gridCol w="1446245">
                  <a:extLst>
                    <a:ext uri="{9D8B030D-6E8A-4147-A177-3AD203B41FA5}">
                      <a16:colId xmlns:a16="http://schemas.microsoft.com/office/drawing/2014/main" xmlns="" val="931443991"/>
                    </a:ext>
                  </a:extLst>
                </a:gridCol>
                <a:gridCol w="1349798">
                  <a:extLst>
                    <a:ext uri="{9D8B030D-6E8A-4147-A177-3AD203B41FA5}">
                      <a16:colId xmlns:a16="http://schemas.microsoft.com/office/drawing/2014/main" xmlns="" val="30945711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Atbilde</a:t>
                      </a:r>
                      <a:endParaRPr lang="lv-LV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Skaits</a:t>
                      </a:r>
                      <a:endParaRPr lang="lv-LV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Procenti</a:t>
                      </a:r>
                      <a:endParaRPr lang="lv-LV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9828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Atrastu un paņemtu izdevumu lasīšanai uz mājām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224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30%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2993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Aplūkotu izstādi / Apmeklētu pasākumu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118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16%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4127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Lasītu izdevumu bibliotēkā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77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10%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3617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Izmantotu kopēšanas, drukāšanas pakalpojumus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57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8%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6390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Nodarbotos ar zinātniski pētniecisko darbu / studētu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45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6%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0468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Pavadītu brīvo laiku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58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8%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095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Izmantotu internetu (t.sk. </a:t>
                      </a:r>
                      <a:r>
                        <a:rPr lang="lv-LV" dirty="0" err="1" smtClean="0"/>
                        <a:t>WiFi</a:t>
                      </a:r>
                      <a:r>
                        <a:rPr lang="lv-LV" dirty="0" smtClean="0"/>
                        <a:t>)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47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6%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6610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Satiktu draugus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45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6%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433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Izmantotu datubāzes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58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38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Jūs apmeklējat bibliotēku galvenokārt, </a:t>
            </a:r>
            <a:r>
              <a:rPr lang="lv-LV" dirty="0" smtClean="0"/>
              <a:t>lai:</a:t>
            </a:r>
            <a:endParaRPr lang="lv-LV" dirty="0"/>
          </a:p>
        </p:txBody>
      </p:sp>
      <p:graphicFrame>
        <p:nvGraphicFramePr>
          <p:cNvPr id="4" name="Satura vietturi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392000"/>
              </p:ext>
            </p:extLst>
          </p:nvPr>
        </p:nvGraphicFramePr>
        <p:xfrm>
          <a:off x="1155700" y="2603500"/>
          <a:ext cx="8824914" cy="2595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10210">
                  <a:extLst>
                    <a:ext uri="{9D8B030D-6E8A-4147-A177-3AD203B41FA5}">
                      <a16:colId xmlns:a16="http://schemas.microsoft.com/office/drawing/2014/main" xmlns="" val="1669714265"/>
                    </a:ext>
                  </a:extLst>
                </a:gridCol>
                <a:gridCol w="1203649">
                  <a:extLst>
                    <a:ext uri="{9D8B030D-6E8A-4147-A177-3AD203B41FA5}">
                      <a16:colId xmlns:a16="http://schemas.microsoft.com/office/drawing/2014/main" xmlns="" val="1712954463"/>
                    </a:ext>
                  </a:extLst>
                </a:gridCol>
                <a:gridCol w="1611055">
                  <a:extLst>
                    <a:ext uri="{9D8B030D-6E8A-4147-A177-3AD203B41FA5}">
                      <a16:colId xmlns:a16="http://schemas.microsoft.com/office/drawing/2014/main" xmlns="" val="21526486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Atbilde</a:t>
                      </a:r>
                      <a:endParaRPr lang="lv-LV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Skaits</a:t>
                      </a:r>
                      <a:endParaRPr lang="lv-LV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Procenti</a:t>
                      </a:r>
                      <a:endParaRPr lang="lv-LV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58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Uzzinātu informāciju par Ventspili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19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2447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Izmantotu Reģionālā mācību centra pakalpojumus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16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0018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Egrāmatu</a:t>
                      </a:r>
                      <a:r>
                        <a:rPr lang="lv-LV" dirty="0" smtClean="0"/>
                        <a:t> bibliotēka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8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9843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Izmantotu 3D izdrukas pakalpojumus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0605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Izmantotu virtuālās brilles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0%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2423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Cits variants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21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8913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02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36216" y="857758"/>
            <a:ext cx="9710670" cy="706964"/>
          </a:xfrm>
        </p:spPr>
        <p:txBody>
          <a:bodyPr/>
          <a:lstStyle/>
          <a:p>
            <a:r>
              <a:rPr lang="lv-LV" sz="3200" dirty="0"/>
              <a:t>Vai zināt, ka Ventspils Galvenajā bibliotēkā darbojas Eiropas Informācijas centrs (EDIC Ventspils)?</a:t>
            </a:r>
          </a:p>
        </p:txBody>
      </p:sp>
      <p:graphicFrame>
        <p:nvGraphicFramePr>
          <p:cNvPr id="6" name="Satura vietturi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56817"/>
              </p:ext>
            </p:extLst>
          </p:nvPr>
        </p:nvGraphicFramePr>
        <p:xfrm>
          <a:off x="1575183" y="2448954"/>
          <a:ext cx="8871703" cy="425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897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61772" y="896395"/>
            <a:ext cx="4305688" cy="706964"/>
          </a:xfrm>
        </p:spPr>
        <p:txBody>
          <a:bodyPr/>
          <a:lstStyle/>
          <a:p>
            <a:pPr algn="ctr"/>
            <a:r>
              <a:rPr lang="lv-LV" sz="2800" dirty="0"/>
              <a:t>Vai esat apmeklējuši EDIC Ventspils, lai gūtu informāciju par ES?</a:t>
            </a:r>
          </a:p>
        </p:txBody>
      </p:sp>
      <p:graphicFrame>
        <p:nvGraphicFramePr>
          <p:cNvPr id="6" name="Satura vietturi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267318"/>
              </p:ext>
            </p:extLst>
          </p:nvPr>
        </p:nvGraphicFramePr>
        <p:xfrm>
          <a:off x="-1265718" y="2103437"/>
          <a:ext cx="8760667" cy="425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Virsraksts 1"/>
          <p:cNvSpPr txBox="1">
            <a:spLocks/>
          </p:cNvSpPr>
          <p:nvPr/>
        </p:nvSpPr>
        <p:spPr bwMode="gray">
          <a:xfrm>
            <a:off x="5886451" y="1002243"/>
            <a:ext cx="5018302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lv-LV" sz="2800" dirty="0" smtClean="0"/>
              <a:t>Vai esat apmeklējuši EDIC Ventspils, lai piedalītos EDIC organizētos pasākumos?</a:t>
            </a:r>
            <a:endParaRPr lang="lv-LV" sz="2800" dirty="0"/>
          </a:p>
        </p:txBody>
      </p:sp>
      <p:graphicFrame>
        <p:nvGraphicFramePr>
          <p:cNvPr id="5" name="Satura vietturi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837205"/>
              </p:ext>
            </p:extLst>
          </p:nvPr>
        </p:nvGraphicFramePr>
        <p:xfrm>
          <a:off x="5267460" y="2389188"/>
          <a:ext cx="8824913" cy="425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508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709358" cy="706964"/>
          </a:xfrm>
        </p:spPr>
        <p:txBody>
          <a:bodyPr/>
          <a:lstStyle/>
          <a:p>
            <a:r>
              <a:rPr lang="lv-LV" dirty="0" smtClean="0"/>
              <a:t>Kā Jūs gribētu uzzināt informāciju par bibliotēkā pieejamajiem pakalpojumiem?</a:t>
            </a:r>
            <a:endParaRPr lang="lv-LV" dirty="0"/>
          </a:p>
        </p:txBody>
      </p:sp>
      <p:graphicFrame>
        <p:nvGraphicFramePr>
          <p:cNvPr id="10" name="Satura vietturis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9041743"/>
              </p:ext>
            </p:extLst>
          </p:nvPr>
        </p:nvGraphicFramePr>
        <p:xfrm>
          <a:off x="464950" y="2423238"/>
          <a:ext cx="6152827" cy="4672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atura vietturis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59981292"/>
              </p:ext>
            </p:extLst>
          </p:nvPr>
        </p:nvGraphicFramePr>
        <p:xfrm>
          <a:off x="7144719" y="2686709"/>
          <a:ext cx="5047281" cy="369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427">
                  <a:extLst>
                    <a:ext uri="{9D8B030D-6E8A-4147-A177-3AD203B41FA5}">
                      <a16:colId xmlns:a16="http://schemas.microsoft.com/office/drawing/2014/main" xmlns="" val="3651255101"/>
                    </a:ext>
                  </a:extLst>
                </a:gridCol>
                <a:gridCol w="1682427">
                  <a:extLst>
                    <a:ext uri="{9D8B030D-6E8A-4147-A177-3AD203B41FA5}">
                      <a16:colId xmlns:a16="http://schemas.microsoft.com/office/drawing/2014/main" xmlns="" val="3783482937"/>
                    </a:ext>
                  </a:extLst>
                </a:gridCol>
                <a:gridCol w="1682427">
                  <a:extLst>
                    <a:ext uri="{9D8B030D-6E8A-4147-A177-3AD203B41FA5}">
                      <a16:colId xmlns:a16="http://schemas.microsoft.com/office/drawing/2014/main" xmlns="" val="1876951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v-LV" b="0" cap="all" dirty="0">
                          <a:solidFill>
                            <a:srgbClr val="FFFFFF"/>
                          </a:solidFill>
                          <a:effectLst/>
                        </a:rPr>
                        <a:t>ATBILDE</a:t>
                      </a:r>
                    </a:p>
                  </a:txBody>
                  <a:tcPr marL="142875" marR="142875" marT="95250" marB="952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b="0" cap="all">
                          <a:solidFill>
                            <a:srgbClr val="FFFFFF"/>
                          </a:solidFill>
                          <a:effectLst/>
                        </a:rPr>
                        <a:t>SKAITS</a:t>
                      </a:r>
                    </a:p>
                  </a:txBody>
                  <a:tcPr marL="142875" marR="142875" marT="95250" marB="952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b="0" cap="all">
                          <a:solidFill>
                            <a:srgbClr val="FFFFFF"/>
                          </a:solidFill>
                          <a:effectLst/>
                        </a:rPr>
                        <a:t>PROCENTI</a:t>
                      </a:r>
                    </a:p>
                  </a:txBody>
                  <a:tcPr marL="142875" marR="142875" marT="95250" marB="95250" anchor="ctr"/>
                </a:tc>
                <a:extLst>
                  <a:ext uri="{0D108BD9-81ED-4DB2-BD59-A6C34878D82A}">
                    <a16:rowId xmlns:a16="http://schemas.microsoft.com/office/drawing/2014/main" xmlns="" val="3583533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b="0">
                          <a:effectLst/>
                        </a:rPr>
                        <a:t>Informācija e-pastā, sms</a:t>
                      </a: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r>
                        <a:rPr lang="lv-LV" b="0" dirty="0" smtClean="0">
                          <a:effectLst/>
                        </a:rPr>
                        <a:t>113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b="0" dirty="0" smtClean="0">
                          <a:effectLst/>
                        </a:rPr>
                        <a:t>35%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extLst>
                  <a:ext uri="{0D108BD9-81ED-4DB2-BD59-A6C34878D82A}">
                    <a16:rowId xmlns:a16="http://schemas.microsoft.com/office/drawing/2014/main" xmlns="" val="1872244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b="0">
                          <a:effectLst/>
                        </a:rPr>
                        <a:t>Informatīvas lapiņas</a:t>
                      </a: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r>
                        <a:rPr lang="lv-LV" b="0" dirty="0" smtClean="0">
                          <a:effectLst/>
                        </a:rPr>
                        <a:t>66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b="0" dirty="0" smtClean="0">
                          <a:effectLst/>
                        </a:rPr>
                        <a:t>20%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extLst>
                  <a:ext uri="{0D108BD9-81ED-4DB2-BD59-A6C34878D82A}">
                    <a16:rowId xmlns:a16="http://schemas.microsoft.com/office/drawing/2014/main" xmlns="" val="4006220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b="0" dirty="0">
                          <a:effectLst/>
                        </a:rPr>
                        <a:t>Grūti pateikt</a:t>
                      </a: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r>
                        <a:rPr lang="lv-LV" b="0" dirty="0" smtClean="0">
                          <a:effectLst/>
                        </a:rPr>
                        <a:t>74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b="0" dirty="0" smtClean="0">
                          <a:effectLst/>
                        </a:rPr>
                        <a:t>23%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extLst>
                  <a:ext uri="{0D108BD9-81ED-4DB2-BD59-A6C34878D82A}">
                    <a16:rowId xmlns:a16="http://schemas.microsoft.com/office/drawing/2014/main" xmlns="" val="251332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b="0">
                          <a:effectLst/>
                        </a:rPr>
                        <a:t>Nevēlos saņemt informāciju</a:t>
                      </a: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r>
                        <a:rPr lang="lv-LV" b="0" dirty="0" smtClean="0">
                          <a:effectLst/>
                        </a:rPr>
                        <a:t>47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b="0" dirty="0" smtClean="0">
                          <a:effectLst/>
                        </a:rPr>
                        <a:t>15%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extLst>
                  <a:ext uri="{0D108BD9-81ED-4DB2-BD59-A6C34878D82A}">
                    <a16:rowId xmlns:a16="http://schemas.microsoft.com/office/drawing/2014/main" xmlns="" val="2149341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b="0">
                          <a:effectLst/>
                        </a:rPr>
                        <a:t>Cits variants</a:t>
                      </a: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r>
                        <a:rPr lang="lv-LV" b="0" dirty="0" smtClean="0">
                          <a:effectLst/>
                        </a:rPr>
                        <a:t>23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b="0" dirty="0" smtClean="0">
                          <a:effectLst/>
                        </a:rPr>
                        <a:t>7%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extLst>
                  <a:ext uri="{0D108BD9-81ED-4DB2-BD59-A6C34878D82A}">
                    <a16:rowId xmlns:a16="http://schemas.microsoft.com/office/drawing/2014/main" xmlns="" val="92080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47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Salīdzinājums (</a:t>
            </a:r>
            <a:r>
              <a:rPr lang="lv-LV" dirty="0" smtClean="0"/>
              <a:t>2020./ 2022. </a:t>
            </a:r>
            <a:r>
              <a:rPr lang="lv-LV" dirty="0"/>
              <a:t>gads)</a:t>
            </a:r>
          </a:p>
        </p:txBody>
      </p:sp>
      <p:graphicFrame>
        <p:nvGraphicFramePr>
          <p:cNvPr id="6" name="Satura vietturi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199764"/>
              </p:ext>
            </p:extLst>
          </p:nvPr>
        </p:nvGraphicFramePr>
        <p:xfrm>
          <a:off x="728420" y="2278251"/>
          <a:ext cx="9779431" cy="4579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17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Atbilžu dinamika</a:t>
            </a:r>
            <a:endParaRPr lang="lv-LV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168797"/>
              </p:ext>
            </p:extLst>
          </p:nvPr>
        </p:nvGraphicFramePr>
        <p:xfrm>
          <a:off x="-1" y="2603500"/>
          <a:ext cx="12192001" cy="3350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6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83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00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11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016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740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296114185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Galvenā bibliotēka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Bērnu bibliotēka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Pārventas bibliotēka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Augstskolas bibliotēka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Gāliņciema bibliotēka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Attālināti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Mūzikas bibliotēka</a:t>
                      </a:r>
                      <a:endParaRPr lang="en-US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3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KOPĀ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lv-LV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lv-LV" sz="2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lv-LV" sz="2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lv-LV" sz="2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lv-LV" sz="2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lv-LV" sz="2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104</a:t>
                      </a:r>
                      <a:endParaRPr lang="lv-LV" sz="2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lv-LV" sz="2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3600" b="1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308</a:t>
                      </a:r>
                      <a:endParaRPr lang="lv-LV" sz="3600" b="1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lv-LV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</a:t>
                      </a:r>
                      <a:endParaRPr lang="lv-LV" sz="2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  <a:endParaRPr lang="lv-LV" sz="2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  <a:endParaRPr lang="lv-LV" sz="2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lv-LV" sz="2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  <a:endParaRPr lang="lv-LV" sz="2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323</a:t>
                      </a:r>
                      <a:endParaRPr lang="lv-LV" sz="2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2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3600" b="1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699</a:t>
                      </a:r>
                      <a:endParaRPr lang="lv-LV" sz="3600" b="1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800" b="1" dirty="0" smtClean="0"/>
                        <a:t>2019</a:t>
                      </a:r>
                      <a:endParaRPr lang="lv-LV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0540" algn="l"/>
                        </a:tabLst>
                      </a:pPr>
                      <a:r>
                        <a:rPr lang="lv-LV" sz="2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274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127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3600" b="1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922</a:t>
                      </a:r>
                      <a:endParaRPr lang="en-US" sz="3600" b="1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800" b="0" dirty="0" smtClean="0"/>
                        <a:t>2018</a:t>
                      </a:r>
                      <a:endParaRPr lang="lv-LV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128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77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143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124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3600" b="1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597</a:t>
                      </a:r>
                      <a:endParaRPr lang="en-US" sz="3600" b="1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91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25056" y="276244"/>
            <a:ext cx="8761413" cy="706964"/>
          </a:xfrm>
        </p:spPr>
        <p:txBody>
          <a:bodyPr/>
          <a:lstStyle/>
          <a:p>
            <a:r>
              <a:rPr lang="lv-LV" dirty="0" smtClean="0"/>
              <a:t>Cits variants: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87459" y="1238930"/>
            <a:ext cx="9608654" cy="5619070"/>
          </a:xfrm>
        </p:spPr>
        <p:txBody>
          <a:bodyPr>
            <a:normAutofit/>
          </a:bodyPr>
          <a:lstStyle/>
          <a:p>
            <a:r>
              <a:rPr lang="lv-LV" sz="2400" dirty="0" smtClean="0"/>
              <a:t>Mājaslapā</a:t>
            </a:r>
            <a:r>
              <a:rPr lang="lv-LV" sz="2400" dirty="0"/>
              <a:t>, sociālajos tīklos, vietējos </a:t>
            </a:r>
            <a:r>
              <a:rPr lang="lv-LV" sz="2400" dirty="0" smtClean="0"/>
              <a:t>medijos;</a:t>
            </a:r>
            <a:endParaRPr lang="lv-LV" sz="2400" dirty="0"/>
          </a:p>
          <a:p>
            <a:r>
              <a:rPr lang="lv-LV" sz="2400" dirty="0" smtClean="0"/>
              <a:t>Es </a:t>
            </a:r>
            <a:r>
              <a:rPr lang="lv-LV" sz="2400" dirty="0"/>
              <a:t>pats visu </a:t>
            </a:r>
            <a:r>
              <a:rPr lang="lv-LV" sz="2400" dirty="0" smtClean="0"/>
              <a:t>uzzinu.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417767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Vai Jums ir ierosinājumi kā mēs varētu uzlabot bibliotēkas darbu?</a:t>
            </a:r>
            <a:endParaRPr lang="lv-LV" dirty="0"/>
          </a:p>
        </p:txBody>
      </p:sp>
      <p:graphicFrame>
        <p:nvGraphicFramePr>
          <p:cNvPr id="6" name="Satura vietturi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03682"/>
              </p:ext>
            </p:extLst>
          </p:nvPr>
        </p:nvGraphicFramePr>
        <p:xfrm>
          <a:off x="1426416" y="2003182"/>
          <a:ext cx="9522632" cy="5052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524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589689" y="591283"/>
            <a:ext cx="8761413" cy="706964"/>
          </a:xfrm>
        </p:spPr>
        <p:txBody>
          <a:bodyPr/>
          <a:lstStyle/>
          <a:p>
            <a:r>
              <a:rPr lang="lv-LV" dirty="0"/>
              <a:t>Respondentu </a:t>
            </a:r>
            <a:r>
              <a:rPr lang="lv-LV" dirty="0" smtClean="0"/>
              <a:t>ierosinājumi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0451" y="2310937"/>
            <a:ext cx="11022675" cy="4696692"/>
          </a:xfrm>
        </p:spPr>
        <p:txBody>
          <a:bodyPr>
            <a:normAutofit fontScale="92500" lnSpcReduction="20000"/>
          </a:bodyPr>
          <a:lstStyle/>
          <a:p>
            <a:r>
              <a:rPr lang="lv-LV" dirty="0" err="1"/>
              <a:t>Pakomāta</a:t>
            </a:r>
            <a:r>
              <a:rPr lang="lv-LV" dirty="0"/>
              <a:t> ieviešana</a:t>
            </a:r>
          </a:p>
          <a:p>
            <a:r>
              <a:rPr lang="lv-LV" dirty="0"/>
              <a:t>Vairāk informācijas pilsētvidē drukātā veidā</a:t>
            </a:r>
          </a:p>
          <a:p>
            <a:r>
              <a:rPr lang="lv-LV" dirty="0"/>
              <a:t>Lai notiek </a:t>
            </a:r>
            <a:r>
              <a:rPr lang="lv-LV" dirty="0" err="1"/>
              <a:t>vairak</a:t>
            </a:r>
            <a:r>
              <a:rPr lang="lv-LV" dirty="0"/>
              <a:t> </a:t>
            </a:r>
            <a:r>
              <a:rPr lang="lv-LV" dirty="0" err="1"/>
              <a:t>pasaumi</a:t>
            </a:r>
            <a:r>
              <a:rPr lang="lv-LV" dirty="0"/>
              <a:t>.</a:t>
            </a:r>
          </a:p>
          <a:p>
            <a:r>
              <a:rPr lang="lv-LV" dirty="0"/>
              <a:t>Atalgojuma palielināšana bibliotekārēm!</a:t>
            </a:r>
          </a:p>
          <a:p>
            <a:r>
              <a:rPr lang="lv-LV" dirty="0" err="1"/>
              <a:t>Varetu</a:t>
            </a:r>
            <a:r>
              <a:rPr lang="lv-LV" dirty="0"/>
              <a:t> </a:t>
            </a:r>
            <a:r>
              <a:rPr lang="lv-LV" dirty="0" err="1"/>
              <a:t>iestadit</a:t>
            </a:r>
            <a:r>
              <a:rPr lang="lv-LV" dirty="0"/>
              <a:t> </a:t>
            </a:r>
            <a:r>
              <a:rPr lang="lv-LV" dirty="0" err="1"/>
              <a:t>vairak</a:t>
            </a:r>
            <a:r>
              <a:rPr lang="lv-LV" dirty="0"/>
              <a:t> </a:t>
            </a:r>
            <a:r>
              <a:rPr lang="lv-LV" dirty="0" err="1"/>
              <a:t>mangu</a:t>
            </a:r>
            <a:r>
              <a:rPr lang="lv-LV" dirty="0"/>
              <a:t> (no </a:t>
            </a:r>
            <a:r>
              <a:rPr lang="lv-LV" dirty="0" err="1"/>
              <a:t>anglu</a:t>
            </a:r>
            <a:r>
              <a:rPr lang="lv-LV" dirty="0"/>
              <a:t> valodas </a:t>
            </a:r>
            <a:r>
              <a:rPr lang="lv-LV" dirty="0" err="1"/>
              <a:t>manga</a:t>
            </a:r>
            <a:r>
              <a:rPr lang="lv-LV" dirty="0"/>
              <a:t>)</a:t>
            </a:r>
          </a:p>
          <a:p>
            <a:r>
              <a:rPr lang="lv-LV" dirty="0"/>
              <a:t>Tematiski </a:t>
            </a:r>
            <a:r>
              <a:rPr lang="lv-LV" dirty="0" err="1"/>
              <a:t>pasakumi</a:t>
            </a:r>
            <a:r>
              <a:rPr lang="lv-LV" dirty="0"/>
              <a:t> </a:t>
            </a:r>
            <a:r>
              <a:rPr lang="lv-LV" dirty="0" err="1"/>
              <a:t>skolam</a:t>
            </a:r>
            <a:endParaRPr lang="lv-LV" dirty="0"/>
          </a:p>
          <a:p>
            <a:r>
              <a:rPr lang="lv-LV" dirty="0"/>
              <a:t>Centrālajā bibliotēkā ejas starp grāmatu plauktiem ( 1. stāvā) ir par šauru - slikti pārskatāmas grāmatas, it īpaši, apakšējos</a:t>
            </a:r>
          </a:p>
          <a:p>
            <a:r>
              <a:rPr lang="lv-LV" dirty="0"/>
              <a:t>plauktos un varētu būt labāks apgaismojums. Protams, </a:t>
            </a:r>
            <a:r>
              <a:rPr lang="lv-LV" dirty="0" err="1"/>
              <a:t>Pārventas</a:t>
            </a:r>
            <a:r>
              <a:rPr lang="lv-LV" dirty="0"/>
              <a:t> bibliotēkā ir daudz ērtāk</a:t>
            </a:r>
            <a:r>
              <a:rPr lang="lv-LV" dirty="0" smtClean="0"/>
              <a:t>.</a:t>
            </a:r>
          </a:p>
          <a:p>
            <a:r>
              <a:rPr lang="lv-LV" dirty="0"/>
              <a:t>Bibliotēka nesniedz neko, kas varētu interesēt puišus pusaudža vecumā. Radošās darbnīcas vairāk piemērotas pirmsskolas</a:t>
            </a:r>
          </a:p>
          <a:p>
            <a:r>
              <a:rPr lang="lv-LV" dirty="0"/>
              <a:t>vecumam, savukārt pirmsskolas vecuma bērns nenāks uz bibliotēku tādā darbalaikā, kamēr atrodas bērnudārzā. </a:t>
            </a:r>
            <a:r>
              <a:rPr lang="lv-LV" dirty="0" smtClean="0"/>
              <a:t>Savukārt sestdienās </a:t>
            </a:r>
            <a:r>
              <a:rPr lang="lv-LV" dirty="0"/>
              <a:t>bieži vien pasākumi dublējas- Ventspils nav tik liela pilsēta, lai bibliotēka atļautos konkurēt savā starpā pati </a:t>
            </a:r>
            <a:r>
              <a:rPr lang="lv-LV" dirty="0" smtClean="0"/>
              <a:t>ar sevi </a:t>
            </a:r>
            <a:r>
              <a:rPr lang="lv-LV" dirty="0"/>
              <a:t>starp filiālēm. Manuprāt, tas ir nelietderīgi. Šādā lodziņā vērtēt visas filiāles - būtu komentārs par katru atsevišķi</a:t>
            </a:r>
            <a:r>
              <a:rPr lang="lv-LV" dirty="0" smtClean="0"/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8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41439" y="575715"/>
            <a:ext cx="8761413" cy="706964"/>
          </a:xfrm>
        </p:spPr>
        <p:txBody>
          <a:bodyPr/>
          <a:lstStyle/>
          <a:p>
            <a:r>
              <a:rPr lang="lv-LV" dirty="0"/>
              <a:t>Respondentu ierosinājumi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53940" y="2369977"/>
            <a:ext cx="11049925" cy="4292080"/>
          </a:xfrm>
        </p:spPr>
        <p:txBody>
          <a:bodyPr>
            <a:normAutofit/>
          </a:bodyPr>
          <a:lstStyle/>
          <a:p>
            <a:r>
              <a:rPr lang="en-US" dirty="0"/>
              <a:t>More original literature and magazines in Spanish and English</a:t>
            </a:r>
          </a:p>
          <a:p>
            <a:r>
              <a:rPr lang="en-US" dirty="0"/>
              <a:t>Not about the library itself, but the flowers right next to the library could use some more care. Thanks!</a:t>
            </a:r>
          </a:p>
          <a:p>
            <a:r>
              <a:rPr lang="lv-LV" dirty="0" err="1"/>
              <a:t>Vairak</a:t>
            </a:r>
            <a:r>
              <a:rPr lang="lv-LV" dirty="0"/>
              <a:t> </a:t>
            </a:r>
            <a:r>
              <a:rPr lang="lv-LV" dirty="0" err="1"/>
              <a:t>literaturu</a:t>
            </a:r>
            <a:r>
              <a:rPr lang="lv-LV" dirty="0"/>
              <a:t> krievu </a:t>
            </a:r>
            <a:r>
              <a:rPr lang="lv-LV" dirty="0" err="1"/>
              <a:t>valoda.Jaunumi</a:t>
            </a:r>
            <a:r>
              <a:rPr lang="lv-LV" dirty="0"/>
              <a:t> </a:t>
            </a:r>
            <a:r>
              <a:rPr lang="lv-LV" dirty="0" err="1"/>
              <a:t>dalliteratura</a:t>
            </a:r>
            <a:endParaRPr lang="lv-LV" dirty="0"/>
          </a:p>
          <a:p>
            <a:r>
              <a:rPr lang="lv-LV" dirty="0"/>
              <a:t>Es šodien kārtējo reizi novērtēju bibliotēkas nozīmi un iespēju </a:t>
            </a:r>
            <a:r>
              <a:rPr lang="lv-LV" dirty="0" err="1"/>
              <a:t>izprintēt</a:t>
            </a:r>
            <a:r>
              <a:rPr lang="lv-LV" dirty="0"/>
              <a:t>. </a:t>
            </a:r>
            <a:r>
              <a:rPr lang="lv-LV" dirty="0" err="1"/>
              <a:t>Pārventā</a:t>
            </a:r>
            <a:r>
              <a:rPr lang="lv-LV" dirty="0"/>
              <a:t> šī ir vienīgā vieta, kur sestdienā </a:t>
            </a:r>
            <a:r>
              <a:rPr lang="lv-LV" dirty="0" smtClean="0"/>
              <a:t>var </a:t>
            </a:r>
            <a:r>
              <a:rPr lang="lv-LV" dirty="0" err="1" smtClean="0"/>
              <a:t>izprintēt</a:t>
            </a:r>
            <a:r>
              <a:rPr lang="lv-LV" dirty="0"/>
              <a:t>. Pie esošajām kārtridža cenām arvien biežāk iegriezīšos pie jums.</a:t>
            </a:r>
          </a:p>
          <a:p>
            <a:r>
              <a:rPr lang="lv-LV" dirty="0"/>
              <a:t>Pieslēgt apkuri:)) </a:t>
            </a:r>
            <a:r>
              <a:rPr lang="lv-LV" dirty="0" err="1"/>
              <a:t>Pārventas</a:t>
            </a:r>
            <a:r>
              <a:rPr lang="lv-LV" dirty="0"/>
              <a:t> bibliotēkas bērnu nodaļā ir ļoti auksti. Manuprāt, uz bērnu vajadzībām taupīt naudu ir neētiski.</a:t>
            </a:r>
          </a:p>
          <a:p>
            <a:r>
              <a:rPr lang="lv-LV" dirty="0"/>
              <a:t>Lai ir auksti pieaugušo sadaļā, bet tur kur ir bērni ir jābūt silti :) P.S. </a:t>
            </a:r>
            <a:r>
              <a:rPr lang="lv-LV" dirty="0" err="1"/>
              <a:t>Starpcitu</a:t>
            </a:r>
            <a:r>
              <a:rPr lang="lv-LV" dirty="0"/>
              <a:t> Bērnu nodaļas grīda ir ledusauksta....</a:t>
            </a:r>
          </a:p>
          <a:p>
            <a:r>
              <a:rPr lang="lv-LV" dirty="0"/>
              <a:t>Es </a:t>
            </a:r>
            <a:r>
              <a:rPr lang="lv-LV" dirty="0" err="1"/>
              <a:t>gribetu</a:t>
            </a:r>
            <a:r>
              <a:rPr lang="lv-LV" dirty="0"/>
              <a:t> te lai ietu daudz </a:t>
            </a:r>
            <a:r>
              <a:rPr lang="lv-LV" dirty="0" err="1"/>
              <a:t>cilveki</a:t>
            </a:r>
            <a:r>
              <a:rPr lang="lv-LV" dirty="0"/>
              <a:t> un </a:t>
            </a:r>
            <a:r>
              <a:rPr lang="lv-LV" dirty="0" err="1"/>
              <a:t>lasitu</a:t>
            </a:r>
            <a:r>
              <a:rPr lang="lv-LV" dirty="0"/>
              <a:t> </a:t>
            </a:r>
            <a:r>
              <a:rPr lang="lv-LV" dirty="0" err="1"/>
              <a:t>gramatas</a:t>
            </a:r>
            <a:r>
              <a:rPr lang="lv-LV" dirty="0"/>
              <a:t> lai </a:t>
            </a:r>
            <a:r>
              <a:rPr lang="lv-LV" dirty="0" err="1"/>
              <a:t>iemacitos</a:t>
            </a:r>
            <a:r>
              <a:rPr lang="lv-LV" dirty="0"/>
              <a:t> </a:t>
            </a:r>
            <a:r>
              <a:rPr lang="lv-LV" dirty="0" err="1"/>
              <a:t>lasit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934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47878" y="566345"/>
            <a:ext cx="8761413" cy="706964"/>
          </a:xfrm>
        </p:spPr>
        <p:txBody>
          <a:bodyPr/>
          <a:lstStyle/>
          <a:p>
            <a:r>
              <a:rPr lang="lv-LV" dirty="0"/>
              <a:t>Respondentu ierosinājumi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48640" y="2385753"/>
            <a:ext cx="11197244" cy="4322618"/>
          </a:xfrm>
        </p:spPr>
        <p:txBody>
          <a:bodyPr>
            <a:normAutofit/>
          </a:bodyPr>
          <a:lstStyle/>
          <a:p>
            <a:r>
              <a:rPr lang="lv-LV" dirty="0"/>
              <a:t>Aktīvāk komunicēt ar klientu sociālajos tīklos, informācija bieži tiek ievietota pēdējā brīdī!</a:t>
            </a:r>
          </a:p>
          <a:p>
            <a:r>
              <a:rPr lang="lv-LV" dirty="0"/>
              <a:t>Izveidot automātisku lasītāju brīdinātāju par grāmatu termiņu drīzu beigšanos. Brīdināt par termiņa beigšanos.</a:t>
            </a:r>
          </a:p>
          <a:p>
            <a:r>
              <a:rPr lang="lv-LV" dirty="0"/>
              <a:t>vel </a:t>
            </a:r>
            <a:r>
              <a:rPr lang="lv-LV" dirty="0" err="1"/>
              <a:t>gramatas</a:t>
            </a:r>
            <a:endParaRPr lang="lv-LV" dirty="0"/>
          </a:p>
          <a:p>
            <a:r>
              <a:rPr lang="en-US" dirty="0"/>
              <a:t>Make information about the library and library services more available, maybe through social media and educational videos. </a:t>
            </a:r>
            <a:r>
              <a:rPr lang="en-US" dirty="0" smtClean="0"/>
              <a:t>I</a:t>
            </a:r>
            <a:r>
              <a:rPr lang="lv-LV" dirty="0" smtClean="0"/>
              <a:t> </a:t>
            </a:r>
            <a:r>
              <a:rPr lang="en-US" dirty="0" smtClean="0"/>
              <a:t>feel </a:t>
            </a:r>
            <a:r>
              <a:rPr lang="en-US" dirty="0"/>
              <a:t>I always need to ask if I need something. People at </a:t>
            </a:r>
            <a:r>
              <a:rPr lang="en-US" dirty="0" err="1"/>
              <a:t>Parventa</a:t>
            </a:r>
            <a:r>
              <a:rPr lang="en-US" dirty="0"/>
              <a:t> library are generally very </a:t>
            </a:r>
            <a:r>
              <a:rPr lang="en-US" dirty="0" err="1"/>
              <a:t>friendy</a:t>
            </a:r>
            <a:r>
              <a:rPr lang="en-US" dirty="0"/>
              <a:t> but they are </a:t>
            </a:r>
            <a:r>
              <a:rPr lang="en-US" dirty="0" smtClean="0"/>
              <a:t>oftentimes</a:t>
            </a:r>
            <a:r>
              <a:rPr lang="lv-LV" dirty="0" smtClean="0"/>
              <a:t> </a:t>
            </a:r>
            <a:r>
              <a:rPr lang="en-US" dirty="0" smtClean="0"/>
              <a:t>busy </a:t>
            </a:r>
            <a:r>
              <a:rPr lang="en-US" dirty="0"/>
              <a:t>and I </a:t>
            </a:r>
            <a:r>
              <a:rPr lang="en-US" dirty="0" err="1"/>
              <a:t>woud</a:t>
            </a:r>
            <a:r>
              <a:rPr lang="en-US" dirty="0"/>
              <a:t> love to find out the information I am looking for without their help. Especially if they don't speak English. </a:t>
            </a:r>
            <a:r>
              <a:rPr lang="en-US" dirty="0" smtClean="0"/>
              <a:t>I</a:t>
            </a:r>
            <a:r>
              <a:rPr lang="lv-LV" dirty="0" smtClean="0"/>
              <a:t> </a:t>
            </a:r>
            <a:r>
              <a:rPr lang="en-US" dirty="0" smtClean="0"/>
              <a:t>realize </a:t>
            </a:r>
            <a:r>
              <a:rPr lang="en-US" dirty="0"/>
              <a:t>it is a bit selfish of me but I would love more books in English. The collection here is rather small and has </a:t>
            </a:r>
            <a:r>
              <a:rPr lang="en-US" dirty="0" smtClean="0"/>
              <a:t>trouble</a:t>
            </a:r>
            <a:r>
              <a:rPr lang="lv-LV" dirty="0" smtClean="0"/>
              <a:t> </a:t>
            </a:r>
            <a:r>
              <a:rPr lang="en-US" dirty="0" err="1" smtClean="0"/>
              <a:t>accomodating</a:t>
            </a:r>
            <a:r>
              <a:rPr lang="en-US" dirty="0" smtClean="0"/>
              <a:t> </a:t>
            </a:r>
            <a:r>
              <a:rPr lang="en-US" dirty="0"/>
              <a:t>the tastes of the readers. I was delighted to find out, however, that both young and old like to read in </a:t>
            </a:r>
            <a:r>
              <a:rPr lang="en-US" dirty="0" smtClean="0"/>
              <a:t>English.</a:t>
            </a:r>
            <a:r>
              <a:rPr lang="lv-LV" dirty="0" smtClean="0"/>
              <a:t> </a:t>
            </a:r>
            <a:r>
              <a:rPr lang="en-US" dirty="0" smtClean="0"/>
              <a:t>Not </a:t>
            </a:r>
            <a:r>
              <a:rPr lang="en-US" dirty="0"/>
              <a:t>the same books, though</a:t>
            </a:r>
            <a:r>
              <a:rPr lang="en-US" dirty="0" smtClean="0"/>
              <a:t>.</a:t>
            </a:r>
            <a:endParaRPr lang="lv-LV" dirty="0" smtClean="0"/>
          </a:p>
          <a:p>
            <a:r>
              <a:rPr lang="lv-LV" dirty="0" err="1"/>
              <a:t>t;adu</a:t>
            </a:r>
            <a:r>
              <a:rPr lang="lv-LV" dirty="0"/>
              <a:t> nav</a:t>
            </a:r>
          </a:p>
          <a:p>
            <a:r>
              <a:rPr lang="lv-LV" dirty="0"/>
              <a:t>Mani viss apmierina, tā turpināt </a:t>
            </a:r>
            <a:r>
              <a:rPr lang="lv-LV" dirty="0" smtClean="0"/>
              <a:t>!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5929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06829" y="582970"/>
            <a:ext cx="8761413" cy="706964"/>
          </a:xfrm>
        </p:spPr>
        <p:txBody>
          <a:bodyPr/>
          <a:lstStyle/>
          <a:p>
            <a:r>
              <a:rPr lang="lv-LV" dirty="0"/>
              <a:t>Respondentu ierosinājumi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606829" y="2302625"/>
            <a:ext cx="11014363" cy="4330931"/>
          </a:xfrm>
        </p:spPr>
        <p:txBody>
          <a:bodyPr>
            <a:normAutofit lnSpcReduction="10000"/>
          </a:bodyPr>
          <a:lstStyle/>
          <a:p>
            <a:r>
              <a:rPr lang="lv-LV" dirty="0" smtClean="0"/>
              <a:t>Ļoti </a:t>
            </a:r>
            <a:r>
              <a:rPr lang="lv-LV" dirty="0"/>
              <a:t>bieži mainās darbinieki.</a:t>
            </a:r>
          </a:p>
          <a:p>
            <a:r>
              <a:rPr lang="lv-LV" dirty="0"/>
              <a:t>VĒLOS LAI ŠĪ VIDE NEMAINĪTOS.ŠEIT PATĪKAMI UZTURĒTIES.</a:t>
            </a:r>
          </a:p>
          <a:p>
            <a:r>
              <a:rPr lang="lv-LV" dirty="0"/>
              <a:t>Daudzi mana vecuma </a:t>
            </a:r>
            <a:r>
              <a:rPr lang="lv-LV" dirty="0" err="1"/>
              <a:t>cilveki</a:t>
            </a:r>
            <a:r>
              <a:rPr lang="lv-LV" dirty="0"/>
              <a:t> labprātāk izmanto lietotnes vairāk nekā </a:t>
            </a:r>
            <a:r>
              <a:rPr lang="lv-LV" dirty="0" err="1"/>
              <a:t>internetlapas</a:t>
            </a:r>
            <a:endParaRPr lang="lv-LV" dirty="0"/>
          </a:p>
          <a:p>
            <a:r>
              <a:rPr lang="lv-LV" dirty="0"/>
              <a:t>Viss </a:t>
            </a:r>
            <a:r>
              <a:rPr lang="lv-LV" dirty="0" err="1"/>
              <a:t>čikiniekā</a:t>
            </a:r>
            <a:r>
              <a:rPr lang="lv-LV" dirty="0"/>
              <a:t>. Tikai šis tas buksē. Pasaulē jau sen </a:t>
            </a:r>
            <a:r>
              <a:rPr lang="lv-LV" dirty="0" err="1"/>
              <a:t>audiogrāmatas</a:t>
            </a:r>
            <a:r>
              <a:rPr lang="lv-LV" dirty="0"/>
              <a:t> ir viens no pakalpojumiem, ko piedāvā bibliotēka. </a:t>
            </a:r>
            <a:r>
              <a:rPr lang="lv-LV" dirty="0" smtClean="0"/>
              <a:t>Es neesmu </a:t>
            </a:r>
            <a:r>
              <a:rPr lang="lv-LV" dirty="0"/>
              <a:t>akls, nav man lasīšanas problēmas, bet man patīk klausīties grāmatas. Otrs e-grāmata jāveido tā, lai tā </a:t>
            </a:r>
            <a:r>
              <a:rPr lang="lv-LV" dirty="0" smtClean="0"/>
              <a:t>būtu draudzīga </a:t>
            </a:r>
            <a:r>
              <a:rPr lang="lv-LV" dirty="0"/>
              <a:t>e-grāmatu lasītājam, lai var grāmatu lejupielādēt kaut uz laiku. Es bieži lidoju uz Dāniju un labprāt lasītu </a:t>
            </a:r>
            <a:r>
              <a:rPr lang="lv-LV" dirty="0" smtClean="0"/>
              <a:t>lidmašīnā tieši </a:t>
            </a:r>
            <a:r>
              <a:rPr lang="lv-LV" dirty="0"/>
              <a:t>latviski un e-grāmata ir forša, bet tur vajag internetu, varu jau pats pirkt, bet tādēļ jau ir bibliotēkas.</a:t>
            </a:r>
          </a:p>
          <a:p>
            <a:r>
              <a:rPr lang="lv-LV" dirty="0" err="1"/>
              <a:t>varetu</a:t>
            </a:r>
            <a:r>
              <a:rPr lang="lv-LV" dirty="0"/>
              <a:t> </a:t>
            </a:r>
            <a:r>
              <a:rPr lang="lv-LV" dirty="0" err="1"/>
              <a:t>uztaisit</a:t>
            </a:r>
            <a:r>
              <a:rPr lang="lv-LV" dirty="0"/>
              <a:t> </a:t>
            </a:r>
            <a:r>
              <a:rPr lang="lv-LV" dirty="0" err="1"/>
              <a:t>lielaku</a:t>
            </a:r>
            <a:r>
              <a:rPr lang="lv-LV" dirty="0"/>
              <a:t> </a:t>
            </a:r>
            <a:r>
              <a:rPr lang="lv-LV" dirty="0" err="1"/>
              <a:t>bernu</a:t>
            </a:r>
            <a:r>
              <a:rPr lang="lv-LV" dirty="0"/>
              <a:t> zonu</a:t>
            </a:r>
          </a:p>
          <a:p>
            <a:r>
              <a:rPr lang="lv-LV" dirty="0"/>
              <a:t>Nelikt tik daudz un biezi </a:t>
            </a:r>
            <a:r>
              <a:rPr lang="lv-LV" dirty="0" err="1"/>
              <a:t>pasakumus</a:t>
            </a:r>
            <a:r>
              <a:rPr lang="lv-LV" dirty="0"/>
              <a:t>, uz visiem nevar </a:t>
            </a:r>
            <a:r>
              <a:rPr lang="lv-LV" dirty="0" err="1"/>
              <a:t>paspet</a:t>
            </a:r>
            <a:r>
              <a:rPr lang="lv-LV" dirty="0" smtClean="0"/>
              <a:t>.</a:t>
            </a:r>
          </a:p>
          <a:p>
            <a:r>
              <a:rPr lang="lv-LV" dirty="0"/>
              <a:t>Pie Ventspils Augstskolas vajadzētu būt </a:t>
            </a:r>
            <a:r>
              <a:rPr lang="lv-LV" dirty="0" err="1"/>
              <a:t>pakomātam</a:t>
            </a:r>
            <a:endParaRPr lang="lv-LV" dirty="0"/>
          </a:p>
          <a:p>
            <a:r>
              <a:rPr lang="lv-LV" dirty="0"/>
              <a:t>Bibliotekāri </a:t>
            </a:r>
            <a:r>
              <a:rPr lang="lv-LV" dirty="0" err="1"/>
              <a:t>varetu</a:t>
            </a:r>
            <a:r>
              <a:rPr lang="lv-LV" dirty="0"/>
              <a:t> vairāk palīdzēt dažreiz. Liekas, ka tā negribīgi to dara citu reizi</a:t>
            </a:r>
          </a:p>
        </p:txBody>
      </p:sp>
    </p:spTree>
    <p:extLst>
      <p:ext uri="{BB962C8B-B14F-4D97-AF65-F5344CB8AC3E}">
        <p14:creationId xmlns:p14="http://schemas.microsoft.com/office/powerpoint/2010/main" val="399511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Vai Jūs ieteiktu apmeklēt bibliotēku saviem draugiem un kolēģiem?</a:t>
            </a:r>
          </a:p>
        </p:txBody>
      </p:sp>
      <p:graphicFrame>
        <p:nvGraphicFramePr>
          <p:cNvPr id="8" name="Satura vietturis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50200153"/>
              </p:ext>
            </p:extLst>
          </p:nvPr>
        </p:nvGraphicFramePr>
        <p:xfrm>
          <a:off x="573438" y="2417736"/>
          <a:ext cx="6447295" cy="4788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Satura vietturis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74692772"/>
              </p:ext>
            </p:extLst>
          </p:nvPr>
        </p:nvGraphicFramePr>
        <p:xfrm>
          <a:off x="7367589" y="2882469"/>
          <a:ext cx="4824411" cy="217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137">
                  <a:extLst>
                    <a:ext uri="{9D8B030D-6E8A-4147-A177-3AD203B41FA5}">
                      <a16:colId xmlns:a16="http://schemas.microsoft.com/office/drawing/2014/main" xmlns="" val="2173646280"/>
                    </a:ext>
                  </a:extLst>
                </a:gridCol>
                <a:gridCol w="1608137">
                  <a:extLst>
                    <a:ext uri="{9D8B030D-6E8A-4147-A177-3AD203B41FA5}">
                      <a16:colId xmlns:a16="http://schemas.microsoft.com/office/drawing/2014/main" xmlns="" val="1532747709"/>
                    </a:ext>
                  </a:extLst>
                </a:gridCol>
                <a:gridCol w="1608137">
                  <a:extLst>
                    <a:ext uri="{9D8B030D-6E8A-4147-A177-3AD203B41FA5}">
                      <a16:colId xmlns:a16="http://schemas.microsoft.com/office/drawing/2014/main" xmlns="" val="2220225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v-LV" b="0" cap="all" dirty="0">
                          <a:solidFill>
                            <a:srgbClr val="FFFFFF"/>
                          </a:solidFill>
                          <a:effectLst/>
                        </a:rPr>
                        <a:t>ATBILDE</a:t>
                      </a:r>
                    </a:p>
                  </a:txBody>
                  <a:tcPr marL="142875" marR="142875" marT="95250" marB="952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b="0" cap="all">
                          <a:solidFill>
                            <a:srgbClr val="FFFFFF"/>
                          </a:solidFill>
                          <a:effectLst/>
                        </a:rPr>
                        <a:t>SKAITS</a:t>
                      </a:r>
                    </a:p>
                  </a:txBody>
                  <a:tcPr marL="142875" marR="142875" marT="95250" marB="952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b="0" cap="all">
                          <a:solidFill>
                            <a:srgbClr val="FFFFFF"/>
                          </a:solidFill>
                          <a:effectLst/>
                        </a:rPr>
                        <a:t>PROCENTI</a:t>
                      </a:r>
                    </a:p>
                  </a:txBody>
                  <a:tcPr marL="142875" marR="142875" marT="95250" marB="95250" anchor="ctr"/>
                </a:tc>
                <a:extLst>
                  <a:ext uri="{0D108BD9-81ED-4DB2-BD59-A6C34878D82A}">
                    <a16:rowId xmlns:a16="http://schemas.microsoft.com/office/drawing/2014/main" xmlns="" val="101671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b="0">
                          <a:effectLst/>
                        </a:rPr>
                        <a:t>Jā</a:t>
                      </a: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r>
                        <a:rPr lang="lv-LV" b="0" dirty="0" smtClean="0">
                          <a:effectLst/>
                        </a:rPr>
                        <a:t>242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b="0" dirty="0" smtClean="0">
                          <a:effectLst/>
                        </a:rPr>
                        <a:t>84%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extLst>
                  <a:ext uri="{0D108BD9-81ED-4DB2-BD59-A6C34878D82A}">
                    <a16:rowId xmlns:a16="http://schemas.microsoft.com/office/drawing/2014/main" xmlns="" val="1088849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b="0">
                          <a:effectLst/>
                        </a:rPr>
                        <a:t>Drīzāk jā</a:t>
                      </a: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r>
                        <a:rPr lang="lv-LV" b="0" dirty="0" smtClean="0">
                          <a:effectLst/>
                        </a:rPr>
                        <a:t>40</a:t>
                      </a: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b="0" dirty="0" smtClean="0">
                          <a:effectLst/>
                        </a:rPr>
                        <a:t>14%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extLst>
                  <a:ext uri="{0D108BD9-81ED-4DB2-BD59-A6C34878D82A}">
                    <a16:rowId xmlns:a16="http://schemas.microsoft.com/office/drawing/2014/main" xmlns="" val="355606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b="0">
                          <a:effectLst/>
                        </a:rPr>
                        <a:t>Drīzāk nē</a:t>
                      </a: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r>
                        <a:rPr lang="lv-LV" b="0" dirty="0" smtClean="0">
                          <a:effectLst/>
                        </a:rPr>
                        <a:t>5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b="0" dirty="0" smtClean="0">
                          <a:effectLst/>
                        </a:rPr>
                        <a:t>2%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extLst>
                  <a:ext uri="{0D108BD9-81ED-4DB2-BD59-A6C34878D82A}">
                    <a16:rowId xmlns:a16="http://schemas.microsoft.com/office/drawing/2014/main" xmlns="" val="1534157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b="0">
                          <a:effectLst/>
                        </a:rPr>
                        <a:t>Nē</a:t>
                      </a: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r>
                        <a:rPr lang="lv-LV" b="0" dirty="0" smtClean="0">
                          <a:effectLst/>
                        </a:rPr>
                        <a:t>0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b="0" dirty="0" smtClean="0">
                          <a:effectLst/>
                        </a:rPr>
                        <a:t>0%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extLst>
                  <a:ext uri="{0D108BD9-81ED-4DB2-BD59-A6C34878D82A}">
                    <a16:rowId xmlns:a16="http://schemas.microsoft.com/office/drawing/2014/main" xmlns="" val="2849204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9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Vai Jūs pastāvīgi dzīvojat Latvijā?</a:t>
            </a:r>
            <a:endParaRPr lang="lv-LV" dirty="0"/>
          </a:p>
        </p:txBody>
      </p:sp>
      <p:graphicFrame>
        <p:nvGraphicFramePr>
          <p:cNvPr id="6" name="Satura vietturi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331862"/>
              </p:ext>
            </p:extLst>
          </p:nvPr>
        </p:nvGraphicFramePr>
        <p:xfrm>
          <a:off x="1154954" y="2069655"/>
          <a:ext cx="9019718" cy="5106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58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Jūs pastāvīgi dzīvojat:</a:t>
            </a:r>
            <a:endParaRPr lang="lv-LV" dirty="0"/>
          </a:p>
        </p:txBody>
      </p:sp>
      <p:graphicFrame>
        <p:nvGraphicFramePr>
          <p:cNvPr id="6" name="Satura vietturi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270694"/>
              </p:ext>
            </p:extLst>
          </p:nvPr>
        </p:nvGraphicFramePr>
        <p:xfrm>
          <a:off x="1912192" y="2239290"/>
          <a:ext cx="8825659" cy="4618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921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Kurā valstī Jūs dzīvojiet, - lūdzu, uzrakstiet?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154954" y="2448733"/>
            <a:ext cx="8825659" cy="4293030"/>
          </a:xfrm>
        </p:spPr>
        <p:txBody>
          <a:bodyPr>
            <a:normAutofit/>
          </a:bodyPr>
          <a:lstStyle/>
          <a:p>
            <a:r>
              <a:rPr lang="lv-LV" dirty="0" err="1"/>
              <a:t>anglija</a:t>
            </a:r>
            <a:endParaRPr lang="lv-LV" dirty="0"/>
          </a:p>
          <a:p>
            <a:r>
              <a:rPr lang="lv-LV" dirty="0"/>
              <a:t>LATVIJA</a:t>
            </a:r>
          </a:p>
          <a:p>
            <a:r>
              <a:rPr lang="lv-LV" dirty="0"/>
              <a:t>Zviedrija</a:t>
            </a:r>
          </a:p>
          <a:p>
            <a:r>
              <a:rPr lang="lv-LV" dirty="0"/>
              <a:t>Zviedrija</a:t>
            </a:r>
          </a:p>
          <a:p>
            <a:r>
              <a:rPr lang="lv-LV" dirty="0"/>
              <a:t>GB</a:t>
            </a:r>
          </a:p>
          <a:p>
            <a:r>
              <a:rPr lang="lv-LV" dirty="0"/>
              <a:t>Latvijā</a:t>
            </a:r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224075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Vai Jūs apmeklējat bibliotēkas?</a:t>
            </a:r>
          </a:p>
        </p:txBody>
      </p:sp>
      <p:graphicFrame>
        <p:nvGraphicFramePr>
          <p:cNvPr id="8" name="Satura vietturis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64933"/>
              </p:ext>
            </p:extLst>
          </p:nvPr>
        </p:nvGraphicFramePr>
        <p:xfrm>
          <a:off x="559837" y="2481943"/>
          <a:ext cx="6008913" cy="3967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Satura vietturis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852100029"/>
              </p:ext>
            </p:extLst>
          </p:nvPr>
        </p:nvGraphicFramePr>
        <p:xfrm>
          <a:off x="7367589" y="2603500"/>
          <a:ext cx="482441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137">
                  <a:extLst>
                    <a:ext uri="{9D8B030D-6E8A-4147-A177-3AD203B41FA5}">
                      <a16:colId xmlns:a16="http://schemas.microsoft.com/office/drawing/2014/main" xmlns="" val="2585137185"/>
                    </a:ext>
                  </a:extLst>
                </a:gridCol>
                <a:gridCol w="1608137">
                  <a:extLst>
                    <a:ext uri="{9D8B030D-6E8A-4147-A177-3AD203B41FA5}">
                      <a16:colId xmlns:a16="http://schemas.microsoft.com/office/drawing/2014/main" xmlns="" val="1824088555"/>
                    </a:ext>
                  </a:extLst>
                </a:gridCol>
                <a:gridCol w="1608137">
                  <a:extLst>
                    <a:ext uri="{9D8B030D-6E8A-4147-A177-3AD203B41FA5}">
                      <a16:colId xmlns:a16="http://schemas.microsoft.com/office/drawing/2014/main" xmlns="" val="1672927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Atbilde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Skaits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Procenti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2277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Jā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287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92%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608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Nē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24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8%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3463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8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Latvijā Jūs dzīvojat:</a:t>
            </a:r>
            <a:endParaRPr lang="lv-LV" dirty="0"/>
          </a:p>
        </p:txBody>
      </p:sp>
      <p:graphicFrame>
        <p:nvGraphicFramePr>
          <p:cNvPr id="6" name="Satura vietturi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353678"/>
              </p:ext>
            </p:extLst>
          </p:nvPr>
        </p:nvGraphicFramePr>
        <p:xfrm>
          <a:off x="206062" y="2086377"/>
          <a:ext cx="11985937" cy="5254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52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173615" y="698951"/>
            <a:ext cx="8761413" cy="706964"/>
          </a:xfrm>
        </p:spPr>
        <p:txBody>
          <a:bodyPr/>
          <a:lstStyle/>
          <a:p>
            <a:r>
              <a:rPr lang="lv-LV" dirty="0"/>
              <a:t>Lūdzu norādiet savu </a:t>
            </a:r>
            <a:r>
              <a:rPr lang="lv-LV" dirty="0" smtClean="0"/>
              <a:t>nodarbošanos:</a:t>
            </a:r>
            <a:endParaRPr lang="lv-LV" dirty="0"/>
          </a:p>
        </p:txBody>
      </p:sp>
      <p:graphicFrame>
        <p:nvGraphicFramePr>
          <p:cNvPr id="6" name="Satura vietturis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9510052"/>
              </p:ext>
            </p:extLst>
          </p:nvPr>
        </p:nvGraphicFramePr>
        <p:xfrm>
          <a:off x="7356529" y="2466157"/>
          <a:ext cx="4835471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220">
                  <a:extLst>
                    <a:ext uri="{9D8B030D-6E8A-4147-A177-3AD203B41FA5}">
                      <a16:colId xmlns:a16="http://schemas.microsoft.com/office/drawing/2014/main" xmlns="" val="3672820459"/>
                    </a:ext>
                  </a:extLst>
                </a:gridCol>
                <a:gridCol w="1177872">
                  <a:extLst>
                    <a:ext uri="{9D8B030D-6E8A-4147-A177-3AD203B41FA5}">
                      <a16:colId xmlns:a16="http://schemas.microsoft.com/office/drawing/2014/main" xmlns="" val="358939340"/>
                    </a:ext>
                  </a:extLst>
                </a:gridCol>
                <a:gridCol w="1100379">
                  <a:extLst>
                    <a:ext uri="{9D8B030D-6E8A-4147-A177-3AD203B41FA5}">
                      <a16:colId xmlns:a16="http://schemas.microsoft.com/office/drawing/2014/main" xmlns="" val="34028707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Atbilde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Skaits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Procenti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4115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Strādāju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124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40%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3144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Mācos skolā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101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32%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5102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Esmu pensijā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38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12%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8370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Studēju un strādāju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18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6%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034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Studēju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8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4914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Atpūšos (nestrādāju)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8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79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Esmu pensijā, bet vēl strādāju</a:t>
                      </a:r>
                      <a:r>
                        <a:rPr lang="lv-LV" baseline="0" dirty="0" smtClean="0"/>
                        <a:t> vai studēju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6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7426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Meklēju darbu (nestrādāju)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8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3709444"/>
                  </a:ext>
                </a:extLst>
              </a:tr>
            </a:tbl>
          </a:graphicData>
        </a:graphic>
      </p:graphicFrame>
      <p:graphicFrame>
        <p:nvGraphicFramePr>
          <p:cNvPr id="5" name="Satura vietturis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16507767"/>
              </p:ext>
            </p:extLst>
          </p:nvPr>
        </p:nvGraphicFramePr>
        <p:xfrm>
          <a:off x="108488" y="2363176"/>
          <a:ext cx="7098224" cy="4494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032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Paldies!</a:t>
            </a:r>
            <a:endParaRPr lang="lv-LV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5315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Salīdzinājums (2020./ 2022. gads)</a:t>
            </a:r>
            <a:endParaRPr lang="lv-LV" dirty="0"/>
          </a:p>
        </p:txBody>
      </p:sp>
      <p:graphicFrame>
        <p:nvGraphicFramePr>
          <p:cNvPr id="6" name="Satura vietturi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073349"/>
              </p:ext>
            </p:extLst>
          </p:nvPr>
        </p:nvGraphicFramePr>
        <p:xfrm>
          <a:off x="1154954" y="2309247"/>
          <a:ext cx="9329980" cy="4548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669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Vai Jūs iepriekš esat apmeklējuši mūsu bibliotēku</a:t>
            </a:r>
            <a:r>
              <a:rPr lang="lv-LV" dirty="0" smtClean="0"/>
              <a:t>?</a:t>
            </a:r>
            <a:endParaRPr lang="lv-LV" dirty="0"/>
          </a:p>
        </p:txBody>
      </p:sp>
      <p:graphicFrame>
        <p:nvGraphicFramePr>
          <p:cNvPr id="8" name="Satura vietturis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018275"/>
              </p:ext>
            </p:extLst>
          </p:nvPr>
        </p:nvGraphicFramePr>
        <p:xfrm>
          <a:off x="557939" y="2603500"/>
          <a:ext cx="6075337" cy="3896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Satura vietturis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675430851"/>
              </p:ext>
            </p:extLst>
          </p:nvPr>
        </p:nvGraphicFramePr>
        <p:xfrm>
          <a:off x="7367588" y="2603500"/>
          <a:ext cx="482441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137">
                  <a:extLst>
                    <a:ext uri="{9D8B030D-6E8A-4147-A177-3AD203B41FA5}">
                      <a16:colId xmlns:a16="http://schemas.microsoft.com/office/drawing/2014/main" xmlns="" val="2585137185"/>
                    </a:ext>
                  </a:extLst>
                </a:gridCol>
                <a:gridCol w="1608137">
                  <a:extLst>
                    <a:ext uri="{9D8B030D-6E8A-4147-A177-3AD203B41FA5}">
                      <a16:colId xmlns:a16="http://schemas.microsoft.com/office/drawing/2014/main" xmlns="" val="1824088555"/>
                    </a:ext>
                  </a:extLst>
                </a:gridCol>
                <a:gridCol w="1608137">
                  <a:extLst>
                    <a:ext uri="{9D8B030D-6E8A-4147-A177-3AD203B41FA5}">
                      <a16:colId xmlns:a16="http://schemas.microsoft.com/office/drawing/2014/main" xmlns="" val="1672927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Atbilde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Skaits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Procenti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2277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Jā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280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97%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608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Nē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7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3463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51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Salīdzinājums (</a:t>
            </a:r>
            <a:r>
              <a:rPr lang="lv-LV" dirty="0" smtClean="0"/>
              <a:t>2020./ 2022. </a:t>
            </a:r>
            <a:r>
              <a:rPr lang="lv-LV" dirty="0"/>
              <a:t>gads)</a:t>
            </a:r>
          </a:p>
        </p:txBody>
      </p:sp>
      <p:graphicFrame>
        <p:nvGraphicFramePr>
          <p:cNvPr id="6" name="Satura vietturi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93401"/>
              </p:ext>
            </p:extLst>
          </p:nvPr>
        </p:nvGraphicFramePr>
        <p:xfrm>
          <a:off x="1154954" y="2231756"/>
          <a:ext cx="8825659" cy="4626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113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Kāpēc Jūs neapmeklējat bibliotēku?</a:t>
            </a:r>
            <a:endParaRPr lang="lv-LV" dirty="0"/>
          </a:p>
        </p:txBody>
      </p:sp>
      <p:graphicFrame>
        <p:nvGraphicFramePr>
          <p:cNvPr id="5" name="Satura vietturis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77219199"/>
              </p:ext>
            </p:extLst>
          </p:nvPr>
        </p:nvGraphicFramePr>
        <p:xfrm>
          <a:off x="7367589" y="2758483"/>
          <a:ext cx="4824411" cy="2994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137">
                  <a:extLst>
                    <a:ext uri="{9D8B030D-6E8A-4147-A177-3AD203B41FA5}">
                      <a16:colId xmlns:a16="http://schemas.microsoft.com/office/drawing/2014/main" xmlns="" val="3915611804"/>
                    </a:ext>
                  </a:extLst>
                </a:gridCol>
                <a:gridCol w="1608137">
                  <a:extLst>
                    <a:ext uri="{9D8B030D-6E8A-4147-A177-3AD203B41FA5}">
                      <a16:colId xmlns:a16="http://schemas.microsoft.com/office/drawing/2014/main" xmlns="" val="2433802295"/>
                    </a:ext>
                  </a:extLst>
                </a:gridCol>
                <a:gridCol w="1608137">
                  <a:extLst>
                    <a:ext uri="{9D8B030D-6E8A-4147-A177-3AD203B41FA5}">
                      <a16:colId xmlns:a16="http://schemas.microsoft.com/office/drawing/2014/main" xmlns="" val="3874505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v-LV" b="0" cap="all" dirty="0">
                          <a:solidFill>
                            <a:srgbClr val="FFFFFF"/>
                          </a:solidFill>
                          <a:effectLst/>
                        </a:rPr>
                        <a:t>ATBILDE</a:t>
                      </a:r>
                    </a:p>
                  </a:txBody>
                  <a:tcPr marL="142875" marR="142875" marT="95250" marB="952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b="0" cap="all">
                          <a:solidFill>
                            <a:srgbClr val="FFFFFF"/>
                          </a:solidFill>
                          <a:effectLst/>
                        </a:rPr>
                        <a:t>SKAITS</a:t>
                      </a:r>
                    </a:p>
                  </a:txBody>
                  <a:tcPr marL="142875" marR="142875" marT="95250" marB="952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b="0" cap="all">
                          <a:solidFill>
                            <a:srgbClr val="FFFFFF"/>
                          </a:solidFill>
                          <a:effectLst/>
                        </a:rPr>
                        <a:t>PROCENTI</a:t>
                      </a:r>
                    </a:p>
                  </a:txBody>
                  <a:tcPr marL="142875" marR="142875" marT="95250" marB="95250" anchor="ctr"/>
                </a:tc>
                <a:extLst>
                  <a:ext uri="{0D108BD9-81ED-4DB2-BD59-A6C34878D82A}">
                    <a16:rowId xmlns:a16="http://schemas.microsoft.com/office/drawing/2014/main" xmlns="" val="3875491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b="0">
                          <a:effectLst/>
                        </a:rPr>
                        <a:t>Neinteresē</a:t>
                      </a: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r>
                        <a:rPr lang="lv-LV" b="0" dirty="0" smtClean="0">
                          <a:effectLst/>
                        </a:rPr>
                        <a:t>18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b="0" dirty="0" smtClean="0">
                          <a:effectLst/>
                        </a:rPr>
                        <a:t>51%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extLst>
                  <a:ext uri="{0D108BD9-81ED-4DB2-BD59-A6C34878D82A}">
                    <a16:rowId xmlns:a16="http://schemas.microsoft.com/office/drawing/2014/main" xmlns="" val="413874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b="0">
                          <a:effectLst/>
                        </a:rPr>
                        <a:t>Nav laika</a:t>
                      </a: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r>
                        <a:rPr lang="lv-LV" b="0" dirty="0" smtClean="0">
                          <a:effectLst/>
                        </a:rPr>
                        <a:t>11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b="0" dirty="0" smtClean="0">
                          <a:effectLst/>
                        </a:rPr>
                        <a:t>31%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extLst>
                  <a:ext uri="{0D108BD9-81ED-4DB2-BD59-A6C34878D82A}">
                    <a16:rowId xmlns:a16="http://schemas.microsoft.com/office/drawing/2014/main" xmlns="" val="62839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b="0" dirty="0">
                          <a:effectLst/>
                        </a:rPr>
                        <a:t>Neizdevīga atrašanās vieta</a:t>
                      </a: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r>
                        <a:rPr lang="lv-LV" b="0" dirty="0" smtClean="0">
                          <a:effectLst/>
                        </a:rPr>
                        <a:t>4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b="0" dirty="0" smtClean="0">
                          <a:effectLst/>
                        </a:rPr>
                        <a:t>11%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extLst>
                  <a:ext uri="{0D108BD9-81ED-4DB2-BD59-A6C34878D82A}">
                    <a16:rowId xmlns:a16="http://schemas.microsoft.com/office/drawing/2014/main" xmlns="" val="2617101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b="0">
                          <a:effectLst/>
                        </a:rPr>
                        <a:t>Neizdevīgs darba laiks</a:t>
                      </a: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r>
                        <a:rPr lang="lv-LV" b="0" dirty="0">
                          <a:effectLst/>
                        </a:rPr>
                        <a:t>2</a:t>
                      </a:r>
                    </a:p>
                  </a:txBody>
                  <a:tcPr marL="142875" marR="142875" marT="76200" marB="76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b="0" dirty="0" smtClean="0">
                          <a:effectLst/>
                        </a:rPr>
                        <a:t>6%</a:t>
                      </a:r>
                      <a:endParaRPr lang="lv-LV" b="0" dirty="0">
                        <a:effectLst/>
                      </a:endParaRPr>
                    </a:p>
                  </a:txBody>
                  <a:tcPr marL="142875" marR="142875" marT="76200" marB="76200" anchor="ctr"/>
                </a:tc>
                <a:extLst>
                  <a:ext uri="{0D108BD9-81ED-4DB2-BD59-A6C34878D82A}">
                    <a16:rowId xmlns:a16="http://schemas.microsoft.com/office/drawing/2014/main" xmlns="" val="1103274128"/>
                  </a:ext>
                </a:extLst>
              </a:tr>
            </a:tbl>
          </a:graphicData>
        </a:graphic>
      </p:graphicFrame>
      <p:graphicFrame>
        <p:nvGraphicFramePr>
          <p:cNvPr id="12" name="Satura vietturis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929749"/>
              </p:ext>
            </p:extLst>
          </p:nvPr>
        </p:nvGraphicFramePr>
        <p:xfrm>
          <a:off x="728420" y="1883044"/>
          <a:ext cx="5650773" cy="4974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077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Salīdzinājums (</a:t>
            </a:r>
            <a:r>
              <a:rPr lang="lv-LV" dirty="0" smtClean="0"/>
              <a:t>2020./ 2022. </a:t>
            </a:r>
            <a:r>
              <a:rPr lang="lv-LV" dirty="0"/>
              <a:t>gads)</a:t>
            </a:r>
          </a:p>
        </p:txBody>
      </p:sp>
      <p:graphicFrame>
        <p:nvGraphicFramePr>
          <p:cNvPr id="6" name="Satura vietturi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040804"/>
              </p:ext>
            </p:extLst>
          </p:nvPr>
        </p:nvGraphicFramePr>
        <p:xfrm>
          <a:off x="1155700" y="2293749"/>
          <a:ext cx="9305656" cy="4564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24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422280" cy="706964"/>
          </a:xfrm>
        </p:spPr>
        <p:txBody>
          <a:bodyPr/>
          <a:lstStyle/>
          <a:p>
            <a:r>
              <a:rPr lang="lv-LV" sz="3200" dirty="0"/>
              <a:t>Kādi pakalpojumi vai kādi pasākumi bibliotēkai jānodrošina, lai Jūs to apmeklētu? 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78498" y="2267339"/>
            <a:ext cx="10998736" cy="4590661"/>
          </a:xfrm>
        </p:spPr>
        <p:txBody>
          <a:bodyPr>
            <a:normAutofit fontScale="92500" lnSpcReduction="20000"/>
          </a:bodyPr>
          <a:lstStyle/>
          <a:p>
            <a:r>
              <a:rPr lang="lv-LV" dirty="0"/>
              <a:t>Dzīvoju tālu no bibliotēkas.</a:t>
            </a:r>
          </a:p>
          <a:p>
            <a:r>
              <a:rPr lang="lv-LV" dirty="0"/>
              <a:t>.</a:t>
            </a:r>
          </a:p>
          <a:p>
            <a:r>
              <a:rPr lang="lv-LV" dirty="0"/>
              <a:t>-</a:t>
            </a:r>
          </a:p>
          <a:p>
            <a:r>
              <a:rPr lang="sv-SE" dirty="0"/>
              <a:t>Kad bija fotoizstāde,tas bija skaisti.</a:t>
            </a:r>
          </a:p>
          <a:p>
            <a:r>
              <a:rPr lang="lv-LV" dirty="0"/>
              <a:t>nekādi</a:t>
            </a:r>
          </a:p>
          <a:p>
            <a:r>
              <a:rPr lang="lv-LV" dirty="0"/>
              <a:t>Nezinu</a:t>
            </a:r>
          </a:p>
          <a:p>
            <a:r>
              <a:rPr lang="lv-LV" dirty="0"/>
              <a:t>Plašāks grāmatu klāsts angļu valodā, estētiskākas telpas</a:t>
            </a:r>
          </a:p>
          <a:p>
            <a:r>
              <a:rPr lang="ru-RU" dirty="0"/>
              <a:t>Никакие</a:t>
            </a:r>
          </a:p>
          <a:p>
            <a:r>
              <a:rPr lang="ru-RU" dirty="0"/>
              <a:t>Никакие</a:t>
            </a:r>
          </a:p>
          <a:p>
            <a:r>
              <a:rPr lang="ru-RU" dirty="0"/>
              <a:t>Должны быть книги про спорт на русском</a:t>
            </a:r>
          </a:p>
          <a:p>
            <a:r>
              <a:rPr lang="lv-LV" dirty="0"/>
              <a:t>vairākas grāmatas</a:t>
            </a:r>
          </a:p>
          <a:p>
            <a:r>
              <a:rPr lang="es-ES" dirty="0"/>
              <a:t>šeit daudz kameras un daudz labas grāmatas</a:t>
            </a:r>
          </a:p>
          <a:p>
            <a:r>
              <a:rPr lang="lv-LV" dirty="0" err="1"/>
              <a:t>gramatas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5312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s. Sapulču telpa">
  <a:themeElements>
    <a:clrScheme name="Dzeltens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Jons. Sapulču telpa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s. Sapulču telpa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1221</TotalTime>
  <Words>1290</Words>
  <Application>Microsoft Office PowerPoint</Application>
  <PresentationFormat>Widescreen</PresentationFormat>
  <Paragraphs>318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Century Gothic</vt:lpstr>
      <vt:lpstr>Times New Roman</vt:lpstr>
      <vt:lpstr>Wingdings 3</vt:lpstr>
      <vt:lpstr>Jons. Sapulču telpa</vt:lpstr>
      <vt:lpstr>Ventspils bibliotēkas apmeklētāju aptauja 2022</vt:lpstr>
      <vt:lpstr>Atbilžu dinamika</vt:lpstr>
      <vt:lpstr>Vai Jūs apmeklējat bibliotēkas?</vt:lpstr>
      <vt:lpstr>Salīdzinājums (2020./ 2022. gads)</vt:lpstr>
      <vt:lpstr>Vai Jūs iepriekš esat apmeklējuši mūsu bibliotēku?</vt:lpstr>
      <vt:lpstr>Salīdzinājums (2020./ 2022. gads)</vt:lpstr>
      <vt:lpstr>Kāpēc Jūs neapmeklējat bibliotēku?</vt:lpstr>
      <vt:lpstr>Salīdzinājums (2020./ 2022. gads)</vt:lpstr>
      <vt:lpstr>Kādi pakalpojumi vai kādi pasākumi bibliotēkai jānodrošina, lai Jūs to apmeklētu? </vt:lpstr>
      <vt:lpstr>Cik bieži Jūs apmeklējat mūsu bibliotēku?</vt:lpstr>
      <vt:lpstr>Salīdzinājums (2020./ 2022. gads)</vt:lpstr>
      <vt:lpstr>Kā Jūs vērtējat mūsu bibliotēku?</vt:lpstr>
      <vt:lpstr>Salīdzinājums (2020./ 2022. gads)</vt:lpstr>
      <vt:lpstr>Jūs apmeklējat bibliotēku galvenokārt, lai:</vt:lpstr>
      <vt:lpstr>Jūs apmeklējat bibliotēku galvenokārt, lai:</vt:lpstr>
      <vt:lpstr>Vai zināt, ka Ventspils Galvenajā bibliotēkā darbojas Eiropas Informācijas centrs (EDIC Ventspils)?</vt:lpstr>
      <vt:lpstr>Vai esat apmeklējuši EDIC Ventspils, lai gūtu informāciju par ES?</vt:lpstr>
      <vt:lpstr>Kā Jūs gribētu uzzināt informāciju par bibliotēkā pieejamajiem pakalpojumiem?</vt:lpstr>
      <vt:lpstr>Salīdzinājums (2020./ 2022. gads)</vt:lpstr>
      <vt:lpstr>Cits variants:</vt:lpstr>
      <vt:lpstr>Vai Jums ir ierosinājumi kā mēs varētu uzlabot bibliotēkas darbu?</vt:lpstr>
      <vt:lpstr>Respondentu ierosinājumi</vt:lpstr>
      <vt:lpstr>Respondentu ierosinājumi</vt:lpstr>
      <vt:lpstr>Respondentu ierosinājumi</vt:lpstr>
      <vt:lpstr>Respondentu ierosinājumi</vt:lpstr>
      <vt:lpstr>Vai Jūs ieteiktu apmeklēt bibliotēku saviem draugiem un kolēģiem?</vt:lpstr>
      <vt:lpstr>Vai Jūs pastāvīgi dzīvojat Latvijā?</vt:lpstr>
      <vt:lpstr>Jūs pastāvīgi dzīvojat:</vt:lpstr>
      <vt:lpstr>Kurā valstī Jūs dzīvojiet, - lūdzu, uzrakstiet?</vt:lpstr>
      <vt:lpstr>Latvijā Jūs dzīvojat:</vt:lpstr>
      <vt:lpstr>Lūdzu norādiet savu nodarbošanos:</vt:lpstr>
      <vt:lpstr>Paldies!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Ventspils bibliotēkas apmeklētāju aptauja 2020</dc:title>
  <dc:creator>Dezurants</dc:creator>
  <cp:lastModifiedBy>Karīna Karpoviča</cp:lastModifiedBy>
  <cp:revision>110</cp:revision>
  <dcterms:created xsi:type="dcterms:W3CDTF">2020-11-20T10:15:20Z</dcterms:created>
  <dcterms:modified xsi:type="dcterms:W3CDTF">2023-03-29T11:40:38Z</dcterms:modified>
</cp:coreProperties>
</file>