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5"/>
  </p:handoutMasterIdLst>
  <p:sldIdLst>
    <p:sldId id="256" r:id="rId2"/>
    <p:sldId id="334" r:id="rId3"/>
    <p:sldId id="335" r:id="rId4"/>
    <p:sldId id="336" r:id="rId5"/>
    <p:sldId id="337" r:id="rId6"/>
    <p:sldId id="332" r:id="rId7"/>
    <p:sldId id="333" r:id="rId8"/>
    <p:sldId id="292" r:id="rId9"/>
    <p:sldId id="293" r:id="rId10"/>
    <p:sldId id="299" r:id="rId11"/>
    <p:sldId id="301" r:id="rId12"/>
    <p:sldId id="302" r:id="rId13"/>
    <p:sldId id="303" r:id="rId14"/>
    <p:sldId id="257" r:id="rId15"/>
    <p:sldId id="309" r:id="rId16"/>
    <p:sldId id="310" r:id="rId17"/>
    <p:sldId id="311" r:id="rId18"/>
    <p:sldId id="313" r:id="rId19"/>
    <p:sldId id="318" r:id="rId20"/>
    <p:sldId id="314" r:id="rId21"/>
    <p:sldId id="317" r:id="rId22"/>
    <p:sldId id="315" r:id="rId23"/>
    <p:sldId id="316" r:id="rId24"/>
    <p:sldId id="259" r:id="rId25"/>
    <p:sldId id="305" r:id="rId26"/>
    <p:sldId id="298" r:id="rId27"/>
    <p:sldId id="319" r:id="rId28"/>
    <p:sldId id="320" r:id="rId29"/>
    <p:sldId id="321" r:id="rId30"/>
    <p:sldId id="327" r:id="rId31"/>
    <p:sldId id="328" r:id="rId32"/>
    <p:sldId id="329" r:id="rId33"/>
    <p:sldId id="312" r:id="rId34"/>
    <p:sldId id="322" r:id="rId35"/>
    <p:sldId id="323" r:id="rId36"/>
    <p:sldId id="324" r:id="rId37"/>
    <p:sldId id="325" r:id="rId38"/>
    <p:sldId id="331" r:id="rId39"/>
    <p:sldId id="326" r:id="rId40"/>
    <p:sldId id="330" r:id="rId41"/>
    <p:sldId id="304" r:id="rId42"/>
    <p:sldId id="308" r:id="rId43"/>
    <p:sldId id="288" r:id="rId44"/>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6E8B2C-AFAA-46FA-949B-0829B83AFD8A}" type="datetimeFigureOut">
              <a:rPr lang="en-US" smtClean="0"/>
              <a:pPr/>
              <a:t>3/10/2014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5BEFF8-8FA3-4991-AAE4-31ECEFDE9D8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3423370B-AB8C-4311-BEAB-81650563D9AD}" type="datetimeFigureOut">
              <a:rPr lang="lv-LV" smtClean="0"/>
              <a:pPr/>
              <a:t>2014.03.10.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6720698-A511-4901-9F66-43350A63FB54}" type="slidenum">
              <a:rPr lang="lv-LV" smtClean="0"/>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3423370B-AB8C-4311-BEAB-81650563D9AD}" type="datetimeFigureOut">
              <a:rPr lang="lv-LV" smtClean="0"/>
              <a:pPr/>
              <a:t>2014.03.10.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6720698-A511-4901-9F66-43350A63FB54}"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3423370B-AB8C-4311-BEAB-81650563D9AD}" type="datetimeFigureOut">
              <a:rPr lang="lv-LV" smtClean="0"/>
              <a:pPr/>
              <a:t>2014.03.10.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6720698-A511-4901-9F66-43350A63FB54}"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3423370B-AB8C-4311-BEAB-81650563D9AD}" type="datetimeFigureOut">
              <a:rPr lang="lv-LV" smtClean="0"/>
              <a:pPr/>
              <a:t>2014.03.10.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6720698-A511-4901-9F66-43350A63FB54}" type="slidenum">
              <a:rPr lang="lv-LV" smtClean="0"/>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23370B-AB8C-4311-BEAB-81650563D9AD}" type="datetimeFigureOut">
              <a:rPr lang="lv-LV" smtClean="0"/>
              <a:pPr/>
              <a:t>2014.03.10.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6720698-A511-4901-9F66-43350A63FB54}" type="slidenum">
              <a:rPr lang="lv-LV" smtClean="0"/>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3423370B-AB8C-4311-BEAB-81650563D9AD}" type="datetimeFigureOut">
              <a:rPr lang="lv-LV" smtClean="0"/>
              <a:pPr/>
              <a:t>2014.03.10.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6720698-A511-4901-9F66-43350A63FB54}" type="slidenum">
              <a:rPr lang="lv-LV" smtClean="0"/>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3423370B-AB8C-4311-BEAB-81650563D9AD}" type="datetimeFigureOut">
              <a:rPr lang="lv-LV" smtClean="0"/>
              <a:pPr/>
              <a:t>2014.03.10.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6720698-A511-4901-9F66-43350A63FB54}" type="slidenum">
              <a:rPr lang="lv-LV" smtClean="0"/>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3423370B-AB8C-4311-BEAB-81650563D9AD}" type="datetimeFigureOut">
              <a:rPr lang="lv-LV" smtClean="0"/>
              <a:pPr/>
              <a:t>2014.03.10.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D6720698-A511-4901-9F66-43350A63FB54}" type="slidenum">
              <a:rPr lang="lv-LV" smtClean="0"/>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3370B-AB8C-4311-BEAB-81650563D9AD}" type="datetimeFigureOut">
              <a:rPr lang="lv-LV" smtClean="0"/>
              <a:pPr/>
              <a:t>2014.03.10.</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D6720698-A511-4901-9F66-43350A63FB54}"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23370B-AB8C-4311-BEAB-81650563D9AD}" type="datetimeFigureOut">
              <a:rPr lang="lv-LV" smtClean="0"/>
              <a:pPr/>
              <a:t>2014.03.10.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6720698-A511-4901-9F66-43350A63FB54}" type="slidenum">
              <a:rPr lang="lv-LV" smtClean="0"/>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23370B-AB8C-4311-BEAB-81650563D9AD}" type="datetimeFigureOut">
              <a:rPr lang="lv-LV" smtClean="0"/>
              <a:pPr/>
              <a:t>2014.03.10.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6720698-A511-4901-9F66-43350A63FB54}" type="slidenum">
              <a:rPr lang="lv-LV" smtClean="0"/>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3370B-AB8C-4311-BEAB-81650563D9AD}" type="datetimeFigureOut">
              <a:rPr lang="lv-LV" smtClean="0"/>
              <a:pPr/>
              <a:t>2014.03.10.</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20698-A511-4901-9F66-43350A63FB54}" type="slidenum">
              <a:rPr lang="lv-LV" smtClean="0"/>
              <a:pPr/>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b="1" dirty="0" smtClean="0">
                <a:solidFill>
                  <a:schemeClr val="accent3">
                    <a:lumMod val="75000"/>
                  </a:schemeClr>
                </a:solidFill>
              </a:rPr>
              <a:t>“Labdien </a:t>
            </a:r>
            <a:r>
              <a:rPr lang="lv-LV" b="1" dirty="0" smtClean="0">
                <a:solidFill>
                  <a:schemeClr val="accent3">
                    <a:lumMod val="75000"/>
                  </a:schemeClr>
                </a:solidFill>
              </a:rPr>
              <a:t>Ventspilī!”</a:t>
            </a:r>
            <a:endParaRPr lang="lv-LV" b="1" dirty="0">
              <a:solidFill>
                <a:schemeClr val="accent3">
                  <a:lumMod val="75000"/>
                </a:schemeClr>
              </a:solidFill>
            </a:endParaRPr>
          </a:p>
        </p:txBody>
      </p:sp>
      <p:sp>
        <p:nvSpPr>
          <p:cNvPr id="3" name="Subtitle 2"/>
          <p:cNvSpPr>
            <a:spLocks noGrp="1"/>
          </p:cNvSpPr>
          <p:nvPr>
            <p:ph type="subTitle" idx="1"/>
          </p:nvPr>
        </p:nvSpPr>
        <p:spPr/>
        <p:txBody>
          <a:bodyPr/>
          <a:lstStyle/>
          <a:p>
            <a:r>
              <a:rPr lang="lv-LV" dirty="0" smtClean="0">
                <a:solidFill>
                  <a:srgbClr val="FFC000"/>
                </a:solidFill>
              </a:rPr>
              <a:t>Jaunākās izlasītās literatūras apskats</a:t>
            </a:r>
          </a:p>
          <a:p>
            <a:r>
              <a:rPr lang="lv-LV" sz="1600" dirty="0" smtClean="0">
                <a:solidFill>
                  <a:srgbClr val="FFC000"/>
                </a:solidFill>
              </a:rPr>
              <a:t>2014.gada 11.marts</a:t>
            </a:r>
            <a:endParaRPr lang="lv-LV" sz="1600" dirty="0">
              <a:solidFill>
                <a:srgbClr val="FFC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ammamuntetiem.lv/userfiles/images/VISKAUTKAS2/Pucesberns_vaaks.jpg"/>
          <p:cNvPicPr>
            <a:picLocks noChangeAspect="1" noChangeArrowheads="1"/>
          </p:cNvPicPr>
          <p:nvPr/>
        </p:nvPicPr>
        <p:blipFill>
          <a:blip r:embed="rId2" cstate="print"/>
          <a:srcRect/>
          <a:stretch>
            <a:fillRect/>
          </a:stretch>
        </p:blipFill>
        <p:spPr bwMode="auto">
          <a:xfrm>
            <a:off x="2627784" y="260648"/>
            <a:ext cx="4017890" cy="624542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836712"/>
            <a:ext cx="5760640" cy="3416320"/>
          </a:xfrm>
          <a:prstGeom prst="rect">
            <a:avLst/>
          </a:prstGeom>
        </p:spPr>
        <p:txBody>
          <a:bodyPr wrap="square">
            <a:spAutoFit/>
          </a:bodyPr>
          <a:lstStyle/>
          <a:p>
            <a:r>
              <a:rPr lang="lv-LV" sz="3600" dirty="0" smtClean="0"/>
              <a:t>Represēto latviešu dzīvesstāstu vidū Kaspara Pūces grāmata ir iezīmīga ar oriģinālo vēstījuma intonāciju, silto humoru un bagāto valodu</a:t>
            </a:r>
            <a:r>
              <a:rPr lang="lv-LV" dirty="0" smtClean="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atena.lv/bil/dale_200_21808.jpg"/>
          <p:cNvPicPr>
            <a:picLocks noChangeAspect="1" noChangeArrowheads="1"/>
          </p:cNvPicPr>
          <p:nvPr/>
        </p:nvPicPr>
        <p:blipFill>
          <a:blip r:embed="rId2" cstate="print"/>
          <a:srcRect/>
          <a:stretch>
            <a:fillRect/>
          </a:stretch>
        </p:blipFill>
        <p:spPr bwMode="auto">
          <a:xfrm>
            <a:off x="2411760" y="836712"/>
            <a:ext cx="3384376" cy="517809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340768"/>
            <a:ext cx="4572000" cy="3539430"/>
          </a:xfrm>
          <a:prstGeom prst="rect">
            <a:avLst/>
          </a:prstGeom>
        </p:spPr>
        <p:txBody>
          <a:bodyPr>
            <a:spAutoFit/>
          </a:bodyPr>
          <a:lstStyle/>
          <a:p>
            <a:r>
              <a:rPr lang="lv-LV" sz="2800" i="1" dirty="0" smtClean="0"/>
              <a:t>“</a:t>
            </a:r>
            <a:r>
              <a:rPr lang="en-US" sz="2800" i="1" dirty="0" err="1" smtClean="0"/>
              <a:t>Parasti</a:t>
            </a:r>
            <a:r>
              <a:rPr lang="en-US" sz="2800" i="1" dirty="0" smtClean="0"/>
              <a:t> </a:t>
            </a:r>
            <a:r>
              <a:rPr lang="en-US" sz="2800" i="1" dirty="0" err="1" smtClean="0"/>
              <a:t>visus</a:t>
            </a:r>
            <a:r>
              <a:rPr lang="en-US" sz="2800" i="1" dirty="0" smtClean="0"/>
              <a:t> </a:t>
            </a:r>
            <a:r>
              <a:rPr lang="en-US" sz="2800" i="1" dirty="0" err="1" smtClean="0"/>
              <a:t>bērnus</a:t>
            </a:r>
            <a:r>
              <a:rPr lang="en-US" sz="2800" i="1" dirty="0" smtClean="0"/>
              <a:t> </a:t>
            </a:r>
            <a:r>
              <a:rPr lang="en-US" sz="2800" i="1" dirty="0" err="1" smtClean="0"/>
              <a:t>māca</a:t>
            </a:r>
            <a:r>
              <a:rPr lang="en-US" sz="2800" i="1" dirty="0" smtClean="0"/>
              <a:t> </a:t>
            </a:r>
            <a:r>
              <a:rPr lang="en-US" sz="2800" i="1" dirty="0" err="1" smtClean="0"/>
              <a:t>runāt</a:t>
            </a:r>
            <a:r>
              <a:rPr lang="en-US" sz="2800" i="1" dirty="0" smtClean="0"/>
              <a:t>, bet </a:t>
            </a:r>
            <a:r>
              <a:rPr lang="en-US" sz="2800" i="1" dirty="0" err="1" smtClean="0"/>
              <a:t>mani</a:t>
            </a:r>
            <a:r>
              <a:rPr lang="en-US" sz="2800" i="1" dirty="0" smtClean="0"/>
              <a:t> </a:t>
            </a:r>
            <a:r>
              <a:rPr lang="en-US" sz="2800" i="1" dirty="0" err="1" smtClean="0"/>
              <a:t>mācīja</a:t>
            </a:r>
            <a:r>
              <a:rPr lang="en-US" sz="2800" i="1" dirty="0" smtClean="0"/>
              <a:t> </a:t>
            </a:r>
            <a:r>
              <a:rPr lang="en-US" sz="2800" i="1" dirty="0" err="1" smtClean="0"/>
              <a:t>klusēt</a:t>
            </a:r>
            <a:r>
              <a:rPr lang="en-US" sz="2800" i="1" dirty="0" smtClean="0"/>
              <a:t>. </a:t>
            </a:r>
            <a:r>
              <a:rPr lang="en-US" sz="2800" i="1" dirty="0" err="1" smtClean="0"/>
              <a:t>Izrādās</a:t>
            </a:r>
            <a:r>
              <a:rPr lang="en-US" sz="2800" i="1" dirty="0" smtClean="0"/>
              <a:t> — </a:t>
            </a:r>
            <a:r>
              <a:rPr lang="en-US" sz="2800" i="1" dirty="0" err="1" smtClean="0"/>
              <a:t>padomju</a:t>
            </a:r>
            <a:r>
              <a:rPr lang="en-US" sz="2800" i="1" dirty="0" smtClean="0"/>
              <a:t> </a:t>
            </a:r>
            <a:r>
              <a:rPr lang="en-US" sz="2800" i="1" dirty="0" err="1" smtClean="0"/>
              <a:t>sabiedrībā</a:t>
            </a:r>
            <a:r>
              <a:rPr lang="en-US" sz="2800" i="1" dirty="0" smtClean="0"/>
              <a:t> </a:t>
            </a:r>
            <a:r>
              <a:rPr lang="en-US" sz="2800" i="1" dirty="0" err="1" smtClean="0"/>
              <a:t>tas</a:t>
            </a:r>
            <a:r>
              <a:rPr lang="en-US" sz="2800" i="1" dirty="0" smtClean="0"/>
              <a:t> </a:t>
            </a:r>
            <a:r>
              <a:rPr lang="en-US" sz="2800" i="1" dirty="0" err="1" smtClean="0"/>
              <a:t>ir</a:t>
            </a:r>
            <a:r>
              <a:rPr lang="en-US" sz="2800" i="1" dirty="0" smtClean="0"/>
              <a:t> </a:t>
            </a:r>
            <a:r>
              <a:rPr lang="en-US" sz="2800" i="1" dirty="0" err="1" smtClean="0"/>
              <a:t>pirmais</a:t>
            </a:r>
            <a:r>
              <a:rPr lang="en-US" sz="2800" i="1" dirty="0" smtClean="0"/>
              <a:t> </a:t>
            </a:r>
            <a:r>
              <a:rPr lang="en-US" sz="2800" i="1" dirty="0" err="1" smtClean="0"/>
              <a:t>bauslis</a:t>
            </a:r>
            <a:r>
              <a:rPr lang="en-US" sz="2800" i="1" dirty="0" smtClean="0"/>
              <a:t>. </a:t>
            </a:r>
            <a:r>
              <a:rPr lang="en-US" sz="2800" i="1" dirty="0" err="1" smtClean="0"/>
              <a:t>Tas</a:t>
            </a:r>
            <a:r>
              <a:rPr lang="en-US" sz="2800" i="1" dirty="0" smtClean="0"/>
              <a:t> </a:t>
            </a:r>
            <a:r>
              <a:rPr lang="en-US" sz="2800" i="1" dirty="0" err="1" smtClean="0"/>
              <a:t>skan</a:t>
            </a:r>
            <a:r>
              <a:rPr lang="en-US" sz="2800" i="1" dirty="0" smtClean="0"/>
              <a:t> </a:t>
            </a:r>
            <a:r>
              <a:rPr lang="en-US" sz="2800" i="1" dirty="0" err="1" smtClean="0"/>
              <a:t>šādi</a:t>
            </a:r>
            <a:r>
              <a:rPr lang="en-US" sz="2800" i="1" dirty="0" smtClean="0"/>
              <a:t>: </a:t>
            </a:r>
            <a:r>
              <a:rPr lang="en-US" sz="2800" i="1" dirty="0" err="1" smtClean="0"/>
              <a:t>nerunā</a:t>
            </a:r>
            <a:r>
              <a:rPr lang="en-US" sz="2800" i="1" dirty="0" smtClean="0"/>
              <a:t> to, </a:t>
            </a:r>
            <a:r>
              <a:rPr lang="en-US" sz="2800" i="1" dirty="0" err="1" smtClean="0"/>
              <a:t>ko</a:t>
            </a:r>
            <a:r>
              <a:rPr lang="en-US" sz="2800" i="1" dirty="0" smtClean="0"/>
              <a:t> </a:t>
            </a:r>
            <a:r>
              <a:rPr lang="en-US" sz="2800" i="1" dirty="0" err="1" smtClean="0"/>
              <a:t>domā</a:t>
            </a:r>
            <a:r>
              <a:rPr lang="en-US" sz="2800" i="1" dirty="0" smtClean="0"/>
              <a:t>, bet, </a:t>
            </a:r>
            <a:r>
              <a:rPr lang="en-US" sz="2800" i="1" dirty="0" err="1" smtClean="0"/>
              <a:t>ja</a:t>
            </a:r>
            <a:r>
              <a:rPr lang="en-US" sz="2800" i="1" dirty="0" smtClean="0"/>
              <a:t> </a:t>
            </a:r>
            <a:r>
              <a:rPr lang="en-US" sz="2800" i="1" dirty="0" err="1" smtClean="0"/>
              <a:t>runā</a:t>
            </a:r>
            <a:r>
              <a:rPr lang="en-US" sz="2800" i="1" dirty="0" smtClean="0"/>
              <a:t>, tad </a:t>
            </a:r>
            <a:r>
              <a:rPr lang="en-US" sz="2800" i="1" dirty="0" err="1" smtClean="0"/>
              <a:t>domā</a:t>
            </a:r>
            <a:r>
              <a:rPr lang="en-US" sz="2800" i="1" dirty="0" smtClean="0"/>
              <a:t>, </a:t>
            </a:r>
            <a:r>
              <a:rPr lang="en-US" sz="2800" i="1" dirty="0" err="1" smtClean="0"/>
              <a:t>ko</a:t>
            </a:r>
            <a:r>
              <a:rPr lang="en-US" sz="2800" i="1" dirty="0" smtClean="0"/>
              <a:t> </a:t>
            </a:r>
            <a:r>
              <a:rPr lang="en-US" sz="2800" i="1" dirty="0" err="1" smtClean="0"/>
              <a:t>tu</a:t>
            </a:r>
            <a:r>
              <a:rPr lang="en-US" sz="2800" i="1" dirty="0" smtClean="0"/>
              <a:t> </a:t>
            </a:r>
            <a:r>
              <a:rPr lang="en-US" sz="2800" i="1" dirty="0" err="1" smtClean="0"/>
              <a:t>runā</a:t>
            </a:r>
            <a:r>
              <a:rPr lang="en-US" sz="2800" i="1" dirty="0" smtClean="0"/>
              <a:t>!</a:t>
            </a:r>
            <a:r>
              <a:rPr lang="lv-LV" sz="2800" i="1" dirty="0" smtClean="0"/>
              <a:t>”</a:t>
            </a:r>
          </a:p>
          <a:p>
            <a:r>
              <a:rPr lang="lv-LV" sz="2800" i="1" dirty="0" smtClean="0"/>
              <a:t>                  Helēna </a:t>
            </a:r>
            <a:r>
              <a:rPr lang="lv-LV" sz="2800" i="1" dirty="0" err="1" smtClean="0"/>
              <a:t>Dāle</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51720" y="404664"/>
            <a:ext cx="4178203" cy="616530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Realitātes skumjā seja</a:t>
            </a:r>
            <a:endParaRPr lang="en-US" dirty="0"/>
          </a:p>
        </p:txBody>
      </p:sp>
      <p:sp>
        <p:nvSpPr>
          <p:cNvPr id="3" name="Content Placeholder 2"/>
          <p:cNvSpPr>
            <a:spLocks noGrp="1"/>
          </p:cNvSpPr>
          <p:nvPr>
            <p:ph idx="1"/>
          </p:nvPr>
        </p:nvSpPr>
        <p:spPr/>
        <p:txBody>
          <a:bodyPr/>
          <a:lstStyle/>
          <a:p>
            <a:pPr>
              <a:buNone/>
            </a:pPr>
            <a:r>
              <a:rPr lang="lv-LV" dirty="0" smtClean="0"/>
              <a:t>No dzīves norakstīts darbs valsts iestādē: </a:t>
            </a:r>
          </a:p>
          <a:p>
            <a:r>
              <a:rPr lang="lv-LV" dirty="0" smtClean="0"/>
              <a:t>Koši tēli: </a:t>
            </a:r>
            <a:r>
              <a:rPr lang="lv-LV" sz="1400" dirty="0" smtClean="0"/>
              <a:t>Ingars, Linda</a:t>
            </a:r>
          </a:p>
          <a:p>
            <a:r>
              <a:rPr lang="lv-LV" dirty="0" smtClean="0"/>
              <a:t>Komiskas situācijas,</a:t>
            </a:r>
          </a:p>
          <a:p>
            <a:r>
              <a:rPr lang="lv-LV" dirty="0" smtClean="0"/>
              <a:t>Ierindas absurds.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95736" y="260648"/>
            <a:ext cx="4104456" cy="600874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91264" cy="5649491"/>
          </a:xfrm>
        </p:spPr>
        <p:txBody>
          <a:bodyPr>
            <a:normAutofit/>
          </a:bodyPr>
          <a:lstStyle/>
          <a:p>
            <a:pPr>
              <a:buNone/>
            </a:pPr>
            <a:r>
              <a:rPr lang="lv-LV" dirty="0" smtClean="0"/>
              <a:t>“Skrandu </a:t>
            </a:r>
            <a:r>
              <a:rPr lang="lv-LV" dirty="0" err="1" smtClean="0"/>
              <a:t>dižvalsts</a:t>
            </a:r>
            <a:r>
              <a:rPr lang="lv-LV" dirty="0" smtClean="0"/>
              <a:t>”:</a:t>
            </a:r>
          </a:p>
          <a:p>
            <a:pPr>
              <a:buNone/>
            </a:pPr>
            <a:r>
              <a:rPr lang="lv-LV" dirty="0" smtClean="0"/>
              <a:t>Citam smeldze un asprātība, kas raksturo aprakstītos </a:t>
            </a:r>
            <a:r>
              <a:rPr lang="lv-LV" dirty="0" err="1" smtClean="0"/>
              <a:t>Hruščova</a:t>
            </a:r>
            <a:r>
              <a:rPr lang="lv-LV" dirty="0" smtClean="0"/>
              <a:t> atkušņa beigu un </a:t>
            </a:r>
            <a:r>
              <a:rPr lang="lv-LV" dirty="0" err="1" smtClean="0"/>
              <a:t>Brežņeva</a:t>
            </a:r>
            <a:r>
              <a:rPr lang="lv-LV" dirty="0" smtClean="0"/>
              <a:t> stagnācijas sākuma gadus, citam gandrīz vai eksotiska patāla pagātne. </a:t>
            </a:r>
          </a:p>
          <a:p>
            <a:pPr>
              <a:buNone/>
            </a:pPr>
            <a:r>
              <a:rPr lang="lv-LV" dirty="0" smtClean="0"/>
              <a:t>Grāmatas būtiska „pievienotā vērtība” ir Gvido </a:t>
            </a:r>
            <a:r>
              <a:rPr lang="lv-LV" dirty="0" err="1" smtClean="0"/>
              <a:t>Kajona</a:t>
            </a:r>
            <a:r>
              <a:rPr lang="lv-LV" dirty="0" smtClean="0"/>
              <a:t> fotogrāfijas, kas vizuāli atspoguļo un atgādina „to” laiku.  </a:t>
            </a:r>
            <a:endParaRPr lang="en-US" dirty="0" smtClean="0"/>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267744" y="332656"/>
            <a:ext cx="4263055" cy="623731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lv-LV" dirty="0" smtClean="0"/>
              <a:t>Kā Tu mīli Aleksandru Čaku?</a:t>
            </a:r>
          </a:p>
          <a:p>
            <a:r>
              <a:rPr lang="lv-LV" dirty="0" smtClean="0"/>
              <a:t>Kad pēdējo reizi lasīji Čaka rakstīto?</a:t>
            </a:r>
          </a:p>
          <a:p>
            <a:r>
              <a:rPr lang="lv-LV" dirty="0" smtClean="0"/>
              <a:t>Kāpēc “Mūžības skartie” ir slavenajā simtniekā?</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07704" y="332656"/>
            <a:ext cx="4392488" cy="6070721"/>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apgadsmansards.lv/lv/wp-content/uploads/2014/02/Koljers-vaks-210x300.jpg"/>
          <p:cNvPicPr>
            <a:picLocks noChangeAspect="1" noChangeArrowheads="1"/>
          </p:cNvPicPr>
          <p:nvPr/>
        </p:nvPicPr>
        <p:blipFill>
          <a:blip r:embed="rId2" cstate="print"/>
          <a:srcRect/>
          <a:stretch>
            <a:fillRect/>
          </a:stretch>
        </p:blipFill>
        <p:spPr bwMode="auto">
          <a:xfrm>
            <a:off x="2145330" y="620688"/>
            <a:ext cx="3794822" cy="542117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363272" cy="5721499"/>
          </a:xfrm>
        </p:spPr>
        <p:txBody>
          <a:bodyPr/>
          <a:lstStyle/>
          <a:p>
            <a:pPr>
              <a:buNone/>
            </a:pPr>
            <a:r>
              <a:rPr lang="lv-LV" dirty="0" smtClean="0"/>
              <a:t>“Ceturtais lielākais Latvijā” ir skats no malas uz latviešiem, kur šķietamā līdzība ar sabiedrībā zināmām personībām, kā jau mākslā ierasts, ir tikai nejauša sakritība. Daudzas grāmatas tiek dēvētas par skandalozām, bet šī patiešām varētu par tādu kļūt – asprātīga un brīžiem skarba satīra par Latvijas un pasaules politikas un sadzīves parādībām.</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zvaigzne.lv/images/books/92650/300x0_cover.jpg"/>
          <p:cNvPicPr>
            <a:picLocks noChangeAspect="1" noChangeArrowheads="1"/>
          </p:cNvPicPr>
          <p:nvPr/>
        </p:nvPicPr>
        <p:blipFill>
          <a:blip r:embed="rId2" cstate="print"/>
          <a:srcRect/>
          <a:stretch>
            <a:fillRect/>
          </a:stretch>
        </p:blipFill>
        <p:spPr bwMode="auto">
          <a:xfrm>
            <a:off x="2195736" y="303854"/>
            <a:ext cx="3672408" cy="575344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95288" y="333375"/>
            <a:ext cx="8229600" cy="4525963"/>
          </a:xfrm>
        </p:spPr>
        <p:txBody>
          <a:bodyPr/>
          <a:lstStyle/>
          <a:p>
            <a:r>
              <a:rPr lang="lv-LV" dirty="0" smtClean="0"/>
              <a:t>“Ļeņina harēms” – tā trimdas publicisti dēvēja latviešu sarkanos strēlniekus, uzticamākos Ļeņina līdzgaitniekus. V. B. </a:t>
            </a:r>
            <a:r>
              <a:rPr lang="lv-LV" dirty="0" err="1" smtClean="0"/>
              <a:t>Makormiks</a:t>
            </a:r>
            <a:r>
              <a:rPr lang="lv-LV" dirty="0" smtClean="0"/>
              <a:t>, nejauši iegriezies </a:t>
            </a:r>
            <a:r>
              <a:rPr lang="lv-LV" dirty="0" err="1" smtClean="0"/>
              <a:t>Mērilendas</a:t>
            </a:r>
            <a:r>
              <a:rPr lang="lv-LV" dirty="0" smtClean="0"/>
              <a:t> Latviešu muzejā, ieraudzīja šo apzīmējumu, sāka pētīt vēsturi, un šī īsā frāze iedvesmoja rakstnieku pievērsties sarkano strēlnieku tēmai.</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5394" name="Picture 34" descr="http://bs.serving-sys.com/BurstingPipe/adServer.bs?cn=tf&amp;c=19&amp;mc=imp&amp;pli=8825677&amp;PluID=0&amp;ord=%5btimestamp%5d&amp;rtu=-1"/>
          <p:cNvPicPr>
            <a:picLocks noChangeAspect="1" noChangeArrowheads="1"/>
          </p:cNvPicPr>
          <p:nvPr/>
        </p:nvPicPr>
        <p:blipFill>
          <a:blip r:embed="rId2"/>
          <a:srcRect/>
          <a:stretch>
            <a:fillRect/>
          </a:stretch>
        </p:blipFill>
        <p:spPr bwMode="auto">
          <a:xfrm>
            <a:off x="0" y="0"/>
            <a:ext cx="9525" cy="9525"/>
          </a:xfrm>
          <a:prstGeom prst="rect">
            <a:avLst/>
          </a:prstGeom>
          <a:noFill/>
        </p:spPr>
      </p:pic>
      <p:pic>
        <p:nvPicPr>
          <p:cNvPr id="11265" name="Picture 1"/>
          <p:cNvPicPr>
            <a:picLocks noChangeAspect="1" noChangeArrowheads="1"/>
          </p:cNvPicPr>
          <p:nvPr/>
        </p:nvPicPr>
        <p:blipFill>
          <a:blip r:embed="rId3" cstate="print"/>
          <a:srcRect/>
          <a:stretch>
            <a:fillRect/>
          </a:stretch>
        </p:blipFill>
        <p:spPr bwMode="auto">
          <a:xfrm>
            <a:off x="2267744" y="476672"/>
            <a:ext cx="3826561" cy="6093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411760" y="404664"/>
            <a:ext cx="4044382" cy="592566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cstate="print"/>
          <a:srcRect/>
          <a:stretch>
            <a:fillRect/>
          </a:stretch>
        </p:blipFill>
        <p:spPr bwMode="auto">
          <a:xfrm>
            <a:off x="2051720" y="188640"/>
            <a:ext cx="4040010" cy="647280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www.zvaigzne.lv/images/books/96923/300x0_cover.jpg"/>
          <p:cNvPicPr>
            <a:picLocks noChangeAspect="1" noChangeArrowheads="1"/>
          </p:cNvPicPr>
          <p:nvPr/>
        </p:nvPicPr>
        <p:blipFill>
          <a:blip r:embed="rId2" cstate="print"/>
          <a:srcRect/>
          <a:stretch>
            <a:fillRect/>
          </a:stretch>
        </p:blipFill>
        <p:spPr bwMode="auto">
          <a:xfrm>
            <a:off x="2699792" y="404664"/>
            <a:ext cx="3832477" cy="601698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19256" cy="5793507"/>
          </a:xfrm>
        </p:spPr>
        <p:txBody>
          <a:bodyPr/>
          <a:lstStyle/>
          <a:p>
            <a:pPr>
              <a:buNone/>
            </a:pPr>
            <a:r>
              <a:rPr lang="lv-LV" dirty="0" smtClean="0"/>
              <a:t>    Kā veidotos dedzīgā tēvzemes patriota </a:t>
            </a:r>
            <a:r>
              <a:rPr lang="lv-LV" dirty="0" err="1" smtClean="0"/>
              <a:t>Ata</a:t>
            </a:r>
            <a:r>
              <a:rPr lang="lv-LV" dirty="0" smtClean="0"/>
              <a:t> </a:t>
            </a:r>
            <a:r>
              <a:rPr lang="lv-LV" dirty="0" err="1" smtClean="0"/>
              <a:t>Kronvalda</a:t>
            </a:r>
            <a:r>
              <a:rPr lang="lv-LV" dirty="0" smtClean="0"/>
              <a:t> dzīve un ko viņš sasniegtu, ja blakus nebūtu pacietīgās un inteliģentās </a:t>
            </a:r>
            <a:r>
              <a:rPr lang="lv-LV" dirty="0" err="1" smtClean="0"/>
              <a:t>Karolīnes</a:t>
            </a:r>
            <a:r>
              <a:rPr lang="lv-LV" dirty="0" smtClean="0"/>
              <a:t>, var tikai minēt. ,,Es vienmēr stāvēšu tev cieši līdzās,” kāzu dienā Atis solīja laimīgajai līgavai. Tomēr, kopīgo ceļu ejot, bieži atkārtoja: ,,Piedod, </a:t>
            </a:r>
            <a:r>
              <a:rPr lang="lv-LV" dirty="0" err="1" smtClean="0"/>
              <a:t>Karolīne</a:t>
            </a:r>
            <a:r>
              <a:rPr lang="lv-LV" dirty="0" smtClean="0"/>
              <a:t>!” Par ko viņš lūdza piedošanu?</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1052736"/>
            <a:ext cx="7632848" cy="1815882"/>
          </a:xfrm>
          <a:prstGeom prst="rect">
            <a:avLst/>
          </a:prstGeom>
        </p:spPr>
        <p:txBody>
          <a:bodyPr wrap="square">
            <a:spAutoFit/>
          </a:bodyPr>
          <a:lstStyle/>
          <a:p>
            <a:r>
              <a:rPr lang="lv-LV" sz="2800" dirty="0" smtClean="0"/>
              <a:t>Ingūnas </a:t>
            </a:r>
            <a:r>
              <a:rPr lang="lv-LV" sz="2800" dirty="0" err="1" smtClean="0"/>
              <a:t>Baueres</a:t>
            </a:r>
            <a:r>
              <a:rPr lang="lv-LV" sz="2800" dirty="0" smtClean="0"/>
              <a:t> kultūrvēsturiskie romāni:</a:t>
            </a:r>
          </a:p>
          <a:p>
            <a:r>
              <a:rPr lang="lv-LV" sz="2800" dirty="0" smtClean="0"/>
              <a:t> </a:t>
            </a:r>
            <a:r>
              <a:rPr lang="lv-LV" sz="2800" dirty="0" smtClean="0">
                <a:solidFill>
                  <a:srgbClr val="0070C0"/>
                </a:solidFill>
              </a:rPr>
              <a:t>„Ede, Pumpura sieva”,</a:t>
            </a:r>
          </a:p>
          <a:p>
            <a:r>
              <a:rPr lang="lv-LV" sz="2800" dirty="0" smtClean="0">
                <a:solidFill>
                  <a:srgbClr val="0070C0"/>
                </a:solidFill>
              </a:rPr>
              <a:t> „Skolas Līze” ,</a:t>
            </a:r>
          </a:p>
          <a:p>
            <a:r>
              <a:rPr lang="lv-LV" sz="2800" dirty="0" smtClean="0">
                <a:solidFill>
                  <a:srgbClr val="0070C0"/>
                </a:solidFill>
              </a:rPr>
              <a:t>„Lizete, dzejniekam lemtā”.</a:t>
            </a:r>
            <a:endParaRPr lang="en-US" sz="2800"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R_Krusta_balodis2"/>
          <p:cNvPicPr>
            <a:picLocks noChangeAspect="1" noChangeArrowheads="1"/>
          </p:cNvPicPr>
          <p:nvPr/>
        </p:nvPicPr>
        <p:blipFill>
          <a:blip r:embed="rId2" cstate="print"/>
          <a:srcRect/>
          <a:stretch>
            <a:fillRect/>
          </a:stretch>
        </p:blipFill>
        <p:spPr bwMode="auto">
          <a:xfrm>
            <a:off x="2627784" y="332656"/>
            <a:ext cx="3955489" cy="612068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pgadsmansards.lv/lv/wp-content/uploads/2013/12/Ruka_vaks.jpg"/>
          <p:cNvPicPr>
            <a:picLocks noChangeAspect="1" noChangeArrowheads="1"/>
          </p:cNvPicPr>
          <p:nvPr/>
        </p:nvPicPr>
        <p:blipFill>
          <a:blip r:embed="rId2" cstate="print"/>
          <a:srcRect/>
          <a:stretch>
            <a:fillRect/>
          </a:stretch>
        </p:blipFill>
        <p:spPr bwMode="auto">
          <a:xfrm>
            <a:off x="2267744" y="230485"/>
            <a:ext cx="4045301" cy="629485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620688"/>
            <a:ext cx="8229600" cy="5832648"/>
          </a:xfrm>
        </p:spPr>
        <p:txBody>
          <a:bodyPr>
            <a:normAutofit fontScale="85000" lnSpcReduction="20000"/>
          </a:bodyPr>
          <a:lstStyle/>
          <a:p>
            <a:pPr>
              <a:buNone/>
            </a:pPr>
            <a:r>
              <a:rPr lang="lv-LV" i="1" dirty="0" smtClean="0"/>
              <a:t>    “Es pēdējā laikā, latviski sakot, </a:t>
            </a:r>
            <a:r>
              <a:rPr lang="lv-LV" i="1" dirty="0" err="1" smtClean="0"/>
              <a:t>negruzos</a:t>
            </a:r>
            <a:r>
              <a:rPr lang="lv-LV" i="1" dirty="0" smtClean="0"/>
              <a:t> pilnīgi ne par ko. Uzskatu, svarīgākā īpašība un vērtība, kas cilvēkam ir, tas ir dzīvesprieks. Ja tev tas ir, jebkurā valstī un jebkuros sūdos akumulēsi enerģiju un izdomāsi, ko darīt un kā dzīvot. Bet, ja dzīvesprieka nav, nekādos apstākļos nejutīsies labi. </a:t>
            </a:r>
            <a:br>
              <a:rPr lang="lv-LV" i="1" dirty="0" smtClean="0"/>
            </a:br>
            <a:r>
              <a:rPr lang="lv-LV" i="1" dirty="0" smtClean="0"/>
              <a:t>Domāju, kāpēc cilvēki ir tik nelaimīgi un nesaprot, ko īsti grib, un kāpēc spriedze sabiedrībā ir tik liela. Nav motivācijas! Pašlaik visa šī bezjēdzības sajūta ir tādā saasinājuma apogejā – kad nevar saprast, kāpēc ko darām vai nedarām. </a:t>
            </a:r>
            <a:br>
              <a:rPr lang="lv-LV" i="1" dirty="0" smtClean="0"/>
            </a:br>
            <a:r>
              <a:rPr lang="lv-LV" i="1" dirty="0" smtClean="0"/>
              <a:t>Principā cilvēkam vajadzētu nodarboties ar to, ko viņš kādreiz pats no savas gribas, neviena nespiests, sācis darīt. Citādi – kaut ko tev uzspiež sabiedrība, kaut ko – vecāki, visi pēkšņi ir juristi un baņķieri, beigās katram savs psihoterapeits, un dzīves nekādas.”                                                                     </a:t>
            </a:r>
            <a:r>
              <a:rPr lang="lv-LV" b="1" i="1" dirty="0" smtClean="0"/>
              <a:t>Elvita Ruka</a:t>
            </a:r>
            <a:endParaRPr lang="en-US" b="1" i="1"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2411760" y="260648"/>
            <a:ext cx="3995489" cy="6233962"/>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4363" y="3244334"/>
            <a:ext cx="405880" cy="369332"/>
          </a:xfrm>
          <a:prstGeom prst="rect">
            <a:avLst/>
          </a:prstGeom>
        </p:spPr>
        <p:txBody>
          <a:bodyPr wrap="none">
            <a:spAutoFit/>
          </a:bodyPr>
          <a:lstStyle/>
          <a:p>
            <a:r>
              <a:rPr lang="en-US" dirty="0" smtClean="0"/>
              <a:t>, , </a:t>
            </a:r>
            <a:endParaRPr lang="en-US" dirty="0"/>
          </a:p>
        </p:txBody>
      </p:sp>
      <p:pic>
        <p:nvPicPr>
          <p:cNvPr id="4097" name="Picture 1"/>
          <p:cNvPicPr>
            <a:picLocks noChangeAspect="1" noChangeArrowheads="1"/>
          </p:cNvPicPr>
          <p:nvPr/>
        </p:nvPicPr>
        <p:blipFill>
          <a:blip r:embed="rId2" cstate="print"/>
          <a:srcRect/>
          <a:stretch>
            <a:fillRect/>
          </a:stretch>
        </p:blipFill>
        <p:spPr bwMode="auto">
          <a:xfrm>
            <a:off x="2411760" y="188640"/>
            <a:ext cx="4003792" cy="645728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zvaigzne.lv/images/books/80984/300x0_cover.jpg"/>
          <p:cNvPicPr>
            <a:picLocks noChangeAspect="1" noChangeArrowheads="1"/>
          </p:cNvPicPr>
          <p:nvPr/>
        </p:nvPicPr>
        <p:blipFill>
          <a:blip r:embed="rId2" cstate="print"/>
          <a:srcRect/>
          <a:stretch>
            <a:fillRect/>
          </a:stretch>
        </p:blipFill>
        <p:spPr bwMode="auto">
          <a:xfrm>
            <a:off x="2843807" y="476672"/>
            <a:ext cx="3551745" cy="525658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zvaigzne.lv/images/books/95160/300x0_cover.jpg"/>
          <p:cNvPicPr>
            <a:picLocks noChangeAspect="1" noChangeArrowheads="1"/>
          </p:cNvPicPr>
          <p:nvPr/>
        </p:nvPicPr>
        <p:blipFill>
          <a:blip r:embed="rId2" cstate="print"/>
          <a:srcRect/>
          <a:stretch>
            <a:fillRect/>
          </a:stretch>
        </p:blipFill>
        <p:spPr bwMode="auto">
          <a:xfrm>
            <a:off x="1584664" y="1052736"/>
            <a:ext cx="5720792" cy="482453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zvaigzne.lv/images/books/98580/300x0_cover.jpg"/>
          <p:cNvPicPr>
            <a:picLocks noChangeAspect="1" noChangeArrowheads="1"/>
          </p:cNvPicPr>
          <p:nvPr/>
        </p:nvPicPr>
        <p:blipFill>
          <a:blip r:embed="rId2" cstate="print"/>
          <a:srcRect/>
          <a:stretch>
            <a:fillRect/>
          </a:stretch>
        </p:blipFill>
        <p:spPr bwMode="auto">
          <a:xfrm>
            <a:off x="2771800" y="332656"/>
            <a:ext cx="3672408" cy="572895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zvaigzne.lv/images/books/96462/300x0_cover.jpg"/>
          <p:cNvPicPr>
            <a:picLocks noChangeAspect="1" noChangeArrowheads="1"/>
          </p:cNvPicPr>
          <p:nvPr/>
        </p:nvPicPr>
        <p:blipFill>
          <a:blip r:embed="rId2" cstate="print"/>
          <a:srcRect/>
          <a:stretch>
            <a:fillRect/>
          </a:stretch>
        </p:blipFill>
        <p:spPr bwMode="auto">
          <a:xfrm>
            <a:off x="2242698" y="548680"/>
            <a:ext cx="3443860" cy="554461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836712"/>
            <a:ext cx="5742384" cy="4031873"/>
          </a:xfrm>
          <a:prstGeom prst="rect">
            <a:avLst/>
          </a:prstGeom>
        </p:spPr>
        <p:txBody>
          <a:bodyPr wrap="square">
            <a:spAutoFit/>
          </a:bodyPr>
          <a:lstStyle/>
          <a:p>
            <a:r>
              <a:rPr lang="lv-LV" sz="3200" dirty="0" smtClean="0">
                <a:latin typeface="Times New Roman" pitchFamily="18" charset="0"/>
                <a:cs typeface="Times New Roman" pitchFamily="18" charset="0"/>
              </a:rPr>
              <a:t>Daces </a:t>
            </a:r>
            <a:r>
              <a:rPr lang="lv-LV" sz="3200" dirty="0" err="1" smtClean="0">
                <a:latin typeface="Times New Roman" pitchFamily="18" charset="0"/>
                <a:cs typeface="Times New Roman" pitchFamily="18" charset="0"/>
              </a:rPr>
              <a:t>Judinas</a:t>
            </a:r>
            <a:r>
              <a:rPr lang="lv-LV" sz="3200" dirty="0" smtClean="0">
                <a:latin typeface="Times New Roman" pitchFamily="18" charset="0"/>
                <a:cs typeface="Times New Roman" pitchFamily="18" charset="0"/>
              </a:rPr>
              <a:t> romāni:</a:t>
            </a:r>
          </a:p>
          <a:p>
            <a:r>
              <a:rPr lang="lv-LV" sz="3200" dirty="0" smtClean="0">
                <a:latin typeface="Times New Roman" pitchFamily="18" charset="0"/>
                <a:cs typeface="Times New Roman" pitchFamily="18" charset="0"/>
              </a:rPr>
              <a:t>Tik vienkārši</a:t>
            </a:r>
          </a:p>
          <a:p>
            <a:r>
              <a:rPr lang="en-US" sz="3200" dirty="0" err="1" smtClean="0">
                <a:latin typeface="Times New Roman" pitchFamily="18" charset="0"/>
                <a:cs typeface="Times New Roman" pitchFamily="18" charset="0"/>
              </a:rPr>
              <a:t>Dīvainais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Līgovakars</a:t>
            </a:r>
            <a:endParaRPr lang="lv-LV" sz="3200" dirty="0" smtClean="0">
              <a:latin typeface="Times New Roman" pitchFamily="18" charset="0"/>
              <a:cs typeface="Times New Roman" pitchFamily="18" charset="0"/>
            </a:endParaRPr>
          </a:p>
          <a:p>
            <a:r>
              <a:rPr lang="lv-LV" sz="3200" dirty="0" smtClean="0">
                <a:latin typeface="Times New Roman" pitchFamily="18" charset="0"/>
                <a:cs typeface="Times New Roman" pitchFamily="18" charset="0"/>
              </a:rPr>
              <a:t>Tase melnas kafijas</a:t>
            </a:r>
          </a:p>
          <a:p>
            <a:r>
              <a:rPr lang="lv-LV" sz="3200" dirty="0" smtClean="0">
                <a:latin typeface="Times New Roman" pitchFamily="18" charset="0"/>
                <a:cs typeface="Times New Roman" pitchFamily="18" charset="0"/>
              </a:rPr>
              <a:t>Ziemas blūzs</a:t>
            </a:r>
          </a:p>
          <a:p>
            <a:endParaRPr lang="lv-LV" sz="3200" dirty="0" smtClean="0">
              <a:latin typeface="Times New Roman" pitchFamily="18" charset="0"/>
              <a:cs typeface="Times New Roman" pitchFamily="18" charset="0"/>
            </a:endParaRPr>
          </a:p>
          <a:p>
            <a:endParaRPr lang="lv-LV" sz="3200" dirty="0" smtClean="0">
              <a:latin typeface="Times New Roman" pitchFamily="18" charset="0"/>
              <a:cs typeface="Times New Roman" pitchFamily="18" charset="0"/>
            </a:endParaRPr>
          </a:p>
          <a:p>
            <a:r>
              <a:rPr lang="lv-LV" sz="3200" i="1" dirty="0" smtClean="0">
                <a:latin typeface="Times New Roman" pitchFamily="18" charset="0"/>
                <a:cs typeface="Times New Roman" pitchFamily="18" charset="0"/>
              </a:rPr>
              <a:t>	Izmeklē Anna Elizabete</a:t>
            </a:r>
            <a:endParaRPr lang="en-US" sz="3200" i="1"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zvaigzne.lv/images/books/84083/300x0_cover.jpg"/>
          <p:cNvPicPr>
            <a:picLocks noChangeAspect="1" noChangeArrowheads="1"/>
          </p:cNvPicPr>
          <p:nvPr/>
        </p:nvPicPr>
        <p:blipFill>
          <a:blip r:embed="rId2" cstate="print"/>
          <a:srcRect/>
          <a:stretch>
            <a:fillRect/>
          </a:stretch>
        </p:blipFill>
        <p:spPr bwMode="auto">
          <a:xfrm>
            <a:off x="2570360" y="620688"/>
            <a:ext cx="3369792" cy="532427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2267744" y="332656"/>
            <a:ext cx="4102811" cy="6065614"/>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2339752" y="437104"/>
            <a:ext cx="3746068" cy="5656192"/>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21.gadsimta probl&amp;emacr;ma - izkoptais &amp;lcedil;aunums"/>
          <p:cNvPicPr>
            <a:picLocks noChangeAspect="1" noChangeArrowheads="1"/>
          </p:cNvPicPr>
          <p:nvPr/>
        </p:nvPicPr>
        <p:blipFill>
          <a:blip r:embed="rId2" cstate="print"/>
          <a:srcRect/>
          <a:stretch>
            <a:fillRect/>
          </a:stretch>
        </p:blipFill>
        <p:spPr bwMode="auto">
          <a:xfrm>
            <a:off x="755576" y="908720"/>
            <a:ext cx="7670416" cy="504056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mammamuntetiem.lv/userfiles/images/VISKAUTKAS2/Lazara%20sievietes.jpg"/>
          <p:cNvPicPr>
            <a:picLocks noChangeAspect="1" noChangeArrowheads="1"/>
          </p:cNvPicPr>
          <p:nvPr/>
        </p:nvPicPr>
        <p:blipFill>
          <a:blip r:embed="rId2" cstate="print"/>
          <a:srcRect/>
          <a:stretch>
            <a:fillRect/>
          </a:stretch>
        </p:blipFill>
        <p:spPr bwMode="auto">
          <a:xfrm>
            <a:off x="2051720" y="476672"/>
            <a:ext cx="4350773" cy="594928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988840"/>
            <a:ext cx="5310336" cy="1077218"/>
          </a:xfrm>
          <a:prstGeom prst="rect">
            <a:avLst/>
          </a:prstGeom>
        </p:spPr>
        <p:txBody>
          <a:bodyPr wrap="square">
            <a:spAutoFit/>
          </a:bodyPr>
          <a:lstStyle/>
          <a:p>
            <a:r>
              <a:rPr lang="lv-LV" sz="3200" dirty="0" smtClean="0"/>
              <a:t>PALDIES!</a:t>
            </a:r>
          </a:p>
          <a:p>
            <a:r>
              <a:rPr lang="lv-LV" sz="3200" dirty="0" smtClean="0">
                <a:solidFill>
                  <a:srgbClr val="0070C0"/>
                </a:solidFill>
              </a:rPr>
              <a:t>Tiekamies grāmatu lappusēs.</a:t>
            </a:r>
            <a:endParaRPr lang="en-US" sz="3200"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7544" y="260648"/>
            <a:ext cx="7844408" cy="6192688"/>
          </a:xfrm>
        </p:spPr>
        <p:txBody>
          <a:bodyPr>
            <a:normAutofit fontScale="90000"/>
          </a:bodyPr>
          <a:lstStyle/>
          <a:p>
            <a:pPr algn="l"/>
            <a:r>
              <a:rPr lang="lv-LV" sz="3200" dirty="0" smtClean="0"/>
              <a:t>	</a:t>
            </a:r>
            <a:r>
              <a:rPr lang="lv-LV" sz="3200" b="1" dirty="0" smtClean="0"/>
              <a:t>Rakstīt </a:t>
            </a:r>
            <a:r>
              <a:rPr lang="lv-LV" sz="3200" b="1" dirty="0" smtClean="0"/>
              <a:t>par vēsturi, bet stils nav zinātnisks. Pluss vai mīnuss</a:t>
            </a:r>
            <a:r>
              <a:rPr lang="lv-LV" sz="3200" b="1" dirty="0" smtClean="0"/>
              <a:t>?  </a:t>
            </a:r>
            <a:r>
              <a:rPr lang="lv-LV" sz="3200" dirty="0" smtClean="0"/>
              <a:t/>
            </a:r>
            <a:br>
              <a:rPr lang="lv-LV" sz="3200" dirty="0" smtClean="0"/>
            </a:br>
            <a:r>
              <a:rPr lang="lv-LV" sz="1600" dirty="0" smtClean="0"/>
              <a:t>Viktors </a:t>
            </a:r>
            <a:r>
              <a:rPr lang="lv-LV" sz="1600" dirty="0" err="1" smtClean="0"/>
              <a:t>Suvorovs</a:t>
            </a:r>
            <a:r>
              <a:rPr lang="lv-LV" sz="1600" dirty="0" smtClean="0"/>
              <a:t> par 1968.gadu Čehoslovākijā: 1981.gadā izdod “Atbrīvotājs”</a:t>
            </a:r>
            <a:r>
              <a:rPr lang="lv-LV" sz="3200" dirty="0" smtClean="0"/>
              <a:t/>
            </a:r>
            <a:br>
              <a:rPr lang="lv-LV" sz="3200" dirty="0" smtClean="0"/>
            </a:br>
            <a:r>
              <a:rPr lang="lv-LV" sz="3200" dirty="0" smtClean="0"/>
              <a:t>	Zēniem tikumības robežas nosaka armijas pavēles.</a:t>
            </a:r>
            <a:br>
              <a:rPr lang="lv-LV" sz="3200" dirty="0" smtClean="0"/>
            </a:br>
            <a:r>
              <a:rPr lang="lv-LV" sz="3200" dirty="0" smtClean="0"/>
              <a:t>	Dziedāt par to, par ko ir jākliedz.</a:t>
            </a:r>
            <a:br>
              <a:rPr lang="lv-LV" sz="3200" dirty="0" smtClean="0"/>
            </a:br>
            <a:r>
              <a:rPr lang="lv-LV" sz="3200" dirty="0" smtClean="0"/>
              <a:t>	Godīgi nopelnīti ordeņi negodīgā karā.</a:t>
            </a:r>
            <a:br>
              <a:rPr lang="lv-LV" sz="3200" dirty="0" smtClean="0"/>
            </a:br>
            <a:r>
              <a:rPr lang="lv-LV" sz="2800" dirty="0" smtClean="0"/>
              <a:t> </a:t>
            </a:r>
            <a:r>
              <a:rPr lang="lv-LV" sz="2800" dirty="0" smtClean="0"/>
              <a:t>	</a:t>
            </a:r>
            <a:r>
              <a:rPr lang="lv-LV" sz="3200" dirty="0" smtClean="0"/>
              <a:t>Jebkuros </a:t>
            </a:r>
            <a:r>
              <a:rPr lang="lv-LV" sz="3200" dirty="0" smtClean="0"/>
              <a:t>apstākļos meklēt un turēties pie cilvēciskuma. </a:t>
            </a:r>
            <a:r>
              <a:rPr lang="lv-LV" sz="3200" dirty="0" smtClean="0"/>
              <a:t/>
            </a:r>
            <a:br>
              <a:rPr lang="lv-LV" sz="3200" dirty="0" smtClean="0"/>
            </a:br>
            <a:r>
              <a:rPr lang="lv-LV" sz="3200" dirty="0" smtClean="0"/>
              <a:t>	</a:t>
            </a:r>
            <a:r>
              <a:rPr lang="lv-LV" sz="3200" dirty="0" smtClean="0"/>
              <a:t>Etniskus </a:t>
            </a:r>
            <a:r>
              <a:rPr lang="lv-LV" sz="3200" dirty="0" smtClean="0"/>
              <a:t>un reliģiskus konfliktus un karus pieredzējuša cilvēka dvēsele cieš tik stipri, itin kā būtu sista pie krusta, un šis krusts ir ļoti grūti nesams. </a:t>
            </a:r>
            <a:r>
              <a:rPr lang="lv-LV" sz="3200" dirty="0" smtClean="0"/>
              <a:t/>
            </a:r>
            <a:br>
              <a:rPr lang="lv-LV" sz="3200" dirty="0" smtClean="0"/>
            </a:b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95736" y="260648"/>
            <a:ext cx="4520371" cy="629890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7918648" cy="3267794"/>
          </a:xfrm>
        </p:spPr>
        <p:txBody>
          <a:bodyPr/>
          <a:lstStyle/>
          <a:p>
            <a:pPr algn="l"/>
            <a:r>
              <a:rPr lang="lv-LV" dirty="0" smtClean="0"/>
              <a:t>Spoži izstāstīts mazais vēstures stāsts lielās vēstures stāsta ietvaros</a:t>
            </a:r>
            <a:endParaRPr lang="en-US" dirty="0"/>
          </a:p>
        </p:txBody>
      </p:sp>
      <p:sp>
        <p:nvSpPr>
          <p:cNvPr id="3" name="Subtitle 2"/>
          <p:cNvSpPr>
            <a:spLocks noGrp="1"/>
          </p:cNvSpPr>
          <p:nvPr>
            <p:ph type="subTitle" idx="1"/>
          </p:nvPr>
        </p:nvSpPr>
        <p:spPr/>
        <p:txBody>
          <a:bodyPr/>
          <a:lstStyle/>
          <a:p>
            <a:pPr algn="l"/>
            <a:r>
              <a:rPr lang="lv-LV" dirty="0" smtClean="0">
                <a:solidFill>
                  <a:schemeClr val="tx1"/>
                </a:solidFill>
              </a:rPr>
              <a:t>Oriģināla forma</a:t>
            </a:r>
          </a:p>
          <a:p>
            <a:pPr algn="l"/>
            <a:r>
              <a:rPr lang="lv-LV" dirty="0" smtClean="0">
                <a:solidFill>
                  <a:schemeClr val="tx1"/>
                </a:solidFill>
              </a:rPr>
              <a:t>Labākā tēma grāmatai: paša ģimene</a:t>
            </a:r>
            <a:endParaRPr lang="en-US"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BIOGRĀFIJAS</a:t>
            </a:r>
            <a:endParaRPr lang="en-US" dirty="0"/>
          </a:p>
        </p:txBody>
      </p:sp>
      <p:sp>
        <p:nvSpPr>
          <p:cNvPr id="3" name="Content Placeholder 2"/>
          <p:cNvSpPr>
            <a:spLocks noGrp="1"/>
          </p:cNvSpPr>
          <p:nvPr>
            <p:ph idx="1"/>
          </p:nvPr>
        </p:nvSpPr>
        <p:spPr/>
        <p:txBody>
          <a:bodyPr/>
          <a:lstStyle/>
          <a:p>
            <a:r>
              <a:rPr lang="lv-LV" dirty="0" smtClean="0"/>
              <a:t>Latviešu autobiogrāfiskās literatūras labākie piemēri – Doku Atis, Ernests Birznieks - Upītis, Vilis Plūdonis, Anna </a:t>
            </a:r>
            <a:r>
              <a:rPr lang="lv-LV" dirty="0" err="1" smtClean="0"/>
              <a:t>Brigadere</a:t>
            </a:r>
            <a:r>
              <a:rPr lang="lv-LV" dirty="0" smtClean="0"/>
              <a:t>, Jānis Jaunsudrabiņš, Jānis Kalniņš, Vizma Belševica, arī Gundega Repše.  </a:t>
            </a:r>
          </a:p>
          <a:p>
            <a:r>
              <a:rPr lang="lv-LV" dirty="0" smtClean="0"/>
              <a:t>Vai Māras Zālītes bērnības tēlojumi iezīmē jaunu posmu mūsdienu latviešu rakstnieku prozā?</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lpiesina\My Documents\My Pictures\Zalite_Pieci pirksti_vaks_1386332863746.jpg"/>
          <p:cNvPicPr>
            <a:picLocks noGrp="1" noChangeAspect="1" noChangeArrowheads="1"/>
          </p:cNvPicPr>
          <p:nvPr>
            <p:ph idx="4294967295"/>
          </p:nvPr>
        </p:nvPicPr>
        <p:blipFill>
          <a:blip r:embed="rId2" cstate="print"/>
          <a:srcRect/>
          <a:stretch>
            <a:fillRect/>
          </a:stretch>
        </p:blipFill>
        <p:spPr bwMode="auto">
          <a:xfrm>
            <a:off x="2123728" y="116632"/>
            <a:ext cx="4176464" cy="654236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TotalTime>
  <Words>475</Words>
  <Application>Microsoft Office PowerPoint</Application>
  <PresentationFormat>On-screen Show (4:3)</PresentationFormat>
  <Paragraphs>43</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“Labdien Ventspilī!”</vt:lpstr>
      <vt:lpstr>Slide 2</vt:lpstr>
      <vt:lpstr>Slide 3</vt:lpstr>
      <vt:lpstr>Slide 4</vt:lpstr>
      <vt:lpstr> Rakstīt par vēsturi, bet stils nav zinātnisks. Pluss vai mīnuss?   Viktors Suvorovs par 1968.gadu Čehoslovākijā: 1981.gadā izdod “Atbrīvotājs”  Zēniem tikumības robežas nosaka armijas pavēles.  Dziedāt par to, par ko ir jākliedz.  Godīgi nopelnīti ordeņi negodīgā karā.   Jebkuros apstākļos meklēt un turēties pie cilvēciskuma.   Etniskus un reliģiskus konfliktus un karus pieredzējuša cilvēka dvēsele cieš tik stipri, itin kā būtu sista pie krusta, un šis krusts ir ļoti grūti nesams.  </vt:lpstr>
      <vt:lpstr>Slide 6</vt:lpstr>
      <vt:lpstr>Spoži izstāstīts mazais vēstures stāsts lielās vēstures stāsta ietvaros</vt:lpstr>
      <vt:lpstr>BIOGRĀFIJAS</vt:lpstr>
      <vt:lpstr>Slide 9</vt:lpstr>
      <vt:lpstr>Slide 10</vt:lpstr>
      <vt:lpstr>Slide 11</vt:lpstr>
      <vt:lpstr>Slide 12</vt:lpstr>
      <vt:lpstr>Slide 13</vt:lpstr>
      <vt:lpstr>Slide 14</vt:lpstr>
      <vt:lpstr>Realitātes skumjā seja</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Nosaukums</dc:title>
  <dc:creator>Kristine Deksne</dc:creator>
  <cp:lastModifiedBy>lpiesina</cp:lastModifiedBy>
  <cp:revision>120</cp:revision>
  <dcterms:created xsi:type="dcterms:W3CDTF">2013-10-22T10:16:03Z</dcterms:created>
  <dcterms:modified xsi:type="dcterms:W3CDTF">2014-03-10T12:09:10Z</dcterms:modified>
</cp:coreProperties>
</file>