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9" r:id="rId1"/>
  </p:sldMasterIdLst>
  <p:notesMasterIdLst>
    <p:notesMasterId r:id="rId23"/>
  </p:notesMasterIdLst>
  <p:handoutMasterIdLst>
    <p:handoutMasterId r:id="rId24"/>
  </p:handoutMasterIdLst>
  <p:sldIdLst>
    <p:sldId id="256" r:id="rId2"/>
    <p:sldId id="278" r:id="rId3"/>
    <p:sldId id="279" r:id="rId4"/>
    <p:sldId id="274" r:id="rId5"/>
    <p:sldId id="276" r:id="rId6"/>
    <p:sldId id="277" r:id="rId7"/>
    <p:sldId id="269" r:id="rId8"/>
    <p:sldId id="259" r:id="rId9"/>
    <p:sldId id="270" r:id="rId10"/>
    <p:sldId id="261" r:id="rId11"/>
    <p:sldId id="263" r:id="rId12"/>
    <p:sldId id="271" r:id="rId13"/>
    <p:sldId id="264" r:id="rId14"/>
    <p:sldId id="272" r:id="rId15"/>
    <p:sldId id="265" r:id="rId16"/>
    <p:sldId id="266" r:id="rId17"/>
    <p:sldId id="267" r:id="rId18"/>
    <p:sldId id="268" r:id="rId19"/>
    <p:sldId id="273" r:id="rId20"/>
    <p:sldId id="275" r:id="rId21"/>
    <p:sldId id="280"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591" autoAdjust="0"/>
  </p:normalViewPr>
  <p:slideViewPr>
    <p:cSldViewPr snapToGrid="0" snapToObjects="1">
      <p:cViewPr>
        <p:scale>
          <a:sx n="72" d="100"/>
          <a:sy n="72" d="100"/>
        </p:scale>
        <p:origin x="-1104" y="-8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lv-LV"/>
  <c:style val="34"/>
  <c:chart>
    <c:autoTitleDeleted val="1"/>
    <c:plotArea>
      <c:layout/>
      <c:doughnutChart>
        <c:varyColors val="1"/>
        <c:ser>
          <c:idx val="0"/>
          <c:order val="0"/>
          <c:tx>
            <c:strRef>
              <c:f>Sheet1!$B$1</c:f>
              <c:strCache>
                <c:ptCount val="1"/>
                <c:pt idx="0">
                  <c:v>Sales</c:v>
                </c:pt>
              </c:strCache>
            </c:strRef>
          </c:tx>
          <c:dLbls>
            <c:showPercent val="1"/>
            <c:showLeaderLines val="1"/>
          </c:dLbls>
          <c:cat>
            <c:strRef>
              <c:f>Sheet1!$A$2:$A$7</c:f>
              <c:strCache>
                <c:ptCount val="6"/>
                <c:pt idx="0">
                  <c:v>Mana profesionālā darbība saistīta ar mūžizglītību (72)</c:v>
                </c:pt>
                <c:pt idx="1">
                  <c:v>Strādāju valsts vai pašvaldības izglītības politikas un/vai pārvaldes institūcijā (18)</c:v>
                </c:pt>
                <c:pt idx="2">
                  <c:v>Strādāju bibliotēkā (396)</c:v>
                </c:pt>
                <c:pt idx="3">
                  <c:v>Esmu mūžizglītības (mācību centra, institūta u.c.) pakalpojumu saņēmējs (117)</c:v>
                </c:pt>
                <c:pt idx="4">
                  <c:v>Esmu bibliotēkas pakalpojumu saņēmējs (193)</c:v>
                </c:pt>
                <c:pt idx="5">
                  <c:v>Neviens no minētajiem (34)</c:v>
                </c:pt>
              </c:strCache>
            </c:strRef>
          </c:cat>
          <c:val>
            <c:numRef>
              <c:f>Sheet1!$B$2:$B$7</c:f>
              <c:numCache>
                <c:formatCode>General</c:formatCode>
                <c:ptCount val="6"/>
                <c:pt idx="0">
                  <c:v>72</c:v>
                </c:pt>
                <c:pt idx="1">
                  <c:v>18</c:v>
                </c:pt>
                <c:pt idx="2">
                  <c:v>396</c:v>
                </c:pt>
                <c:pt idx="3">
                  <c:v>117</c:v>
                </c:pt>
                <c:pt idx="4">
                  <c:v>193</c:v>
                </c:pt>
                <c:pt idx="5">
                  <c:v>34</c:v>
                </c:pt>
              </c:numCache>
            </c:numRef>
          </c:val>
        </c:ser>
        <c:dLbls>
          <c:showPercent val="1"/>
        </c:dLbls>
        <c:firstSliceAng val="0"/>
        <c:holeSize val="50"/>
      </c:doughnutChart>
    </c:plotArea>
    <c:legend>
      <c:legendPos val="r"/>
      <c:legendEntry>
        <c:idx val="0"/>
        <c:txPr>
          <a:bodyPr/>
          <a:lstStyle/>
          <a:p>
            <a:pPr>
              <a:defRPr sz="1200" baseline="0">
                <a:latin typeface="Arial" pitchFamily="34" charset="0"/>
              </a:defRPr>
            </a:pPr>
            <a:endParaRPr lang="lv-LV"/>
          </a:p>
        </c:txPr>
      </c:legendEntry>
      <c:layout>
        <c:manualLayout>
          <c:xMode val="edge"/>
          <c:yMode val="edge"/>
          <c:x val="0.65043740581257503"/>
          <c:y val="0"/>
          <c:w val="0.33818817344603425"/>
          <c:h val="0.97352054543787381"/>
        </c:manualLayout>
      </c:layout>
      <c:txPr>
        <a:bodyPr/>
        <a:lstStyle/>
        <a:p>
          <a:pPr>
            <a:defRPr sz="1200">
              <a:latin typeface="+mj-lt"/>
            </a:defRPr>
          </a:pPr>
          <a:endParaRPr lang="lv-LV"/>
        </a:p>
      </c:txPr>
    </c:legend>
    <c:plotVisOnly val="1"/>
    <c:dispBlanksAs val="zero"/>
  </c:chart>
  <c:txPr>
    <a:bodyPr/>
    <a:lstStyle/>
    <a:p>
      <a:pPr>
        <a:defRPr sz="1800"/>
      </a:pPr>
      <a:endParaRPr lang="lv-LV"/>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67CEDC6-708B-CE4D-A63A-EC7155514ED2}" type="datetime1">
              <a:rPr lang="en-GB" smtClean="0"/>
              <a:pPr/>
              <a:t>10/03/2014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733E62-6312-F343-8EB1-4C2561A94BD3}" type="slidenum">
              <a:rPr lang="en-US" smtClean="0"/>
              <a:pPr/>
              <a:t>‹#›</a:t>
            </a:fld>
            <a:endParaRPr lang="en-US"/>
          </a:p>
        </p:txBody>
      </p:sp>
    </p:spTree>
    <p:extLst>
      <p:ext uri="{BB962C8B-B14F-4D97-AF65-F5344CB8AC3E}">
        <p14:creationId xmlns:p14="http://schemas.microsoft.com/office/powerpoint/2010/main" xmlns="" val="2003808617"/>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FB7506-0199-534A-8268-A4F8C10E57DF}" type="datetime1">
              <a:rPr lang="en-GB" smtClean="0"/>
              <a:pPr/>
              <a:t>10/03/2014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0901B7-8706-C74E-80E0-F49A4420163B}" type="slidenum">
              <a:rPr lang="en-US" smtClean="0"/>
              <a:pPr/>
              <a:t>‹#›</a:t>
            </a:fld>
            <a:endParaRPr lang="en-US"/>
          </a:p>
        </p:txBody>
      </p:sp>
    </p:spTree>
    <p:extLst>
      <p:ext uri="{BB962C8B-B14F-4D97-AF65-F5344CB8AC3E}">
        <p14:creationId xmlns:p14="http://schemas.microsoft.com/office/powerpoint/2010/main" xmlns="" val="2106668879"/>
      </p:ext>
    </p:extLst>
  </p:cSld>
  <p:clrMap bg1="lt1" tx1="dk1" bg2="lt2" tx2="dk2" accent1="accent1" accent2="accent2" accent3="accent3" accent4="accent4" accent5="accent5" accent6="accent6" hlink="hlink" folHlink="folHlink"/>
  <p:hf sldNum="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xmlns="" val="2690551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lvl="0" fontAlgn="base"/>
            <a:endParaRPr lang="en-US" sz="1200" u="none" strike="noStrike" kern="1200" dirty="0" smtClean="0">
              <a:solidFill>
                <a:schemeClr val="tx1"/>
              </a:solidFill>
              <a:effectLst/>
              <a:latin typeface="+mn-lt"/>
              <a:ea typeface="+mn-ea"/>
              <a:cs typeface="+mn-cs"/>
            </a:endParaRPr>
          </a:p>
        </p:txBody>
      </p:sp>
      <p:sp>
        <p:nvSpPr>
          <p:cNvPr id="4" name="Header Placeholder 3"/>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xmlns="" val="641831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ISBN</a:t>
            </a:r>
            <a:endParaRPr lang="en-US" dirty="0"/>
          </a:p>
        </p:txBody>
      </p:sp>
      <p:sp>
        <p:nvSpPr>
          <p:cNvPr id="4" name="Header Placeholder 3"/>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xmlns="" val="1969564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lv-LV"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smtClean="0"/>
              <a:t>Click to edit Master subtitle style</a:t>
            </a:r>
            <a:endParaRPr lang="en-US"/>
          </a:p>
        </p:txBody>
      </p:sp>
      <p:sp>
        <p:nvSpPr>
          <p:cNvPr id="4" name="Date Placeholder 3"/>
          <p:cNvSpPr>
            <a:spLocks noGrp="1"/>
          </p:cNvSpPr>
          <p:nvPr>
            <p:ph type="dt" sz="half" idx="10"/>
          </p:nvPr>
        </p:nvSpPr>
        <p:spPr/>
        <p:txBody>
          <a:bodyPr/>
          <a:lstStyle/>
          <a:p>
            <a:fld id="{AFAED580-AE8C-0340-B859-A542DAAF0B1B}" type="datetime1">
              <a:rPr lang="en-GB" smtClean="0"/>
              <a:pPr/>
              <a:t>10/03/2014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1636B-8E9F-D042-B84E-D29E5B025704}" type="slidenum">
              <a:rPr lang="en-US" smtClean="0"/>
              <a:pPr/>
              <a:t>‹#›</a:t>
            </a:fld>
            <a:endParaRPr lang="en-US"/>
          </a:p>
        </p:txBody>
      </p:sp>
    </p:spTree>
    <p:extLst>
      <p:ext uri="{BB962C8B-B14F-4D97-AF65-F5344CB8AC3E}">
        <p14:creationId xmlns:p14="http://schemas.microsoft.com/office/powerpoint/2010/main" xmlns="" val="3823764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4" name="Date Placeholder 3"/>
          <p:cNvSpPr>
            <a:spLocks noGrp="1"/>
          </p:cNvSpPr>
          <p:nvPr>
            <p:ph type="dt" sz="half" idx="10"/>
          </p:nvPr>
        </p:nvSpPr>
        <p:spPr/>
        <p:txBody>
          <a:bodyPr/>
          <a:lstStyle/>
          <a:p>
            <a:fld id="{B80DC2CA-BB1D-AD44-BF14-9F0E71D3D52D}" type="datetime1">
              <a:rPr lang="en-GB" smtClean="0"/>
              <a:pPr/>
              <a:t>10/03/2014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F189C-525B-6341-93C0-C633FEF17E5D}" type="slidenum">
              <a:rPr lang="en-US" smtClean="0"/>
              <a:pPr/>
              <a:t>‹#›</a:t>
            </a:fld>
            <a:endParaRPr lang="en-US"/>
          </a:p>
        </p:txBody>
      </p:sp>
    </p:spTree>
    <p:extLst>
      <p:ext uri="{BB962C8B-B14F-4D97-AF65-F5344CB8AC3E}">
        <p14:creationId xmlns:p14="http://schemas.microsoft.com/office/powerpoint/2010/main" xmlns="" val="4132720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lv-LV"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4" name="Date Placeholder 3"/>
          <p:cNvSpPr>
            <a:spLocks noGrp="1"/>
          </p:cNvSpPr>
          <p:nvPr>
            <p:ph type="dt" sz="half" idx="10"/>
          </p:nvPr>
        </p:nvSpPr>
        <p:spPr/>
        <p:txBody>
          <a:bodyPr/>
          <a:lstStyle/>
          <a:p>
            <a:fld id="{64A47199-B480-D843-9258-A9BC4589E97A}" type="datetime1">
              <a:rPr lang="en-GB" smtClean="0"/>
              <a:pPr/>
              <a:t>10/03/2014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F189C-525B-6341-93C0-C633FEF17E5D}" type="slidenum">
              <a:rPr lang="en-US" smtClean="0"/>
              <a:pPr/>
              <a:t>‹#›</a:t>
            </a:fld>
            <a:endParaRPr lang="en-US"/>
          </a:p>
        </p:txBody>
      </p:sp>
    </p:spTree>
    <p:extLst>
      <p:ext uri="{BB962C8B-B14F-4D97-AF65-F5344CB8AC3E}">
        <p14:creationId xmlns:p14="http://schemas.microsoft.com/office/powerpoint/2010/main" xmlns="" val="2274084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Click to edit Master title style</a:t>
            </a:r>
            <a:endParaRPr lang="en-US"/>
          </a:p>
        </p:txBody>
      </p:sp>
      <p:sp>
        <p:nvSpPr>
          <p:cNvPr id="3" name="Content Placeholder 2"/>
          <p:cNvSpPr>
            <a:spLocks noGrp="1"/>
          </p:cNvSpPr>
          <p:nvPr>
            <p:ph idx="1"/>
          </p:nvPr>
        </p:nvSpPr>
        <p:spPr/>
        <p:txBody>
          <a:body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4" name="Date Placeholder 3"/>
          <p:cNvSpPr>
            <a:spLocks noGrp="1"/>
          </p:cNvSpPr>
          <p:nvPr>
            <p:ph type="dt" sz="half" idx="10"/>
          </p:nvPr>
        </p:nvSpPr>
        <p:spPr/>
        <p:txBody>
          <a:bodyPr/>
          <a:lstStyle/>
          <a:p>
            <a:fld id="{727FF0B2-49F9-EA45-9C60-617BD9117080}" type="datetime1">
              <a:rPr lang="en-GB" smtClean="0"/>
              <a:pPr/>
              <a:t>10/03/2014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F189C-525B-6341-93C0-C633FEF17E5D}" type="slidenum">
              <a:rPr lang="en-US" smtClean="0"/>
              <a:pPr/>
              <a:t>‹#›</a:t>
            </a:fld>
            <a:endParaRPr lang="en-US"/>
          </a:p>
        </p:txBody>
      </p:sp>
    </p:spTree>
    <p:extLst>
      <p:ext uri="{BB962C8B-B14F-4D97-AF65-F5344CB8AC3E}">
        <p14:creationId xmlns:p14="http://schemas.microsoft.com/office/powerpoint/2010/main" xmlns="" val="81480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lv-LV"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smtClean="0"/>
              <a:t>Click to edit Master text styles</a:t>
            </a:r>
          </a:p>
        </p:txBody>
      </p:sp>
      <p:sp>
        <p:nvSpPr>
          <p:cNvPr id="4" name="Date Placeholder 3"/>
          <p:cNvSpPr>
            <a:spLocks noGrp="1"/>
          </p:cNvSpPr>
          <p:nvPr>
            <p:ph type="dt" sz="half" idx="10"/>
          </p:nvPr>
        </p:nvSpPr>
        <p:spPr/>
        <p:txBody>
          <a:bodyPr/>
          <a:lstStyle/>
          <a:p>
            <a:fld id="{BD25BB87-1B99-0140-A603-320A3634532E}" type="datetime1">
              <a:rPr lang="en-GB" smtClean="0"/>
              <a:pPr/>
              <a:t>10/03/2014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AE4E6-4D12-4A48-9B6B-6FA0B79BEE93}" type="slidenum">
              <a:rPr lang="en-US" smtClean="0"/>
              <a:pPr/>
              <a:t>‹#›</a:t>
            </a:fld>
            <a:endParaRPr lang="en-US"/>
          </a:p>
        </p:txBody>
      </p:sp>
    </p:spTree>
    <p:extLst>
      <p:ext uri="{BB962C8B-B14F-4D97-AF65-F5344CB8AC3E}">
        <p14:creationId xmlns:p14="http://schemas.microsoft.com/office/powerpoint/2010/main" xmlns="" val="2077243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5" name="Date Placeholder 4"/>
          <p:cNvSpPr>
            <a:spLocks noGrp="1"/>
          </p:cNvSpPr>
          <p:nvPr>
            <p:ph type="dt" sz="half" idx="10"/>
          </p:nvPr>
        </p:nvSpPr>
        <p:spPr/>
        <p:txBody>
          <a:bodyPr/>
          <a:lstStyle/>
          <a:p>
            <a:fld id="{2EE7D2D0-54B7-3342-8621-F6A4A0664D69}" type="datetime1">
              <a:rPr lang="en-GB" smtClean="0"/>
              <a:pPr/>
              <a:t>10/03/2014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F189C-525B-6341-93C0-C633FEF17E5D}" type="slidenum">
              <a:rPr lang="en-US" smtClean="0"/>
              <a:pPr/>
              <a:t>‹#›</a:t>
            </a:fld>
            <a:endParaRPr lang="en-US"/>
          </a:p>
        </p:txBody>
      </p:sp>
    </p:spTree>
    <p:extLst>
      <p:ext uri="{BB962C8B-B14F-4D97-AF65-F5344CB8AC3E}">
        <p14:creationId xmlns:p14="http://schemas.microsoft.com/office/powerpoint/2010/main" xmlns="" val="1689601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v-LV"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7" name="Date Placeholder 6"/>
          <p:cNvSpPr>
            <a:spLocks noGrp="1"/>
          </p:cNvSpPr>
          <p:nvPr>
            <p:ph type="dt" sz="half" idx="10"/>
          </p:nvPr>
        </p:nvSpPr>
        <p:spPr/>
        <p:txBody>
          <a:bodyPr/>
          <a:lstStyle/>
          <a:p>
            <a:fld id="{8A0A5C90-D671-A14D-B00D-99D5037BC56D}" type="datetime1">
              <a:rPr lang="en-GB" smtClean="0"/>
              <a:pPr/>
              <a:t>10/03/2014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3F189C-525B-6341-93C0-C633FEF17E5D}" type="slidenum">
              <a:rPr lang="en-US" smtClean="0"/>
              <a:pPr/>
              <a:t>‹#›</a:t>
            </a:fld>
            <a:endParaRPr lang="en-US"/>
          </a:p>
        </p:txBody>
      </p:sp>
    </p:spTree>
    <p:extLst>
      <p:ext uri="{BB962C8B-B14F-4D97-AF65-F5344CB8AC3E}">
        <p14:creationId xmlns:p14="http://schemas.microsoft.com/office/powerpoint/2010/main" xmlns="" val="1350279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Click to edit Master title style</a:t>
            </a:r>
            <a:endParaRPr lang="en-US"/>
          </a:p>
        </p:txBody>
      </p:sp>
      <p:sp>
        <p:nvSpPr>
          <p:cNvPr id="3" name="Date Placeholder 2"/>
          <p:cNvSpPr>
            <a:spLocks noGrp="1"/>
          </p:cNvSpPr>
          <p:nvPr>
            <p:ph type="dt" sz="half" idx="10"/>
          </p:nvPr>
        </p:nvSpPr>
        <p:spPr/>
        <p:txBody>
          <a:bodyPr/>
          <a:lstStyle/>
          <a:p>
            <a:fld id="{E6691DD8-6092-604B-A1FE-DB3061FC767D}" type="datetime1">
              <a:rPr lang="en-GB" smtClean="0"/>
              <a:pPr/>
              <a:t>10/03/2014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3F189C-525B-6341-93C0-C633FEF17E5D}" type="slidenum">
              <a:rPr lang="en-US" smtClean="0"/>
              <a:pPr/>
              <a:t>‹#›</a:t>
            </a:fld>
            <a:endParaRPr lang="en-US"/>
          </a:p>
        </p:txBody>
      </p:sp>
    </p:spTree>
    <p:extLst>
      <p:ext uri="{BB962C8B-B14F-4D97-AF65-F5344CB8AC3E}">
        <p14:creationId xmlns:p14="http://schemas.microsoft.com/office/powerpoint/2010/main" xmlns="" val="70308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B2F2FD-CCD4-D846-8E0B-5938F0C66AB9}" type="datetime1">
              <a:rPr lang="en-GB" smtClean="0"/>
              <a:pPr/>
              <a:t>10/03/2014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3F189C-525B-6341-93C0-C633FEF17E5D}" type="slidenum">
              <a:rPr lang="en-US" smtClean="0"/>
              <a:pPr/>
              <a:t>‹#›</a:t>
            </a:fld>
            <a:endParaRPr lang="en-US"/>
          </a:p>
        </p:txBody>
      </p:sp>
    </p:spTree>
    <p:extLst>
      <p:ext uri="{BB962C8B-B14F-4D97-AF65-F5344CB8AC3E}">
        <p14:creationId xmlns:p14="http://schemas.microsoft.com/office/powerpoint/2010/main" xmlns="" val="2839865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lv-LV"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Click to edit Master text styles</a:t>
            </a:r>
          </a:p>
        </p:txBody>
      </p:sp>
      <p:sp>
        <p:nvSpPr>
          <p:cNvPr id="5" name="Date Placeholder 4"/>
          <p:cNvSpPr>
            <a:spLocks noGrp="1"/>
          </p:cNvSpPr>
          <p:nvPr>
            <p:ph type="dt" sz="half" idx="10"/>
          </p:nvPr>
        </p:nvSpPr>
        <p:spPr/>
        <p:txBody>
          <a:bodyPr/>
          <a:lstStyle/>
          <a:p>
            <a:fld id="{495F4CD8-14FF-F649-9599-7F1AF9EAFA07}" type="datetime1">
              <a:rPr lang="en-GB" smtClean="0"/>
              <a:pPr/>
              <a:t>10/03/2014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1636B-8E9F-D042-B84E-D29E5B025704}" type="slidenum">
              <a:rPr lang="en-US" smtClean="0"/>
              <a:pPr/>
              <a:t>‹#›</a:t>
            </a:fld>
            <a:endParaRPr lang="en-US"/>
          </a:p>
        </p:txBody>
      </p:sp>
    </p:spTree>
    <p:extLst>
      <p:ext uri="{BB962C8B-B14F-4D97-AF65-F5344CB8AC3E}">
        <p14:creationId xmlns:p14="http://schemas.microsoft.com/office/powerpoint/2010/main" xmlns="" val="358638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lv-LV"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Click to edit Master text styles</a:t>
            </a:r>
          </a:p>
        </p:txBody>
      </p:sp>
      <p:sp>
        <p:nvSpPr>
          <p:cNvPr id="5" name="Date Placeholder 4"/>
          <p:cNvSpPr>
            <a:spLocks noGrp="1"/>
          </p:cNvSpPr>
          <p:nvPr>
            <p:ph type="dt" sz="half" idx="10"/>
          </p:nvPr>
        </p:nvSpPr>
        <p:spPr/>
        <p:txBody>
          <a:bodyPr/>
          <a:lstStyle/>
          <a:p>
            <a:fld id="{244B66A5-05AA-B84A-A740-7C24116814D1}" type="datetime1">
              <a:rPr lang="en-GB" smtClean="0"/>
              <a:pPr/>
              <a:t>10/03/2014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F189C-525B-6341-93C0-C633FEF17E5D}" type="slidenum">
              <a:rPr lang="en-US" smtClean="0"/>
              <a:pPr/>
              <a:t>‹#›</a:t>
            </a:fld>
            <a:endParaRPr lang="en-US"/>
          </a:p>
        </p:txBody>
      </p:sp>
    </p:spTree>
    <p:extLst>
      <p:ext uri="{BB962C8B-B14F-4D97-AF65-F5344CB8AC3E}">
        <p14:creationId xmlns:p14="http://schemas.microsoft.com/office/powerpoint/2010/main" xmlns="" val="1317440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v-LV"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7E7E18-3D75-104E-92C6-82EE794CA626}" type="datetime1">
              <a:rPr lang="en-GB" smtClean="0"/>
              <a:pPr/>
              <a:t>10/03/2014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3F189C-525B-6341-93C0-C633FEF17E5D}" type="slidenum">
              <a:rPr lang="en-US" smtClean="0"/>
              <a:pPr/>
              <a:t>‹#›</a:t>
            </a:fld>
            <a:endParaRPr lang="en-US"/>
          </a:p>
        </p:txBody>
      </p:sp>
    </p:spTree>
    <p:extLst>
      <p:ext uri="{BB962C8B-B14F-4D97-AF65-F5344CB8AC3E}">
        <p14:creationId xmlns:p14="http://schemas.microsoft.com/office/powerpoint/2010/main" xmlns="" val="421198131"/>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www.dixl.e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lpf.lt/dixl3/lv"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kristine.deksne@lnb.l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4750" y="4624668"/>
            <a:ext cx="5487650" cy="1328026"/>
          </a:xfrm>
        </p:spPr>
        <p:txBody>
          <a:bodyPr>
            <a:noAutofit/>
          </a:bodyPr>
          <a:lstStyle/>
          <a:p>
            <a:pPr algn="r"/>
            <a:r>
              <a:rPr lang="lv-LV" sz="3200" b="1" dirty="0" smtClean="0"/>
              <a:t>Bibliotēkas un mūžizglītība</a:t>
            </a:r>
            <a:br>
              <a:rPr lang="lv-LV" sz="3200" b="1" dirty="0" smtClean="0"/>
            </a:br>
            <a:r>
              <a:rPr lang="en-US" sz="3200" dirty="0" smtClean="0"/>
              <a:t>Di-XL </a:t>
            </a:r>
            <a:r>
              <a:rPr lang="en-US" sz="3200" dirty="0" err="1" smtClean="0"/>
              <a:t>projekts</a:t>
            </a:r>
            <a:r>
              <a:rPr lang="en-US" sz="3200" b="1" dirty="0" smtClean="0"/>
              <a:t/>
            </a:r>
            <a:br>
              <a:rPr lang="en-US" sz="3200" b="1" dirty="0" smtClean="0"/>
            </a:br>
            <a:endParaRPr lang="en-US" sz="3200" b="1" dirty="0"/>
          </a:p>
        </p:txBody>
      </p:sp>
      <p:pic>
        <p:nvPicPr>
          <p:cNvPr id="4" name="Content Placeholder 3"/>
          <p:cNvPicPr>
            <a:picLocks noGrp="1" noChangeAspect="1"/>
          </p:cNvPicPr>
          <p:nvPr>
            <p:ph idx="4294967295"/>
          </p:nvPr>
        </p:nvPicPr>
        <p:blipFill>
          <a:blip r:embed="rId2"/>
          <a:srcRect l="3151" r="3151"/>
          <a:stretch>
            <a:fillRect/>
          </a:stretch>
        </p:blipFill>
        <p:spPr>
          <a:xfrm>
            <a:off x="1697091" y="1570476"/>
            <a:ext cx="5552842" cy="3054192"/>
          </a:xfrm>
        </p:spPr>
      </p:pic>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697090" y="6146210"/>
            <a:ext cx="1654460" cy="672125"/>
          </a:xfrm>
          <a:prstGeom prst="rect">
            <a:avLst/>
          </a:prstGeom>
        </p:spPr>
      </p:pic>
      <p:sp>
        <p:nvSpPr>
          <p:cNvPr id="7" name="TextBox 6"/>
          <p:cNvSpPr txBox="1"/>
          <p:nvPr/>
        </p:nvSpPr>
        <p:spPr>
          <a:xfrm>
            <a:off x="4800600" y="6297952"/>
            <a:ext cx="4343400" cy="584776"/>
          </a:xfrm>
          <a:prstGeom prst="rect">
            <a:avLst/>
          </a:prstGeom>
          <a:noFill/>
        </p:spPr>
        <p:txBody>
          <a:bodyPr wrap="square" rtlCol="0">
            <a:spAutoFit/>
          </a:bodyPr>
          <a:lstStyle/>
          <a:p>
            <a:r>
              <a:rPr lang="lv-LV" sz="1400" dirty="0" smtClean="0"/>
              <a:t>531194-LLP-2012-LV-KA4-KA4MP</a:t>
            </a:r>
            <a:endParaRPr lang="en-US" sz="1400" dirty="0" smtClean="0"/>
          </a:p>
          <a:p>
            <a:endParaRPr lang="en-US" dirty="0"/>
          </a:p>
        </p:txBody>
      </p:sp>
      <p:sp>
        <p:nvSpPr>
          <p:cNvPr id="8" name="Subtitle 7"/>
          <p:cNvSpPr>
            <a:spLocks noGrp="1"/>
          </p:cNvSpPr>
          <p:nvPr>
            <p:ph type="subTitle" idx="1"/>
          </p:nvPr>
        </p:nvSpPr>
        <p:spPr>
          <a:xfrm>
            <a:off x="1371600" y="3886200"/>
            <a:ext cx="325491" cy="1752600"/>
          </a:xfrm>
        </p:spPr>
        <p:txBody>
          <a:bodyPr/>
          <a:lstStyle/>
          <a:p>
            <a:endParaRPr lang="lv-LV" dirty="0"/>
          </a:p>
        </p:txBody>
      </p:sp>
    </p:spTree>
    <p:extLst>
      <p:ext uri="{BB962C8B-B14F-4D97-AF65-F5344CB8AC3E}">
        <p14:creationId xmlns:p14="http://schemas.microsoft.com/office/powerpoint/2010/main" xmlns="" val="928454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err="1" smtClean="0"/>
              <a:t>Aptaujas</a:t>
            </a:r>
            <a:r>
              <a:rPr lang="en-US" b="1" dirty="0" smtClean="0"/>
              <a:t> </a:t>
            </a:r>
            <a:r>
              <a:rPr lang="en-US" b="1" dirty="0" err="1" smtClean="0"/>
              <a:t>respondenti</a:t>
            </a:r>
            <a:endParaRPr lang="en-US" b="1" dirty="0"/>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xmlns="" val="620310999"/>
              </p:ext>
            </p:extLst>
          </p:nvPr>
        </p:nvGraphicFramePr>
        <p:xfrm>
          <a:off x="211677" y="1252522"/>
          <a:ext cx="8932323" cy="560547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42078777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6035" y="484094"/>
            <a:ext cx="6838122" cy="1116106"/>
          </a:xfrm>
        </p:spPr>
        <p:txBody>
          <a:bodyPr>
            <a:normAutofit fontScale="90000"/>
          </a:bodyPr>
          <a:lstStyle/>
          <a:p>
            <a:r>
              <a:rPr lang="lv-LV" b="1" dirty="0" smtClean="0"/>
              <a:t>Vai un kāpēc eksistē šāda problēma?</a:t>
            </a:r>
            <a:endParaRPr lang="en-US" b="1" dirty="0"/>
          </a:p>
        </p:txBody>
      </p:sp>
      <p:sp>
        <p:nvSpPr>
          <p:cNvPr id="3" name="Content Placeholder 2"/>
          <p:cNvSpPr>
            <a:spLocks noGrp="1"/>
          </p:cNvSpPr>
          <p:nvPr>
            <p:ph idx="1"/>
          </p:nvPr>
        </p:nvSpPr>
        <p:spPr>
          <a:xfrm>
            <a:off x="498474" y="1728834"/>
            <a:ext cx="7556313" cy="4397330"/>
          </a:xfrm>
        </p:spPr>
        <p:txBody>
          <a:bodyPr>
            <a:normAutofit lnSpcReduction="10000"/>
          </a:bodyPr>
          <a:lstStyle/>
          <a:p>
            <a:r>
              <a:rPr lang="lv-LV" dirty="0" smtClean="0">
                <a:latin typeface="+mj-lt"/>
              </a:rPr>
              <a:t>Bibliotēku un mūžizglītības institūciju starpā ir it kā plaisa – reti kura mūžizglītības institūcija ir iedomājusies par sadarbību ar bibliotēkām; </a:t>
            </a:r>
            <a:endParaRPr lang="en-US" dirty="0">
              <a:latin typeface="+mj-lt"/>
            </a:endParaRPr>
          </a:p>
          <a:p>
            <a:pPr lvl="0" fontAlgn="base"/>
            <a:r>
              <a:rPr lang="lv-LV" dirty="0" smtClean="0">
                <a:latin typeface="+mj-lt"/>
              </a:rPr>
              <a:t>Bibliotēkas un mūžizglītības institūcijas nav </a:t>
            </a:r>
            <a:r>
              <a:rPr lang="lv-LV" dirty="0">
                <a:latin typeface="+mj-lt"/>
              </a:rPr>
              <a:t>savstarpēji </a:t>
            </a:r>
            <a:r>
              <a:rPr lang="lv-LV" dirty="0" smtClean="0">
                <a:latin typeface="+mj-lt"/>
              </a:rPr>
              <a:t>pārāk labi pazīstamas, nav informētas cita par citas misiju, organizatorisko struktūru un nezina, ko varētu iegūt no sadarbības</a:t>
            </a:r>
            <a:r>
              <a:rPr lang="en-US" dirty="0" smtClean="0">
                <a:latin typeface="+mj-lt"/>
              </a:rPr>
              <a:t>;</a:t>
            </a:r>
            <a:endParaRPr lang="en-US" dirty="0">
              <a:latin typeface="+mj-lt"/>
            </a:endParaRPr>
          </a:p>
          <a:p>
            <a:endParaRPr lang="en-US" dirty="0">
              <a:latin typeface="+mj-lt"/>
            </a:endParaRPr>
          </a:p>
        </p:txBody>
      </p:sp>
      <p:pic>
        <p:nvPicPr>
          <p:cNvPr id="4" name="Picture 2" descr="http://t3.gstatic.com/images?q=tbn:ANd9GcTQoIu1EZBrJFfomX2ErvpNTShZ2vGLDFWh7uk-Fhz0uX6dYXPnuQ"/>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7504" y="0"/>
            <a:ext cx="1800200" cy="1800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868129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274638"/>
            <a:ext cx="6779096" cy="1143000"/>
          </a:xfrm>
        </p:spPr>
        <p:txBody>
          <a:bodyPr>
            <a:normAutofit fontScale="90000"/>
          </a:bodyPr>
          <a:lstStyle/>
          <a:p>
            <a:r>
              <a:rPr lang="lv-LV" b="1" dirty="0"/>
              <a:t>Vai un kāpēc eksistē šāda problēma?</a:t>
            </a:r>
            <a:endParaRPr lang="en-US" b="1" dirty="0"/>
          </a:p>
        </p:txBody>
      </p:sp>
      <p:sp>
        <p:nvSpPr>
          <p:cNvPr id="3" name="Content Placeholder 2"/>
          <p:cNvSpPr>
            <a:spLocks noGrp="1"/>
          </p:cNvSpPr>
          <p:nvPr>
            <p:ph idx="1"/>
          </p:nvPr>
        </p:nvSpPr>
        <p:spPr/>
        <p:txBody>
          <a:bodyPr/>
          <a:lstStyle/>
          <a:p>
            <a:pPr lvl="0" fontAlgn="base"/>
            <a:r>
              <a:rPr lang="lv-LV" dirty="0">
                <a:latin typeface="+mj-lt"/>
              </a:rPr>
              <a:t>Lai gan bibliotēkas apzinās sevi kā mūžizglītības </a:t>
            </a:r>
            <a:r>
              <a:rPr lang="lv-LV" dirty="0" smtClean="0">
                <a:latin typeface="+mj-lt"/>
              </a:rPr>
              <a:t>sistēmas sastāvdaļu</a:t>
            </a:r>
            <a:r>
              <a:rPr lang="lv-LV" dirty="0">
                <a:latin typeface="+mj-lt"/>
              </a:rPr>
              <a:t>, mūžizglītības projektu rezultātu izplatīšana nav bibliotēku prioritāte</a:t>
            </a:r>
            <a:r>
              <a:rPr lang="en-US" dirty="0">
                <a:latin typeface="+mj-lt"/>
              </a:rPr>
              <a:t>;</a:t>
            </a:r>
          </a:p>
          <a:p>
            <a:pPr lvl="0" fontAlgn="base"/>
            <a:r>
              <a:rPr lang="lv-LV" dirty="0">
                <a:latin typeface="+mj-lt"/>
              </a:rPr>
              <a:t>Sadarbība starp bibliotēkām un mūžizglītības orgnizācijām ir periodiska (atsevišķu projektu ietvaros), tā nav regulāra un </a:t>
            </a:r>
            <a:r>
              <a:rPr lang="lv-LV" dirty="0" smtClean="0">
                <a:latin typeface="+mj-lt"/>
              </a:rPr>
              <a:t>ilgtspējīga;</a:t>
            </a:r>
            <a:endParaRPr lang="en-US" dirty="0">
              <a:latin typeface="+mj-lt"/>
            </a:endParaRPr>
          </a:p>
          <a:p>
            <a:endParaRPr lang="en-US" dirty="0">
              <a:latin typeface="+mj-lt"/>
            </a:endParaRPr>
          </a:p>
        </p:txBody>
      </p:sp>
      <p:pic>
        <p:nvPicPr>
          <p:cNvPr id="4" name="Picture 2" descr="http://t3.gstatic.com/images?q=tbn:ANd9GcTQoIu1EZBrJFfomX2ErvpNTShZ2vGLDFWh7uk-Fhz0uX6dYXPnuQ"/>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7504" y="0"/>
            <a:ext cx="1800200" cy="1800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55451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4330" y="274638"/>
            <a:ext cx="6672470" cy="1143000"/>
          </a:xfrm>
        </p:spPr>
        <p:txBody>
          <a:bodyPr>
            <a:normAutofit fontScale="90000"/>
          </a:bodyPr>
          <a:lstStyle/>
          <a:p>
            <a:r>
              <a:rPr lang="lv-LV" b="1" dirty="0" smtClean="0"/>
              <a:t>Kā veiksmīgāk sadarboties</a:t>
            </a:r>
            <a:r>
              <a:rPr lang="en-US" b="1" dirty="0" smtClean="0"/>
              <a:t>?</a:t>
            </a:r>
            <a:endParaRPr lang="en-US" b="1" dirty="0"/>
          </a:p>
        </p:txBody>
      </p:sp>
      <p:sp>
        <p:nvSpPr>
          <p:cNvPr id="3" name="Content Placeholder 2"/>
          <p:cNvSpPr>
            <a:spLocks noGrp="1"/>
          </p:cNvSpPr>
          <p:nvPr>
            <p:ph idx="1"/>
          </p:nvPr>
        </p:nvSpPr>
        <p:spPr>
          <a:xfrm>
            <a:off x="498474" y="1417638"/>
            <a:ext cx="7556313" cy="5180155"/>
          </a:xfrm>
        </p:spPr>
        <p:txBody>
          <a:bodyPr>
            <a:noAutofit/>
          </a:bodyPr>
          <a:lstStyle/>
          <a:p>
            <a:pPr>
              <a:lnSpc>
                <a:spcPct val="120000"/>
              </a:lnSpc>
            </a:pPr>
            <a:r>
              <a:rPr lang="lv-LV" sz="2400" dirty="0" smtClean="0">
                <a:solidFill>
                  <a:srgbClr val="000000"/>
                </a:solidFill>
                <a:latin typeface="+mj-lt"/>
              </a:rPr>
              <a:t>Bibliotēkas jāinformē par mūžizglītības organizāciju aktivitātēm, tām pilnīgāk jāizprot mūžizglītības projektu būtība;</a:t>
            </a:r>
          </a:p>
          <a:p>
            <a:pPr>
              <a:lnSpc>
                <a:spcPct val="120000"/>
              </a:lnSpc>
            </a:pPr>
            <a:r>
              <a:rPr lang="lv-LV" sz="2400" dirty="0" smtClean="0">
                <a:solidFill>
                  <a:srgbClr val="000000"/>
                </a:solidFill>
                <a:latin typeface="+mj-lt"/>
              </a:rPr>
              <a:t>Mūžizglītības institūcijas labāk jāiepazīstina ar bibliotēku misiju un galvenajām aktivitātēm – pēdējo desmitgažu laikā bibliotēku loma informācijas un zināšanu sabiedrībā ir būtiski mainījusies;</a:t>
            </a:r>
            <a:endParaRPr lang="en-US" sz="2400" dirty="0" smtClean="0">
              <a:solidFill>
                <a:srgbClr val="000000"/>
              </a:solidFill>
              <a:latin typeface="+mj-lt"/>
            </a:endParaRPr>
          </a:p>
          <a:p>
            <a:pPr>
              <a:lnSpc>
                <a:spcPct val="120000"/>
              </a:lnSpc>
            </a:pPr>
            <a:r>
              <a:rPr lang="lv-LV" sz="2400" dirty="0" smtClean="0">
                <a:solidFill>
                  <a:srgbClr val="000000"/>
                </a:solidFill>
                <a:latin typeface="+mj-lt"/>
              </a:rPr>
              <a:t>Abām pusēm (bibliotēkām un mūžizglītības organizācijām) skaidri jāredz iespējamie ieguvumi no savstarpējas sadarbības; </a:t>
            </a:r>
            <a:endParaRPr lang="en-US" sz="2400" dirty="0" smtClean="0">
              <a:solidFill>
                <a:srgbClr val="000000"/>
              </a:solidFill>
              <a:latin typeface="+mj-lt"/>
            </a:endParaRPr>
          </a:p>
          <a:p>
            <a:endParaRPr lang="en-US" sz="2400" dirty="0" smtClean="0"/>
          </a:p>
          <a:p>
            <a:pPr lvl="1"/>
            <a:endParaRPr lang="en-US" sz="2400" dirty="0"/>
          </a:p>
          <a:p>
            <a:endParaRPr lang="en-US" sz="2400" dirty="0"/>
          </a:p>
        </p:txBody>
      </p:sp>
      <p:pic>
        <p:nvPicPr>
          <p:cNvPr id="4" name="Picture 3" descr="http://t0.gstatic.com/images?q=tbn:ANd9GcTKAP23vY4OsV0k0dPDokszicbtym-wm99RIOIYPfxJn42-Ot_shA"/>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3095625" cy="14763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708786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6857999" cy="1143000"/>
          </a:xfrm>
        </p:spPr>
        <p:txBody>
          <a:bodyPr>
            <a:normAutofit fontScale="90000"/>
          </a:bodyPr>
          <a:lstStyle/>
          <a:p>
            <a:r>
              <a:rPr lang="lv-LV" b="1" dirty="0"/>
              <a:t>Kā veiksmīgāk sadarboties</a:t>
            </a:r>
            <a:r>
              <a:rPr lang="en-US" b="1" dirty="0"/>
              <a:t>?</a:t>
            </a:r>
          </a:p>
        </p:txBody>
      </p:sp>
      <p:sp>
        <p:nvSpPr>
          <p:cNvPr id="3" name="Content Placeholder 2"/>
          <p:cNvSpPr>
            <a:spLocks noGrp="1"/>
          </p:cNvSpPr>
          <p:nvPr>
            <p:ph idx="1"/>
          </p:nvPr>
        </p:nvSpPr>
        <p:spPr/>
        <p:txBody>
          <a:bodyPr>
            <a:normAutofit fontScale="92500" lnSpcReduction="20000"/>
          </a:bodyPr>
          <a:lstStyle/>
          <a:p>
            <a:pPr>
              <a:lnSpc>
                <a:spcPct val="120000"/>
              </a:lnSpc>
            </a:pPr>
            <a:r>
              <a:rPr lang="lv-LV" sz="2400" dirty="0">
                <a:solidFill>
                  <a:srgbClr val="000000"/>
                </a:solidFill>
                <a:latin typeface="+mj-lt"/>
              </a:rPr>
              <a:t>Sadarbības formas</a:t>
            </a:r>
            <a:r>
              <a:rPr lang="en-US" sz="2400" dirty="0">
                <a:solidFill>
                  <a:srgbClr val="000000"/>
                </a:solidFill>
                <a:latin typeface="+mj-lt"/>
              </a:rPr>
              <a:t>:</a:t>
            </a:r>
          </a:p>
          <a:p>
            <a:pPr lvl="1">
              <a:lnSpc>
                <a:spcPct val="120000"/>
              </a:lnSpc>
            </a:pPr>
            <a:r>
              <a:rPr lang="lv-LV" sz="2400" dirty="0">
                <a:solidFill>
                  <a:srgbClr val="000000"/>
                </a:solidFill>
                <a:latin typeface="+mj-lt"/>
              </a:rPr>
              <a:t>Kopējas izglītojošas </a:t>
            </a:r>
            <a:r>
              <a:rPr lang="lv-LV" sz="2400" dirty="0" smtClean="0">
                <a:solidFill>
                  <a:srgbClr val="000000"/>
                </a:solidFill>
                <a:latin typeface="+mj-lt"/>
              </a:rPr>
              <a:t>aktivitātes;</a:t>
            </a:r>
            <a:endParaRPr lang="en-US" sz="2400" dirty="0">
              <a:solidFill>
                <a:srgbClr val="000000"/>
              </a:solidFill>
              <a:latin typeface="+mj-lt"/>
            </a:endParaRPr>
          </a:p>
          <a:p>
            <a:pPr lvl="1">
              <a:lnSpc>
                <a:spcPct val="120000"/>
              </a:lnSpc>
            </a:pPr>
            <a:r>
              <a:rPr lang="lv-LV" sz="2400" dirty="0">
                <a:solidFill>
                  <a:srgbClr val="000000"/>
                </a:solidFill>
                <a:latin typeface="+mj-lt"/>
              </a:rPr>
              <a:t>Mūžizglītības programmas projektu materiālu izvietošana bibliotēku fiziskajā un virtuālajā </a:t>
            </a:r>
            <a:r>
              <a:rPr lang="lv-LV" sz="2400" dirty="0" smtClean="0">
                <a:solidFill>
                  <a:srgbClr val="000000"/>
                </a:solidFill>
                <a:latin typeface="+mj-lt"/>
              </a:rPr>
              <a:t>telpā;</a:t>
            </a:r>
            <a:endParaRPr lang="en-US" sz="2400" dirty="0">
              <a:solidFill>
                <a:srgbClr val="000000"/>
              </a:solidFill>
              <a:latin typeface="+mj-lt"/>
            </a:endParaRPr>
          </a:p>
          <a:p>
            <a:pPr lvl="1">
              <a:lnSpc>
                <a:spcPct val="120000"/>
              </a:lnSpc>
            </a:pPr>
            <a:r>
              <a:rPr lang="lv-LV" sz="2400" dirty="0">
                <a:solidFill>
                  <a:srgbClr val="000000"/>
                </a:solidFill>
                <a:latin typeface="+mj-lt"/>
              </a:rPr>
              <a:t>Mūžizglītības programmas projektu publikāciju iekļaušana bibliotēku krājumos;</a:t>
            </a:r>
            <a:endParaRPr lang="en-US" sz="2400" dirty="0">
              <a:solidFill>
                <a:srgbClr val="000000"/>
              </a:solidFill>
              <a:latin typeface="+mj-lt"/>
            </a:endParaRPr>
          </a:p>
          <a:p>
            <a:pPr lvl="1">
              <a:lnSpc>
                <a:spcPct val="120000"/>
              </a:lnSpc>
            </a:pPr>
            <a:r>
              <a:rPr lang="lv-LV" sz="2400" dirty="0">
                <a:solidFill>
                  <a:srgbClr val="000000"/>
                </a:solidFill>
                <a:latin typeface="+mj-lt"/>
              </a:rPr>
              <a:t>Kopīgi pasākumi – diskusijas, semināri, lekcijas, prezentācijas u.c</a:t>
            </a:r>
            <a:r>
              <a:rPr lang="lv-LV" sz="2400" dirty="0" smtClean="0">
                <a:solidFill>
                  <a:srgbClr val="000000"/>
                </a:solidFill>
                <a:latin typeface="+mj-lt"/>
              </a:rPr>
              <a:t>.;</a:t>
            </a:r>
            <a:endParaRPr lang="en-US" sz="2400" dirty="0">
              <a:solidFill>
                <a:srgbClr val="000000"/>
              </a:solidFill>
              <a:latin typeface="+mj-lt"/>
            </a:endParaRPr>
          </a:p>
          <a:p>
            <a:pPr lvl="1">
              <a:lnSpc>
                <a:spcPct val="120000"/>
              </a:lnSpc>
            </a:pPr>
            <a:r>
              <a:rPr lang="lv-LV" sz="2400" dirty="0">
                <a:solidFill>
                  <a:srgbClr val="000000"/>
                </a:solidFill>
                <a:latin typeface="+mj-lt"/>
              </a:rPr>
              <a:t>Kopīga mūžizglītības programmas projektu īstenošana – bibliotēkas kā partneri;</a:t>
            </a:r>
            <a:endParaRPr lang="en-US" sz="2400" dirty="0">
              <a:solidFill>
                <a:srgbClr val="000000"/>
              </a:solidFill>
              <a:latin typeface="+mj-lt"/>
            </a:endParaRPr>
          </a:p>
          <a:p>
            <a:pPr>
              <a:lnSpc>
                <a:spcPct val="120000"/>
              </a:lnSpc>
            </a:pPr>
            <a:r>
              <a:rPr lang="lv-LV" sz="2400" dirty="0">
                <a:solidFill>
                  <a:srgbClr val="000000"/>
                </a:solidFill>
                <a:latin typeface="+mj-lt"/>
              </a:rPr>
              <a:t>Sadarbības attīstīšanai nepieciešams politikas veidotāju atbalsts (valsts un pašvaldību līmenī).</a:t>
            </a:r>
            <a:endParaRPr lang="en-US" sz="2400" dirty="0">
              <a:solidFill>
                <a:srgbClr val="000000"/>
              </a:solidFill>
              <a:latin typeface="+mj-lt"/>
            </a:endParaRPr>
          </a:p>
          <a:p>
            <a:endParaRPr lang="en-US" dirty="0"/>
          </a:p>
        </p:txBody>
      </p:sp>
      <p:pic>
        <p:nvPicPr>
          <p:cNvPr id="4" name="Picture 3" descr="http://t0.gstatic.com/images?q=tbn:ANd9GcTKAP23vY4OsV0k0dPDokszicbtym-wm99RIOIYPfxJn42-Ot_shA"/>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3095625" cy="14763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87242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0261" y="274638"/>
            <a:ext cx="7315199" cy="1143000"/>
          </a:xfrm>
        </p:spPr>
        <p:txBody>
          <a:bodyPr>
            <a:normAutofit fontScale="90000"/>
          </a:bodyPr>
          <a:lstStyle/>
          <a:p>
            <a:r>
              <a:rPr lang="lv-LV" b="1" dirty="0" smtClean="0"/>
              <a:t>Kā popularizēt mūžizglītības projektu rezultātus</a:t>
            </a:r>
            <a:r>
              <a:rPr lang="en-US" b="1" dirty="0" smtClean="0"/>
              <a:t>?</a:t>
            </a:r>
            <a:endParaRPr lang="en-US" b="1" dirty="0"/>
          </a:p>
        </p:txBody>
      </p:sp>
      <p:sp>
        <p:nvSpPr>
          <p:cNvPr id="3" name="Content Placeholder 2"/>
          <p:cNvSpPr>
            <a:spLocks noGrp="1"/>
          </p:cNvSpPr>
          <p:nvPr>
            <p:ph idx="1"/>
          </p:nvPr>
        </p:nvSpPr>
        <p:spPr>
          <a:xfrm>
            <a:off x="498474" y="1622986"/>
            <a:ext cx="7556313" cy="4939524"/>
          </a:xfrm>
        </p:spPr>
        <p:txBody>
          <a:bodyPr>
            <a:normAutofit fontScale="70000" lnSpcReduction="20000"/>
          </a:bodyPr>
          <a:lstStyle/>
          <a:p>
            <a:pPr lvl="1"/>
            <a:r>
              <a:rPr lang="lv-LV" dirty="0" smtClean="0">
                <a:solidFill>
                  <a:srgbClr val="000000"/>
                </a:solidFill>
                <a:latin typeface="+mj-lt"/>
              </a:rPr>
              <a:t>Mūžizglītības programmas projektu materiālu izvietošana bibliotēkās fiziski (informatīvās lapiņas, plakāti, brošūras, grāmatas ) un virtuāli (informatīvi elektroniski izdevumi, raksti un informācija par mūžizglītības projektiem tīmekļa vietnēs un sociālajos tīklos);</a:t>
            </a:r>
            <a:endParaRPr lang="en-US" dirty="0" smtClean="0">
              <a:solidFill>
                <a:srgbClr val="000000"/>
              </a:solidFill>
              <a:latin typeface="+mj-lt"/>
            </a:endParaRPr>
          </a:p>
          <a:p>
            <a:pPr lvl="1"/>
            <a:r>
              <a:rPr lang="lv-LV" dirty="0" smtClean="0">
                <a:solidFill>
                  <a:srgbClr val="000000"/>
                </a:solidFill>
                <a:latin typeface="+mj-lt"/>
              </a:rPr>
              <a:t>Kopīgi pasākumi – diskusijas, semināri, lekcijas, prezentācijas u.c.;</a:t>
            </a:r>
            <a:endParaRPr lang="en-US" dirty="0">
              <a:solidFill>
                <a:srgbClr val="000000"/>
              </a:solidFill>
              <a:latin typeface="+mj-lt"/>
            </a:endParaRPr>
          </a:p>
          <a:p>
            <a:pPr lvl="1"/>
            <a:r>
              <a:rPr lang="lv-LV" dirty="0" smtClean="0">
                <a:solidFill>
                  <a:srgbClr val="000000"/>
                </a:solidFill>
                <a:latin typeface="+mj-lt"/>
              </a:rPr>
              <a:t>Kopīga mūžizglītības programmas projektu īstenošana – bibliotēkas kā projektu partneri;</a:t>
            </a:r>
            <a:endParaRPr lang="en-US" dirty="0" smtClean="0">
              <a:solidFill>
                <a:srgbClr val="000000"/>
              </a:solidFill>
              <a:latin typeface="+mj-lt"/>
            </a:endParaRPr>
          </a:p>
          <a:p>
            <a:pPr lvl="1"/>
            <a:r>
              <a:rPr lang="lv-LV" dirty="0" smtClean="0">
                <a:solidFill>
                  <a:srgbClr val="000000"/>
                </a:solidFill>
                <a:latin typeface="+mj-lt"/>
              </a:rPr>
              <a:t>Bibliotekāri kā mūžizglītības jautājumu konsultanti;</a:t>
            </a:r>
            <a:endParaRPr lang="en-US" dirty="0" smtClean="0">
              <a:solidFill>
                <a:srgbClr val="000000"/>
              </a:solidFill>
              <a:latin typeface="+mj-lt"/>
            </a:endParaRPr>
          </a:p>
          <a:p>
            <a:pPr lvl="1"/>
            <a:r>
              <a:rPr lang="lv-LV" dirty="0" smtClean="0">
                <a:solidFill>
                  <a:srgbClr val="000000"/>
                </a:solidFill>
                <a:latin typeface="+mj-lt"/>
              </a:rPr>
              <a:t>Mūžizglītības aktivitātes kā regulāra bibliotēkas aktivitāšu daļa;</a:t>
            </a:r>
            <a:endParaRPr lang="en-US" dirty="0">
              <a:solidFill>
                <a:srgbClr val="000000"/>
              </a:solidFill>
              <a:latin typeface="+mj-lt"/>
            </a:endParaRPr>
          </a:p>
          <a:p>
            <a:pPr lvl="1"/>
            <a:r>
              <a:rPr lang="lv-LV" dirty="0" smtClean="0">
                <a:solidFill>
                  <a:srgbClr val="000000"/>
                </a:solidFill>
                <a:latin typeface="+mj-lt"/>
              </a:rPr>
              <a:t>Mūžizglītības organizācijām jāpiedāvā bibliotēku darbiniekiem apmācības, lai nodrošinātu kvalitatīvu informācijas izplatīšanas procesu; </a:t>
            </a:r>
            <a:endParaRPr lang="en-US" dirty="0" smtClean="0">
              <a:solidFill>
                <a:srgbClr val="000000"/>
              </a:solidFill>
              <a:latin typeface="+mj-lt"/>
            </a:endParaRPr>
          </a:p>
          <a:p>
            <a:pPr lvl="1"/>
            <a:r>
              <a:rPr lang="lv-LV" dirty="0" smtClean="0">
                <a:solidFill>
                  <a:srgbClr val="000000"/>
                </a:solidFill>
                <a:latin typeface="+mj-lt"/>
              </a:rPr>
              <a:t>Iesaistīt bibliotēku lietotājus mūžizglītības projektu produktu testēšanā </a:t>
            </a:r>
            <a:r>
              <a:rPr lang="en-US" dirty="0" smtClean="0">
                <a:solidFill>
                  <a:srgbClr val="000000"/>
                </a:solidFill>
                <a:latin typeface="+mj-lt"/>
              </a:rPr>
              <a:t>(</a:t>
            </a:r>
            <a:r>
              <a:rPr lang="lv-LV" dirty="0" smtClean="0">
                <a:solidFill>
                  <a:srgbClr val="000000"/>
                </a:solidFill>
                <a:latin typeface="+mj-lt"/>
              </a:rPr>
              <a:t>interaktīvi semināri bibliotēkās u.c.</a:t>
            </a:r>
            <a:r>
              <a:rPr lang="en-US" dirty="0" smtClean="0">
                <a:solidFill>
                  <a:srgbClr val="000000"/>
                </a:solidFill>
                <a:latin typeface="+mj-lt"/>
              </a:rPr>
              <a:t>)</a:t>
            </a:r>
            <a:r>
              <a:rPr lang="lv-LV" dirty="0" smtClean="0">
                <a:solidFill>
                  <a:srgbClr val="000000"/>
                </a:solidFill>
                <a:latin typeface="+mj-lt"/>
              </a:rPr>
              <a:t>;</a:t>
            </a:r>
            <a:endParaRPr lang="en-US" dirty="0">
              <a:solidFill>
                <a:srgbClr val="000000"/>
              </a:solidFill>
              <a:latin typeface="+mj-lt"/>
            </a:endParaRPr>
          </a:p>
          <a:p>
            <a:pPr lvl="1"/>
            <a:endParaRPr lang="en-US" dirty="0" smtClean="0">
              <a:solidFill>
                <a:schemeClr val="tx1"/>
              </a:solidFill>
            </a:endParaRPr>
          </a:p>
          <a:p>
            <a:pPr lvl="1"/>
            <a:endParaRPr lang="en-US" dirty="0" smtClean="0">
              <a:solidFill>
                <a:schemeClr val="tx1"/>
              </a:solidFill>
            </a:endParaRPr>
          </a:p>
          <a:p>
            <a:pPr lvl="1"/>
            <a:endParaRPr lang="en-US" dirty="0"/>
          </a:p>
          <a:p>
            <a:endParaRPr lang="en-US"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80621"/>
            <a:ext cx="1749287" cy="101891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4018202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7984" y="144462"/>
            <a:ext cx="7421216" cy="1127747"/>
          </a:xfrm>
        </p:spPr>
        <p:txBody>
          <a:bodyPr>
            <a:normAutofit fontScale="90000"/>
          </a:bodyPr>
          <a:lstStyle/>
          <a:p>
            <a:r>
              <a:rPr lang="lv-LV" b="1" dirty="0" smtClean="0"/>
              <a:t>Kādas prasmes nepieciešamas</a:t>
            </a:r>
            <a:r>
              <a:rPr lang="en-US" b="1" dirty="0" smtClean="0"/>
              <a:t>?</a:t>
            </a:r>
            <a:endParaRPr lang="en-US" b="1" dirty="0"/>
          </a:p>
        </p:txBody>
      </p:sp>
      <p:sp>
        <p:nvSpPr>
          <p:cNvPr id="3" name="Content Placeholder 2"/>
          <p:cNvSpPr>
            <a:spLocks noGrp="1"/>
          </p:cNvSpPr>
          <p:nvPr>
            <p:ph idx="1"/>
          </p:nvPr>
        </p:nvSpPr>
        <p:spPr>
          <a:xfrm>
            <a:off x="498474" y="1630336"/>
            <a:ext cx="7556313" cy="4773403"/>
          </a:xfrm>
        </p:spPr>
        <p:txBody>
          <a:bodyPr>
            <a:normAutofit fontScale="92500"/>
          </a:bodyPr>
          <a:lstStyle/>
          <a:p>
            <a:pPr lvl="0" fontAlgn="base"/>
            <a:r>
              <a:rPr lang="lv-LV" sz="2400" dirty="0">
                <a:latin typeface="+mj-lt"/>
              </a:rPr>
              <a:t>PR un mārketinga kompetences, labas komunikācijas prasmes;</a:t>
            </a:r>
            <a:endParaRPr lang="en-US" sz="2400" dirty="0">
              <a:latin typeface="+mj-lt"/>
            </a:endParaRPr>
          </a:p>
          <a:p>
            <a:pPr lvl="0" fontAlgn="base"/>
            <a:r>
              <a:rPr lang="lv-LV" sz="2400" dirty="0">
                <a:latin typeface="+mj-lt"/>
              </a:rPr>
              <a:t>prasme komunicēt ar dažāda </a:t>
            </a:r>
            <a:r>
              <a:rPr lang="lv-LV" sz="2400" dirty="0" smtClean="0">
                <a:latin typeface="+mj-lt"/>
              </a:rPr>
              <a:t>veida lietotājiem</a:t>
            </a:r>
            <a:r>
              <a:rPr lang="lv-LV" sz="2400" dirty="0">
                <a:latin typeface="+mj-lt"/>
              </a:rPr>
              <a:t>;</a:t>
            </a:r>
            <a:endParaRPr lang="en-US" sz="2400" dirty="0">
              <a:latin typeface="+mj-lt"/>
            </a:endParaRPr>
          </a:p>
          <a:p>
            <a:pPr lvl="0" fontAlgn="base"/>
            <a:r>
              <a:rPr lang="lv-LV" sz="2400" dirty="0" smtClean="0">
                <a:latin typeface="+mj-lt"/>
              </a:rPr>
              <a:t>projektu </a:t>
            </a:r>
            <a:r>
              <a:rPr lang="lv-LV" sz="2400" dirty="0">
                <a:latin typeface="+mj-lt"/>
              </a:rPr>
              <a:t>vadīšana, pasākumu organizēšana, prasmes darboties komandā;</a:t>
            </a:r>
            <a:endParaRPr lang="en-US" sz="2400" dirty="0">
              <a:latin typeface="+mj-lt"/>
            </a:endParaRPr>
          </a:p>
          <a:p>
            <a:pPr lvl="0" fontAlgn="base"/>
            <a:r>
              <a:rPr lang="lv-LV" sz="2400" dirty="0">
                <a:latin typeface="+mj-lt"/>
              </a:rPr>
              <a:t>atvērtība jaunām tendencēm un inovācijām;</a:t>
            </a:r>
            <a:endParaRPr lang="en-US" sz="2400" dirty="0">
              <a:latin typeface="+mj-lt"/>
            </a:endParaRPr>
          </a:p>
          <a:p>
            <a:pPr lvl="0" fontAlgn="base"/>
            <a:r>
              <a:rPr lang="lv-LV" sz="2400" dirty="0">
                <a:latin typeface="+mj-lt"/>
              </a:rPr>
              <a:t>statistikas datu apstrādes prasmes;</a:t>
            </a:r>
            <a:endParaRPr lang="en-US" sz="2400" dirty="0">
              <a:latin typeface="+mj-lt"/>
            </a:endParaRPr>
          </a:p>
          <a:p>
            <a:pPr lvl="0" fontAlgn="base"/>
            <a:r>
              <a:rPr lang="lv-LV" sz="2400" dirty="0">
                <a:latin typeface="+mj-lt"/>
              </a:rPr>
              <a:t>pamatzināšanas psiholoģijā, pieaugušo izglītībā un civiltiesībās;</a:t>
            </a:r>
            <a:endParaRPr lang="en-US" sz="2400" dirty="0">
              <a:latin typeface="+mj-lt"/>
            </a:endParaRPr>
          </a:p>
          <a:p>
            <a:pPr lvl="0" fontAlgn="base"/>
            <a:r>
              <a:rPr lang="lv-LV" sz="2400" dirty="0">
                <a:latin typeface="+mj-lt"/>
              </a:rPr>
              <a:t>interešu aizstāvēšana (lobēšana), sadarbības prasmes;</a:t>
            </a:r>
            <a:endParaRPr lang="en-US" sz="2400" dirty="0">
              <a:latin typeface="+mj-lt"/>
            </a:endParaRPr>
          </a:p>
          <a:p>
            <a:pPr lvl="0" fontAlgn="base"/>
            <a:r>
              <a:rPr lang="lv-LV" sz="2400" dirty="0">
                <a:latin typeface="+mj-lt"/>
              </a:rPr>
              <a:t>zināšanas par mūžizglītības programmu / </a:t>
            </a:r>
            <a:r>
              <a:rPr lang="lv-LV" sz="2400" dirty="0" smtClean="0">
                <a:latin typeface="+mj-lt"/>
              </a:rPr>
              <a:t>projektiem;</a:t>
            </a:r>
            <a:endParaRPr lang="en-US" sz="2400" dirty="0">
              <a:latin typeface="+mj-lt"/>
            </a:endParaRPr>
          </a:p>
          <a:p>
            <a:endParaRPr lang="en-US" dirty="0" smtClean="0"/>
          </a:p>
          <a:p>
            <a:endParaRPr lang="en-US" dirty="0" smtClean="0"/>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4462" y="144462"/>
            <a:ext cx="1475210" cy="14788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0712826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smtClean="0"/>
              <a:t>Secinājumi</a:t>
            </a:r>
            <a:r>
              <a:rPr lang="en-US" dirty="0" smtClean="0">
                <a:solidFill>
                  <a:srgbClr val="FF0000"/>
                </a:solidFill>
              </a:rPr>
              <a:t> </a:t>
            </a:r>
            <a:endParaRPr lang="en-US" dirty="0">
              <a:solidFill>
                <a:srgbClr val="FF0000"/>
              </a:solidFill>
            </a:endParaRPr>
          </a:p>
        </p:txBody>
      </p:sp>
      <p:sp>
        <p:nvSpPr>
          <p:cNvPr id="3" name="Content Placeholder 2"/>
          <p:cNvSpPr>
            <a:spLocks noGrp="1"/>
          </p:cNvSpPr>
          <p:nvPr>
            <p:ph idx="1"/>
          </p:nvPr>
        </p:nvSpPr>
        <p:spPr>
          <a:xfrm>
            <a:off x="498474" y="1180826"/>
            <a:ext cx="7556313" cy="4945338"/>
          </a:xfrm>
        </p:spPr>
        <p:txBody>
          <a:bodyPr>
            <a:normAutofit fontScale="92500" lnSpcReduction="20000"/>
          </a:bodyPr>
          <a:lstStyle/>
          <a:p>
            <a:endParaRPr lang="lv-LV" sz="2800" dirty="0" smtClean="0">
              <a:solidFill>
                <a:srgbClr val="000000"/>
              </a:solidFill>
              <a:latin typeface="+mj-lt"/>
            </a:endParaRPr>
          </a:p>
          <a:p>
            <a:r>
              <a:rPr lang="lv-LV" sz="2800" dirty="0" smtClean="0">
                <a:solidFill>
                  <a:srgbClr val="000000"/>
                </a:solidFill>
                <a:latin typeface="+mj-lt"/>
              </a:rPr>
              <a:t>Sadarbība </a:t>
            </a:r>
            <a:r>
              <a:rPr lang="lv-LV" sz="2800" dirty="0" smtClean="0">
                <a:solidFill>
                  <a:srgbClr val="000000"/>
                </a:solidFill>
                <a:latin typeface="+mj-lt"/>
              </a:rPr>
              <a:t>starp mūžizglītības organizācijām un bibliotēkām informācijas izplatīšanas aktivitātēs ir nepietiekama;</a:t>
            </a:r>
            <a:endParaRPr lang="en-US" sz="2800" dirty="0" smtClean="0">
              <a:solidFill>
                <a:srgbClr val="000000"/>
              </a:solidFill>
              <a:latin typeface="+mj-lt"/>
            </a:endParaRPr>
          </a:p>
          <a:p>
            <a:r>
              <a:rPr lang="lv-LV" sz="2800" dirty="0" smtClean="0">
                <a:solidFill>
                  <a:srgbClr val="000000"/>
                </a:solidFill>
                <a:latin typeface="+mj-lt"/>
              </a:rPr>
              <a:t>Lielākoties gan bibliotēkas, gan mūžizglītības organizācijas </a:t>
            </a:r>
            <a:r>
              <a:rPr lang="lv-LV" sz="2800" dirty="0">
                <a:solidFill>
                  <a:srgbClr val="000000"/>
                </a:solidFill>
                <a:latin typeface="+mj-lt"/>
              </a:rPr>
              <a:t>nav savstarpēji labi pazīstamas</a:t>
            </a:r>
            <a:r>
              <a:rPr lang="lv-LV" sz="2800" dirty="0" smtClean="0">
                <a:solidFill>
                  <a:srgbClr val="000000"/>
                </a:solidFill>
                <a:latin typeface="+mj-lt"/>
              </a:rPr>
              <a:t>, un neizprot viena otras raksturu un misiju;</a:t>
            </a:r>
            <a:endParaRPr lang="en-US" sz="2800" dirty="0" smtClean="0">
              <a:solidFill>
                <a:srgbClr val="000000"/>
              </a:solidFill>
              <a:latin typeface="+mj-lt"/>
            </a:endParaRPr>
          </a:p>
          <a:p>
            <a:pPr lvl="0"/>
            <a:r>
              <a:rPr lang="lv-LV" sz="2800" dirty="0">
                <a:solidFill>
                  <a:srgbClr val="000000"/>
                </a:solidFill>
                <a:latin typeface="+mj-lt"/>
              </a:rPr>
              <a:t>Mūžiglītības organizācijas nav iedomājušas, ka bibliotēkas varētu kļūt par partneriem projektu rezultātu </a:t>
            </a:r>
            <a:r>
              <a:rPr lang="lv-LV" sz="2800" dirty="0" smtClean="0">
                <a:solidFill>
                  <a:srgbClr val="000000"/>
                </a:solidFill>
                <a:latin typeface="+mj-lt"/>
              </a:rPr>
              <a:t>izplatīšanā;</a:t>
            </a:r>
            <a:endParaRPr lang="en-US" sz="2800" dirty="0">
              <a:solidFill>
                <a:srgbClr val="000000"/>
              </a:solidFill>
              <a:latin typeface="+mj-lt"/>
            </a:endParaRPr>
          </a:p>
          <a:p>
            <a:pPr lvl="0"/>
            <a:r>
              <a:rPr lang="lv-LV" sz="2800" dirty="0">
                <a:solidFill>
                  <a:srgbClr val="000000"/>
                </a:solidFill>
                <a:latin typeface="+mj-lt"/>
              </a:rPr>
              <a:t>Ir identificēti konkrēti soļi sadarbības un izplatīšanas veicināšanai. Tie izmantojami sadarbības modeļa </a:t>
            </a:r>
            <a:r>
              <a:rPr lang="lv-LV" sz="2800" dirty="0" smtClean="0">
                <a:solidFill>
                  <a:srgbClr val="000000"/>
                </a:solidFill>
                <a:latin typeface="+mj-lt"/>
              </a:rPr>
              <a:t>izveidošanai;</a:t>
            </a:r>
            <a:endParaRPr lang="en-US" sz="2800" dirty="0">
              <a:solidFill>
                <a:srgbClr val="000000"/>
              </a:solidFill>
              <a:latin typeface="+mj-lt"/>
            </a:endParaRPr>
          </a:p>
          <a:p>
            <a:endParaRPr lang="en-US" dirty="0"/>
          </a:p>
        </p:txBody>
      </p:sp>
      <p:sp>
        <p:nvSpPr>
          <p:cNvPr id="5" name="TextBox 4"/>
          <p:cNvSpPr txBox="1"/>
          <p:nvPr/>
        </p:nvSpPr>
        <p:spPr>
          <a:xfrm>
            <a:off x="3263352" y="811493"/>
            <a:ext cx="184666" cy="369332"/>
          </a:xfrm>
          <a:prstGeom prst="rect">
            <a:avLst/>
          </a:prstGeom>
          <a:noFill/>
        </p:spPr>
        <p:txBody>
          <a:bodyPr wrap="none" rtlCol="0">
            <a:spAutoFit/>
          </a:bodyPr>
          <a:lstStyle/>
          <a:p>
            <a:endParaRPr lang="en-US" dirty="0"/>
          </a:p>
        </p:txBody>
      </p:sp>
      <p:pic>
        <p:nvPicPr>
          <p:cNvPr id="6" name="Picture 2" descr="http://t0.gstatic.com/images?q=tbn:ANd9GcQK3ZCIHEV8jLX5GkCqUCq2qB1yKtD_ropLULM9olal61bK3VEPLA"/>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 y="0"/>
            <a:ext cx="1338470" cy="136578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109193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smtClean="0"/>
              <a:t>Ieteikumi</a:t>
            </a:r>
            <a:endParaRPr lang="en-US" b="1" dirty="0"/>
          </a:p>
        </p:txBody>
      </p:sp>
      <p:sp>
        <p:nvSpPr>
          <p:cNvPr id="3" name="Content Placeholder 2"/>
          <p:cNvSpPr>
            <a:spLocks noGrp="1"/>
          </p:cNvSpPr>
          <p:nvPr>
            <p:ph idx="1"/>
          </p:nvPr>
        </p:nvSpPr>
        <p:spPr>
          <a:xfrm>
            <a:off x="498474" y="1600200"/>
            <a:ext cx="7556313" cy="4997593"/>
          </a:xfrm>
        </p:spPr>
        <p:txBody>
          <a:bodyPr>
            <a:normAutofit fontScale="92500" lnSpcReduction="10000"/>
          </a:bodyPr>
          <a:lstStyle/>
          <a:p>
            <a:pPr lvl="0"/>
            <a:r>
              <a:rPr lang="lv-LV" dirty="0" smtClean="0">
                <a:latin typeface="+mj-lt"/>
              </a:rPr>
              <a:t>Gan </a:t>
            </a:r>
            <a:r>
              <a:rPr lang="lv-LV" dirty="0">
                <a:latin typeface="+mj-lt"/>
              </a:rPr>
              <a:t>bibliotēkām, gan mūžizglītības organizācijām nepieciešama savstarpēja iepazīstināšana. To varētu īstenot organizējot izglītojošus bibliotēku apmeklējumus un kopējas apaļā galda </a:t>
            </a:r>
            <a:r>
              <a:rPr lang="lv-LV" dirty="0" smtClean="0">
                <a:latin typeface="+mj-lt"/>
              </a:rPr>
              <a:t>diskusijas;</a:t>
            </a:r>
            <a:endParaRPr lang="en-US" dirty="0">
              <a:latin typeface="+mj-lt"/>
            </a:endParaRPr>
          </a:p>
          <a:p>
            <a:pPr lvl="0"/>
            <a:r>
              <a:rPr lang="lv-LV" dirty="0">
                <a:latin typeface="+mj-lt"/>
              </a:rPr>
              <a:t>Būtu jāapspriež, ko katra no pusēm var iegūt šādi </a:t>
            </a:r>
            <a:r>
              <a:rPr lang="lv-LV" dirty="0" smtClean="0">
                <a:latin typeface="+mj-lt"/>
              </a:rPr>
              <a:t>sadarbojoties;</a:t>
            </a:r>
            <a:endParaRPr lang="en-US" dirty="0">
              <a:latin typeface="+mj-lt"/>
            </a:endParaRPr>
          </a:p>
          <a:p>
            <a:pPr lvl="0"/>
            <a:r>
              <a:rPr lang="lv-LV" dirty="0">
                <a:latin typeface="+mj-lt"/>
              </a:rPr>
              <a:t>Politikas veidotājiem būtu jāiesaistās dažādu mūžizglītības sistēmas dalībnieku sadarbības plānošanā </a:t>
            </a:r>
            <a:r>
              <a:rPr lang="lv-LV">
                <a:latin typeface="+mj-lt"/>
              </a:rPr>
              <a:t>un </a:t>
            </a:r>
            <a:r>
              <a:rPr lang="lv-LV" smtClean="0">
                <a:latin typeface="+mj-lt"/>
              </a:rPr>
              <a:t>koordinēšanā;</a:t>
            </a:r>
            <a:endParaRPr lang="en-US" dirty="0">
              <a:latin typeface="+mj-lt"/>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252" y="116632"/>
            <a:ext cx="1314450" cy="1438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9121309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lv-LV" b="1" dirty="0" err="1" smtClean="0">
                <a:hlinkClick r:id="rId2"/>
              </a:rPr>
              <a:t>www.dixl.eu</a:t>
            </a:r>
            <a:endParaRPr lang="lv-LV" dirty="0"/>
          </a:p>
        </p:txBody>
      </p:sp>
      <p:pic>
        <p:nvPicPr>
          <p:cNvPr id="1026" name="Picture 2"/>
          <p:cNvPicPr>
            <a:picLocks noGrp="1" noChangeAspect="1" noChangeArrowheads="1"/>
          </p:cNvPicPr>
          <p:nvPr>
            <p:ph idx="1"/>
          </p:nvPr>
        </p:nvPicPr>
        <p:blipFill>
          <a:blip r:embed="rId3"/>
          <a:srcRect/>
          <a:stretch>
            <a:fillRect/>
          </a:stretch>
        </p:blipFill>
        <p:spPr bwMode="auto">
          <a:xfrm>
            <a:off x="762000" y="1268760"/>
            <a:ext cx="7480852" cy="5316341"/>
          </a:xfrm>
          <a:prstGeom prst="rect">
            <a:avLst/>
          </a:prstGeom>
          <a:noFill/>
          <a:ln w="9525">
            <a:noFill/>
            <a:miter lim="800000"/>
            <a:headEnd/>
            <a:tailEnd/>
          </a:ln>
          <a:effectLst/>
        </p:spPr>
      </p:pic>
      <p:sp>
        <p:nvSpPr>
          <p:cNvPr id="4" name="Rectangle 3"/>
          <p:cNvSpPr/>
          <p:nvPr/>
        </p:nvSpPr>
        <p:spPr>
          <a:xfrm>
            <a:off x="3555399" y="1948070"/>
            <a:ext cx="670934" cy="36004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 xmlns:p14="http://schemas.microsoft.com/office/powerpoint/2010/main" val="579900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b="1" dirty="0"/>
          </a:p>
        </p:txBody>
      </p:sp>
      <p:sp>
        <p:nvSpPr>
          <p:cNvPr id="3" name="Content Placeholder 2"/>
          <p:cNvSpPr>
            <a:spLocks noGrp="1"/>
          </p:cNvSpPr>
          <p:nvPr>
            <p:ph idx="1"/>
          </p:nvPr>
        </p:nvSpPr>
        <p:spPr/>
        <p:txBody>
          <a:bodyPr>
            <a:normAutofit/>
          </a:bodyPr>
          <a:lstStyle/>
          <a:p>
            <a:pPr>
              <a:buNone/>
            </a:pPr>
            <a:endParaRPr lang="lv-LV" b="1" dirty="0" smtClean="0">
              <a:latin typeface="+mj-lt"/>
            </a:endParaRPr>
          </a:p>
          <a:p>
            <a:pPr algn="ctr">
              <a:buNone/>
            </a:pPr>
            <a:r>
              <a:rPr lang="lv-LV" sz="4000" b="1" dirty="0" smtClean="0">
                <a:latin typeface="+mj-lt"/>
              </a:rPr>
              <a:t>Mūžizglītība</a:t>
            </a:r>
            <a:r>
              <a:rPr lang="lv-LV" sz="4000" dirty="0" smtClean="0">
                <a:latin typeface="+mj-lt"/>
              </a:rPr>
              <a:t>: zināšanu un prasmju apguves process visa mūža garumā.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smtClean="0">
                <a:hlinkClick r:id="rId2"/>
              </a:rPr>
              <a:t>http://</a:t>
            </a:r>
            <a:r>
              <a:rPr lang="lv-LV" b="1" dirty="0" smtClean="0">
                <a:hlinkClick r:id="rId2"/>
              </a:rPr>
              <a:t>lpf.lt/dixl3/lv</a:t>
            </a:r>
            <a:r>
              <a:rPr lang="lv-LV" b="1" dirty="0" smtClean="0"/>
              <a:t> </a:t>
            </a:r>
            <a:endParaRPr lang="lv-LV" b="1" dirty="0"/>
          </a:p>
        </p:txBody>
      </p:sp>
      <p:pic>
        <p:nvPicPr>
          <p:cNvPr id="1026" name="Picture 2"/>
          <p:cNvPicPr>
            <a:picLocks noGrp="1" noChangeAspect="1" noChangeArrowheads="1"/>
          </p:cNvPicPr>
          <p:nvPr>
            <p:ph idx="1"/>
          </p:nvPr>
        </p:nvPicPr>
        <p:blipFill>
          <a:blip r:embed="rId3"/>
          <a:srcRect/>
          <a:stretch>
            <a:fillRect/>
          </a:stretch>
        </p:blipFill>
        <p:spPr bwMode="auto">
          <a:xfrm>
            <a:off x="457201" y="1403671"/>
            <a:ext cx="8515472" cy="5089893"/>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lstStyle/>
          <a:p>
            <a:pPr>
              <a:buNone/>
            </a:pPr>
            <a:r>
              <a:rPr lang="lv-LV" sz="4000" b="1" dirty="0" smtClean="0"/>
              <a:t>Kristīne Deksne</a:t>
            </a:r>
          </a:p>
          <a:p>
            <a:pPr>
              <a:buNone/>
            </a:pPr>
            <a:r>
              <a:rPr lang="lv-LV" sz="2400" dirty="0" smtClean="0"/>
              <a:t>Latvijas Nacionālā bibliotēka</a:t>
            </a:r>
          </a:p>
          <a:p>
            <a:pPr>
              <a:buNone/>
            </a:pPr>
            <a:r>
              <a:rPr lang="lv-LV" sz="2400" smtClean="0"/>
              <a:t>Latvijas Bibliotekāru </a:t>
            </a:r>
            <a:r>
              <a:rPr lang="lv-LV" sz="2400" dirty="0" smtClean="0"/>
              <a:t>izglītības apvienība</a:t>
            </a:r>
          </a:p>
          <a:p>
            <a:pPr>
              <a:buNone/>
            </a:pPr>
            <a:r>
              <a:rPr lang="lv-LV" sz="2400" dirty="0" smtClean="0"/>
              <a:t>Tālr.: 67969132</a:t>
            </a:r>
          </a:p>
          <a:p>
            <a:pPr>
              <a:buNone/>
            </a:pPr>
            <a:r>
              <a:rPr lang="lv-LV" sz="2400" dirty="0" smtClean="0">
                <a:hlinkClick r:id="rId2"/>
              </a:rPr>
              <a:t>kristine.deksne@lnb.lv</a:t>
            </a:r>
            <a:endParaRPr lang="lv-LV" sz="2400" dirty="0" smtClean="0"/>
          </a:p>
          <a:p>
            <a:pPr>
              <a:buNone/>
            </a:pPr>
            <a:endParaRPr lang="lv-LV"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smtClean="0"/>
              <a:t>Bibliotēkas un mūžizglītība</a:t>
            </a:r>
            <a:endParaRPr lang="lv-LV" dirty="0"/>
          </a:p>
        </p:txBody>
      </p:sp>
      <p:sp>
        <p:nvSpPr>
          <p:cNvPr id="3" name="Content Placeholder 2"/>
          <p:cNvSpPr>
            <a:spLocks noGrp="1"/>
          </p:cNvSpPr>
          <p:nvPr>
            <p:ph idx="1"/>
          </p:nvPr>
        </p:nvSpPr>
        <p:spPr/>
        <p:txBody>
          <a:bodyPr>
            <a:normAutofit lnSpcReduction="10000"/>
          </a:bodyPr>
          <a:lstStyle/>
          <a:p>
            <a:pPr>
              <a:buNone/>
            </a:pPr>
            <a:r>
              <a:rPr lang="lv-LV" dirty="0" smtClean="0"/>
              <a:t>Bibliotēkas kā:</a:t>
            </a:r>
          </a:p>
          <a:p>
            <a:r>
              <a:rPr lang="lv-LV" dirty="0" smtClean="0"/>
              <a:t>Informācijas krājums izglītībai mūža garumā;</a:t>
            </a:r>
            <a:endParaRPr lang="lv-LV" dirty="0" smtClean="0"/>
          </a:p>
          <a:p>
            <a:r>
              <a:rPr lang="lv-LV" dirty="0" smtClean="0"/>
              <a:t>Vieta pašizglītībai un </a:t>
            </a:r>
            <a:r>
              <a:rPr lang="lv-LV" dirty="0" err="1" smtClean="0"/>
              <a:t>informālajai</a:t>
            </a:r>
            <a:r>
              <a:rPr lang="lv-LV" dirty="0" smtClean="0"/>
              <a:t> (ikdienas) izglītībai;</a:t>
            </a:r>
          </a:p>
          <a:p>
            <a:r>
              <a:rPr lang="lv-LV" dirty="0" smtClean="0"/>
              <a:t>Lietotāju izglītotājas;</a:t>
            </a:r>
          </a:p>
          <a:p>
            <a:r>
              <a:rPr lang="lv-LV" dirty="0" smtClean="0"/>
              <a:t>Profesionālās </a:t>
            </a:r>
            <a:r>
              <a:rPr lang="lv-LV" dirty="0" smtClean="0"/>
              <a:t>pilnveides </a:t>
            </a:r>
            <a:r>
              <a:rPr lang="lv-LV" dirty="0" smtClean="0"/>
              <a:t>centri;</a:t>
            </a:r>
          </a:p>
          <a:p>
            <a:r>
              <a:rPr lang="lv-LV" dirty="0" smtClean="0"/>
              <a:t>Partneri mūžizglītības projektos;</a:t>
            </a:r>
          </a:p>
          <a:p>
            <a:r>
              <a:rPr lang="lv-LV" dirty="0" smtClean="0"/>
              <a:t>Mūžizglītības informācijas kanāli;</a:t>
            </a:r>
            <a:endParaRPr lang="lv-LV" dirty="0" smtClean="0"/>
          </a:p>
          <a:p>
            <a:endParaRPr lang="lv-LV" dirty="0" smtClean="0"/>
          </a:p>
          <a:p>
            <a:endParaRPr lang="lv-LV"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Di-XL </a:t>
            </a:r>
            <a:r>
              <a:rPr lang="en-US" b="1" dirty="0" err="1" smtClean="0"/>
              <a:t>projekts</a:t>
            </a:r>
            <a:endParaRPr lang="lv-LV" dirty="0"/>
          </a:p>
        </p:txBody>
      </p:sp>
      <p:sp>
        <p:nvSpPr>
          <p:cNvPr id="3" name="Content Placeholder 2"/>
          <p:cNvSpPr>
            <a:spLocks noGrp="1"/>
          </p:cNvSpPr>
          <p:nvPr>
            <p:ph idx="1"/>
          </p:nvPr>
        </p:nvSpPr>
        <p:spPr>
          <a:xfrm>
            <a:off x="457200" y="1417638"/>
            <a:ext cx="8229600" cy="5089179"/>
          </a:xfrm>
        </p:spPr>
        <p:txBody>
          <a:bodyPr>
            <a:normAutofit fontScale="55000" lnSpcReduction="20000"/>
          </a:bodyPr>
          <a:lstStyle/>
          <a:p>
            <a:pPr>
              <a:spcBef>
                <a:spcPts val="0"/>
              </a:spcBef>
              <a:spcAft>
                <a:spcPts val="600"/>
              </a:spcAft>
            </a:pPr>
            <a:r>
              <a:rPr lang="lv-LV" sz="4000" dirty="0" smtClean="0">
                <a:latin typeface="+mj-lt"/>
              </a:rPr>
              <a:t>ES Mūžizglītības programmas projekts </a:t>
            </a:r>
            <a:r>
              <a:rPr lang="lv-LV" sz="4000" dirty="0" smtClean="0">
                <a:latin typeface="+mj-lt"/>
              </a:rPr>
              <a:t>“Bibliotēkas </a:t>
            </a:r>
            <a:r>
              <a:rPr lang="lv-LV" sz="4000" dirty="0" smtClean="0">
                <a:latin typeface="+mj-lt"/>
              </a:rPr>
              <a:t>– mūžizglītības rezultātu izmantotājas un izplatītājas. Atbalsts Mūžizglītības programmas rezultātu ilgtspējai</a:t>
            </a:r>
            <a:r>
              <a:rPr lang="lv-LV" sz="4000" dirty="0" smtClean="0">
                <a:latin typeface="+mj-lt"/>
              </a:rPr>
              <a:t>”.</a:t>
            </a:r>
          </a:p>
          <a:p>
            <a:pPr>
              <a:spcBef>
                <a:spcPts val="0"/>
              </a:spcBef>
              <a:spcAft>
                <a:spcPts val="600"/>
              </a:spcAft>
            </a:pPr>
            <a:r>
              <a:rPr lang="en-US" sz="4000" dirty="0" err="1" smtClean="0">
                <a:latin typeface="+mj-lt"/>
              </a:rPr>
              <a:t>Laika</a:t>
            </a:r>
            <a:r>
              <a:rPr lang="en-US" sz="4000" dirty="0" smtClean="0">
                <a:latin typeface="+mj-lt"/>
              </a:rPr>
              <a:t> </a:t>
            </a:r>
            <a:r>
              <a:rPr lang="en-US" sz="4000" dirty="0" err="1" smtClean="0">
                <a:latin typeface="+mj-lt"/>
              </a:rPr>
              <a:t>ietvars</a:t>
            </a:r>
            <a:r>
              <a:rPr lang="lv-LV" sz="4000" dirty="0" smtClean="0">
                <a:latin typeface="+mj-lt"/>
              </a:rPr>
              <a:t>: 2012. gada </a:t>
            </a:r>
            <a:r>
              <a:rPr lang="lv-LV" sz="4000" dirty="0" smtClean="0">
                <a:latin typeface="+mj-lt"/>
              </a:rPr>
              <a:t>novembris - 2014</a:t>
            </a:r>
            <a:r>
              <a:rPr lang="lv-LV" sz="4000" dirty="0" smtClean="0">
                <a:latin typeface="+mj-lt"/>
              </a:rPr>
              <a:t>. gada </a:t>
            </a:r>
            <a:r>
              <a:rPr lang="lv-LV" sz="4000" dirty="0" smtClean="0">
                <a:latin typeface="+mj-lt"/>
              </a:rPr>
              <a:t>oktobris </a:t>
            </a:r>
            <a:endParaRPr lang="en-US" sz="4000" dirty="0" smtClean="0">
              <a:latin typeface="+mj-lt"/>
            </a:endParaRPr>
          </a:p>
          <a:p>
            <a:r>
              <a:rPr lang="lv-LV" sz="4000" dirty="0" smtClean="0">
                <a:latin typeface="+mj-lt"/>
              </a:rPr>
              <a:t>Projekta </a:t>
            </a:r>
            <a:r>
              <a:rPr lang="lv-LV" sz="4000" dirty="0" smtClean="0">
                <a:latin typeface="+mj-lt"/>
              </a:rPr>
              <a:t>partneri: Latvijas </a:t>
            </a:r>
            <a:r>
              <a:rPr lang="lv-LV" sz="4000" dirty="0" smtClean="0">
                <a:latin typeface="+mj-lt"/>
              </a:rPr>
              <a:t>Nacionālā bibliotēka (Latvija), mācību un konsultāciju centrs </a:t>
            </a:r>
            <a:r>
              <a:rPr lang="en-US" sz="4000" dirty="0" smtClean="0">
                <a:latin typeface="+mj-lt"/>
              </a:rPr>
              <a:t>Baltic Bright</a:t>
            </a:r>
            <a:r>
              <a:rPr lang="lv-LV" sz="4000" dirty="0" smtClean="0">
                <a:latin typeface="+mj-lt"/>
              </a:rPr>
              <a:t> (Latvija), Čehijas Nacionālā tehniskā bibliotēka (Čehija), mūžizglītības organizācija </a:t>
            </a:r>
            <a:r>
              <a:rPr lang="en-US" sz="4000" dirty="0" err="1" smtClean="0">
                <a:latin typeface="+mj-lt"/>
              </a:rPr>
              <a:t>Sedukon</a:t>
            </a:r>
            <a:r>
              <a:rPr lang="lv-LV" sz="4000" dirty="0" smtClean="0">
                <a:latin typeface="+mj-lt"/>
              </a:rPr>
              <a:t> (Čehija), Sociālo inovāciju fonds (Lietuva), Belgradas Pilsētas bibliotēka (</a:t>
            </a:r>
            <a:r>
              <a:rPr lang="lv-LV" sz="4000" dirty="0" err="1" smtClean="0">
                <a:latin typeface="+mj-lt"/>
              </a:rPr>
              <a:t>Serbija</a:t>
            </a:r>
            <a:r>
              <a:rPr lang="lv-LV" sz="4000" dirty="0" smtClean="0">
                <a:latin typeface="+mj-lt"/>
              </a:rPr>
              <a:t>), mūžizglītības organizācija </a:t>
            </a:r>
            <a:r>
              <a:rPr lang="en-US" sz="4000" dirty="0" smtClean="0">
                <a:latin typeface="+mj-lt"/>
              </a:rPr>
              <a:t>Action Synergy</a:t>
            </a:r>
            <a:r>
              <a:rPr lang="lv-LV" sz="4000" dirty="0" smtClean="0">
                <a:latin typeface="+mj-lt"/>
              </a:rPr>
              <a:t> (Grieķija).</a:t>
            </a:r>
          </a:p>
          <a:p>
            <a:r>
              <a:rPr lang="lv-LV" sz="4000" dirty="0" smtClean="0">
                <a:latin typeface="+mj-lt"/>
              </a:rPr>
              <a:t>Projekta </a:t>
            </a:r>
            <a:r>
              <a:rPr lang="lv-LV" sz="4000" dirty="0" smtClean="0">
                <a:latin typeface="+mj-lt"/>
              </a:rPr>
              <a:t>mērķis ir izveidot modeli, kā popularizēt Mūžizglītības programmas projektu rezultātus, izmantojot Eiropas bibliotēku tīklu. Lai sasniegtu izvirzīto mērķi, jāizveido mehānisms, kas parādītu, kā bibliotēku lietotājiem un apmeklētājiem, kas ir arī potenciālie Mūžizglītības programmas rezultātu lietotāji, visefektīvāk sniegt informāciju par Mūžizglītības programmas rezultātiem.</a:t>
            </a:r>
          </a:p>
          <a:p>
            <a:endParaRPr lang="lv-LV"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b="1" dirty="0" smtClean="0"/>
              <a:t>Projekta </a:t>
            </a:r>
            <a:r>
              <a:rPr lang="lv-LV" b="1" dirty="0" smtClean="0"/>
              <a:t>soļi</a:t>
            </a:r>
            <a:endParaRPr lang="lv-LV" b="1" dirty="0"/>
          </a:p>
        </p:txBody>
      </p:sp>
      <p:sp>
        <p:nvSpPr>
          <p:cNvPr id="3" name="Content Placeholder 2"/>
          <p:cNvSpPr>
            <a:spLocks noGrp="1"/>
          </p:cNvSpPr>
          <p:nvPr>
            <p:ph idx="1"/>
          </p:nvPr>
        </p:nvSpPr>
        <p:spPr>
          <a:xfrm>
            <a:off x="457200" y="1417638"/>
            <a:ext cx="8229600" cy="4708525"/>
          </a:xfrm>
        </p:spPr>
        <p:txBody>
          <a:bodyPr>
            <a:normAutofit fontScale="85000" lnSpcReduction="10000"/>
          </a:bodyPr>
          <a:lstStyle/>
          <a:p>
            <a:endParaRPr lang="lv-LV" dirty="0" smtClean="0"/>
          </a:p>
          <a:p>
            <a:r>
              <a:rPr lang="lv-LV" dirty="0" smtClean="0">
                <a:latin typeface="+mj-lt"/>
              </a:rPr>
              <a:t>Vajadzību </a:t>
            </a:r>
            <a:r>
              <a:rPr lang="lv-LV" dirty="0" smtClean="0">
                <a:latin typeface="+mj-lt"/>
              </a:rPr>
              <a:t>un iespēju analīze;</a:t>
            </a:r>
          </a:p>
          <a:p>
            <a:r>
              <a:rPr lang="lv-LV" dirty="0" err="1" smtClean="0">
                <a:latin typeface="+mj-lt"/>
              </a:rPr>
              <a:t>Di-XL</a:t>
            </a:r>
            <a:r>
              <a:rPr lang="lv-LV" dirty="0" smtClean="0">
                <a:latin typeface="+mj-lt"/>
              </a:rPr>
              <a:t> </a:t>
            </a:r>
            <a:r>
              <a:rPr lang="lv-LV" dirty="0" smtClean="0">
                <a:latin typeface="+mj-lt"/>
              </a:rPr>
              <a:t>modeļa izstrāde;</a:t>
            </a:r>
          </a:p>
          <a:p>
            <a:r>
              <a:rPr lang="lv-LV" dirty="0" smtClean="0">
                <a:latin typeface="+mj-lt"/>
              </a:rPr>
              <a:t>Eiropas </a:t>
            </a:r>
            <a:r>
              <a:rPr lang="lv-LV" dirty="0" smtClean="0">
                <a:latin typeface="+mj-lt"/>
              </a:rPr>
              <a:t>līmeņa seminārs bibliotēku pārstāvjiem;</a:t>
            </a:r>
          </a:p>
          <a:p>
            <a:r>
              <a:rPr lang="lv-LV" dirty="0" smtClean="0">
                <a:latin typeface="+mj-lt"/>
              </a:rPr>
              <a:t>Modeļa </a:t>
            </a:r>
            <a:r>
              <a:rPr lang="lv-LV" dirty="0" smtClean="0">
                <a:latin typeface="+mj-lt"/>
              </a:rPr>
              <a:t>prezentēšana bibliotēku un mūžizglītības organizāciju pārstāvjiem partnervalstīs, vietējie semināri; modeļa testēšana partnervalstīs;</a:t>
            </a:r>
          </a:p>
          <a:p>
            <a:r>
              <a:rPr lang="lv-LV" dirty="0" smtClean="0">
                <a:latin typeface="+mj-lt"/>
              </a:rPr>
              <a:t>Publikācijas </a:t>
            </a:r>
            <a:r>
              <a:rPr lang="lv-LV" dirty="0" smtClean="0">
                <a:latin typeface="+mj-lt"/>
              </a:rPr>
              <a:t>sagatavošana: modeļa apraksts un piemēri;</a:t>
            </a:r>
          </a:p>
          <a:p>
            <a:r>
              <a:rPr lang="lv-LV" dirty="0" err="1" smtClean="0">
                <a:latin typeface="+mj-lt"/>
              </a:rPr>
              <a:t>Di-XL</a:t>
            </a:r>
            <a:r>
              <a:rPr lang="lv-LV" dirty="0" smtClean="0">
                <a:latin typeface="+mj-lt"/>
              </a:rPr>
              <a:t> </a:t>
            </a:r>
            <a:r>
              <a:rPr lang="lv-LV" dirty="0" smtClean="0">
                <a:latin typeface="+mj-lt"/>
              </a:rPr>
              <a:t>modeļa prezentēšana politikas veidotāju </a:t>
            </a:r>
            <a:r>
              <a:rPr lang="lv-LV" dirty="0" smtClean="0">
                <a:latin typeface="+mj-lt"/>
              </a:rPr>
              <a:t>līmenī;</a:t>
            </a:r>
            <a:endParaRPr lang="lv-LV" dirty="0" smtClean="0">
              <a:latin typeface="+mj-lt"/>
            </a:endParaRPr>
          </a:p>
          <a:p>
            <a:endParaRPr lang="lv-LV"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b="1" dirty="0" smtClean="0"/>
              <a:t>Projekta </a:t>
            </a:r>
            <a:r>
              <a:rPr lang="lv-LV" b="1" dirty="0" smtClean="0"/>
              <a:t>rezultāti</a:t>
            </a:r>
            <a:endParaRPr lang="lv-LV" b="1" dirty="0"/>
          </a:p>
        </p:txBody>
      </p:sp>
      <p:sp>
        <p:nvSpPr>
          <p:cNvPr id="3" name="Content Placeholder 2"/>
          <p:cNvSpPr>
            <a:spLocks noGrp="1"/>
          </p:cNvSpPr>
          <p:nvPr>
            <p:ph idx="1"/>
          </p:nvPr>
        </p:nvSpPr>
        <p:spPr>
          <a:xfrm>
            <a:off x="457200" y="1232452"/>
            <a:ext cx="8229600" cy="5340626"/>
          </a:xfrm>
        </p:spPr>
        <p:txBody>
          <a:bodyPr>
            <a:normAutofit fontScale="85000" lnSpcReduction="10000"/>
          </a:bodyPr>
          <a:lstStyle/>
          <a:p>
            <a:endParaRPr lang="lv-LV" dirty="0" smtClean="0"/>
          </a:p>
          <a:p>
            <a:r>
              <a:rPr lang="lv-LV" dirty="0" err="1" smtClean="0">
                <a:latin typeface="+mj-lt"/>
              </a:rPr>
              <a:t>Di-XL</a:t>
            </a:r>
            <a:r>
              <a:rPr lang="lv-LV" dirty="0" smtClean="0">
                <a:latin typeface="+mj-lt"/>
              </a:rPr>
              <a:t> </a:t>
            </a:r>
            <a:r>
              <a:rPr lang="lv-LV" dirty="0" smtClean="0">
                <a:latin typeface="+mj-lt"/>
              </a:rPr>
              <a:t>modelis kā </a:t>
            </a:r>
            <a:r>
              <a:rPr lang="lv-LV" dirty="0" err="1" smtClean="0">
                <a:latin typeface="+mj-lt"/>
              </a:rPr>
              <a:t>Mūžiglītības</a:t>
            </a:r>
            <a:r>
              <a:rPr lang="lv-LV" dirty="0" smtClean="0">
                <a:latin typeface="+mj-lt"/>
              </a:rPr>
              <a:t> programmas </a:t>
            </a:r>
            <a:r>
              <a:rPr lang="lv-LV" dirty="0" smtClean="0">
                <a:latin typeface="+mj-lt"/>
              </a:rPr>
              <a:t>(LLP) rezultātu izplatīšanas kanāls. Modelis aptvers mehānismus un procedūras, kurus bibliotēkas ieviesīs mūžizglītības projektu rezultātu izplatīšanai un izmantošanai;</a:t>
            </a:r>
          </a:p>
          <a:p>
            <a:r>
              <a:rPr lang="lv-LV" dirty="0" smtClean="0">
                <a:latin typeface="+mj-lt"/>
              </a:rPr>
              <a:t>Bibliotēku </a:t>
            </a:r>
            <a:r>
              <a:rPr lang="lv-LV" dirty="0" smtClean="0">
                <a:latin typeface="+mj-lt"/>
              </a:rPr>
              <a:t>un organizāciju, kas īsteno Mūžizglītības projektus, bibliotēku un politikas līmeņa institūciju sadarbības stiprināšana;</a:t>
            </a:r>
          </a:p>
          <a:p>
            <a:r>
              <a:rPr lang="lv-LV" dirty="0" smtClean="0">
                <a:latin typeface="+mj-lt"/>
              </a:rPr>
              <a:t>Publikācija </a:t>
            </a:r>
            <a:r>
              <a:rPr lang="lv-LV" dirty="0" smtClean="0">
                <a:latin typeface="+mj-lt"/>
              </a:rPr>
              <a:t>“Bibliotēkas kā spēcīgi partneri mūžizglītības programmas rezultātu izplatīšanā un izmantošanā” ar modeļa aprakstu, mācību materiāliem, piemēriem no </a:t>
            </a:r>
            <a:r>
              <a:rPr lang="lv-LV" dirty="0" smtClean="0">
                <a:latin typeface="+mj-lt"/>
              </a:rPr>
              <a:t>testēšanas;</a:t>
            </a:r>
            <a:endParaRPr lang="lv-LV" dirty="0" smtClean="0">
              <a:latin typeface="+mj-lt"/>
            </a:endParaRPr>
          </a:p>
          <a:p>
            <a:endParaRPr lang="lv-LV"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6678" y="274638"/>
            <a:ext cx="7845287" cy="1143000"/>
          </a:xfrm>
        </p:spPr>
        <p:txBody>
          <a:bodyPr/>
          <a:lstStyle/>
          <a:p>
            <a:r>
              <a:rPr lang="en-US" b="1" dirty="0" smtClean="0"/>
              <a:t>Di-XL </a:t>
            </a:r>
            <a:r>
              <a:rPr lang="en-US" b="1" dirty="0" err="1" smtClean="0"/>
              <a:t>projekts</a:t>
            </a:r>
            <a:r>
              <a:rPr lang="en-US" b="1" dirty="0" smtClean="0"/>
              <a:t>. </a:t>
            </a:r>
            <a:r>
              <a:rPr lang="lv-LV" b="1" dirty="0" smtClean="0"/>
              <a:t>Uzdevumi</a:t>
            </a:r>
            <a:endParaRPr lang="en-US" b="1" dirty="0"/>
          </a:p>
        </p:txBody>
      </p:sp>
      <p:sp>
        <p:nvSpPr>
          <p:cNvPr id="3" name="Content Placeholder 2"/>
          <p:cNvSpPr>
            <a:spLocks noGrp="1"/>
          </p:cNvSpPr>
          <p:nvPr>
            <p:ph idx="1"/>
          </p:nvPr>
        </p:nvSpPr>
        <p:spPr>
          <a:xfrm>
            <a:off x="457200" y="1552422"/>
            <a:ext cx="8229600" cy="5067693"/>
          </a:xfrm>
        </p:spPr>
        <p:txBody>
          <a:bodyPr>
            <a:normAutofit/>
          </a:bodyPr>
          <a:lstStyle/>
          <a:p>
            <a:r>
              <a:rPr lang="en-US" sz="2800" dirty="0" err="1" smtClean="0">
                <a:latin typeface="Arial"/>
                <a:cs typeface="Arial"/>
              </a:rPr>
              <a:t>Atrast</a:t>
            </a:r>
            <a:r>
              <a:rPr lang="en-US" sz="2800" dirty="0" smtClean="0">
                <a:latin typeface="Arial"/>
                <a:cs typeface="Arial"/>
              </a:rPr>
              <a:t> </a:t>
            </a:r>
            <a:r>
              <a:rPr lang="en-US" sz="2800" dirty="0" err="1" smtClean="0">
                <a:latin typeface="Arial"/>
                <a:cs typeface="Arial"/>
              </a:rPr>
              <a:t>iemeslu</a:t>
            </a:r>
            <a:r>
              <a:rPr lang="en-US" sz="2800" dirty="0" smtClean="0">
                <a:latin typeface="Arial"/>
                <a:cs typeface="Arial"/>
              </a:rPr>
              <a:t>, </a:t>
            </a:r>
            <a:r>
              <a:rPr lang="en-US" sz="2800" dirty="0" err="1" smtClean="0">
                <a:latin typeface="Arial"/>
                <a:cs typeface="Arial"/>
              </a:rPr>
              <a:t>vai</a:t>
            </a:r>
            <a:r>
              <a:rPr lang="en-US" sz="2800" dirty="0" smtClean="0">
                <a:latin typeface="Arial"/>
                <a:cs typeface="Arial"/>
              </a:rPr>
              <a:t> un </a:t>
            </a:r>
            <a:r>
              <a:rPr lang="en-US" sz="2800" dirty="0" err="1" smtClean="0">
                <a:latin typeface="Arial"/>
                <a:cs typeface="Arial"/>
              </a:rPr>
              <a:t>kāpēc</a:t>
            </a:r>
            <a:r>
              <a:rPr lang="en-US" sz="2800" dirty="0" smtClean="0">
                <a:latin typeface="Arial"/>
                <a:cs typeface="Arial"/>
              </a:rPr>
              <a:t> </a:t>
            </a:r>
            <a:r>
              <a:rPr lang="en-US" sz="2800" dirty="0" err="1" smtClean="0">
                <a:latin typeface="Arial"/>
                <a:cs typeface="Arial"/>
              </a:rPr>
              <a:t>mūžizglītības</a:t>
            </a:r>
            <a:r>
              <a:rPr lang="en-US" sz="2800" dirty="0" smtClean="0">
                <a:latin typeface="Arial"/>
                <a:cs typeface="Arial"/>
              </a:rPr>
              <a:t> </a:t>
            </a:r>
            <a:r>
              <a:rPr lang="en-US" sz="2800" dirty="0" err="1" smtClean="0">
                <a:latin typeface="Arial"/>
                <a:cs typeface="Arial"/>
              </a:rPr>
              <a:t>jomā</a:t>
            </a:r>
            <a:r>
              <a:rPr lang="en-US" sz="2800" dirty="0" smtClean="0">
                <a:latin typeface="Arial"/>
                <a:cs typeface="Arial"/>
              </a:rPr>
              <a:t> </a:t>
            </a:r>
            <a:r>
              <a:rPr lang="en-US" sz="2800" dirty="0" err="1" smtClean="0">
                <a:latin typeface="Arial"/>
                <a:cs typeface="Arial"/>
              </a:rPr>
              <a:t>novērojama</a:t>
            </a:r>
            <a:r>
              <a:rPr lang="en-US" sz="2800" dirty="0" smtClean="0">
                <a:latin typeface="Arial"/>
                <a:cs typeface="Arial"/>
              </a:rPr>
              <a:t> </a:t>
            </a:r>
            <a:r>
              <a:rPr lang="en-US" sz="2800" dirty="0" err="1" smtClean="0">
                <a:latin typeface="Arial"/>
                <a:cs typeface="Arial"/>
              </a:rPr>
              <a:t>nepietiekama</a:t>
            </a:r>
            <a:r>
              <a:rPr lang="en-US" sz="2800" dirty="0" smtClean="0">
                <a:latin typeface="Arial"/>
                <a:cs typeface="Arial"/>
              </a:rPr>
              <a:t> </a:t>
            </a:r>
            <a:r>
              <a:rPr lang="en-US" sz="2800" dirty="0" err="1" smtClean="0">
                <a:latin typeface="Arial"/>
                <a:cs typeface="Arial"/>
              </a:rPr>
              <a:t>mūžizglītības</a:t>
            </a:r>
            <a:r>
              <a:rPr lang="en-US" sz="2800" dirty="0" smtClean="0">
                <a:latin typeface="Arial"/>
                <a:cs typeface="Arial"/>
              </a:rPr>
              <a:t> </a:t>
            </a:r>
            <a:r>
              <a:rPr lang="en-US" sz="2800" dirty="0" err="1" smtClean="0">
                <a:latin typeface="Arial"/>
                <a:cs typeface="Arial"/>
              </a:rPr>
              <a:t>organizāciju</a:t>
            </a:r>
            <a:r>
              <a:rPr lang="en-US" sz="2800" dirty="0" smtClean="0">
                <a:latin typeface="Arial"/>
                <a:cs typeface="Arial"/>
              </a:rPr>
              <a:t>, </a:t>
            </a:r>
            <a:r>
              <a:rPr lang="en-US" sz="2800" dirty="0" err="1" smtClean="0">
                <a:latin typeface="Arial"/>
                <a:cs typeface="Arial"/>
              </a:rPr>
              <a:t>izglītības</a:t>
            </a:r>
            <a:r>
              <a:rPr lang="en-US" sz="2800" dirty="0" smtClean="0">
                <a:latin typeface="Arial"/>
                <a:cs typeface="Arial"/>
              </a:rPr>
              <a:t> </a:t>
            </a:r>
            <a:r>
              <a:rPr lang="en-US" sz="2800" dirty="0" err="1" smtClean="0">
                <a:latin typeface="Arial"/>
                <a:cs typeface="Arial"/>
              </a:rPr>
              <a:t>politikas</a:t>
            </a:r>
            <a:r>
              <a:rPr lang="en-US" sz="2800" dirty="0" smtClean="0">
                <a:latin typeface="Arial"/>
                <a:cs typeface="Arial"/>
              </a:rPr>
              <a:t> </a:t>
            </a:r>
            <a:r>
              <a:rPr lang="en-US" sz="2800" dirty="0" err="1" smtClean="0">
                <a:latin typeface="Arial"/>
                <a:cs typeface="Arial"/>
              </a:rPr>
              <a:t>veidotāju</a:t>
            </a:r>
            <a:r>
              <a:rPr lang="en-US" sz="2800" dirty="0" smtClean="0">
                <a:latin typeface="Arial"/>
                <a:cs typeface="Arial"/>
              </a:rPr>
              <a:t> un </a:t>
            </a:r>
            <a:r>
              <a:rPr lang="en-US" sz="2800" dirty="0" err="1" smtClean="0">
                <a:latin typeface="Arial"/>
                <a:cs typeface="Arial"/>
              </a:rPr>
              <a:t>bibliotēku</a:t>
            </a:r>
            <a:r>
              <a:rPr lang="en-US" sz="2800" dirty="0" smtClean="0">
                <a:latin typeface="Arial"/>
                <a:cs typeface="Arial"/>
              </a:rPr>
              <a:t> </a:t>
            </a:r>
            <a:r>
              <a:rPr lang="en-US" sz="2800" dirty="0" err="1" smtClean="0">
                <a:latin typeface="Arial"/>
                <a:cs typeface="Arial"/>
              </a:rPr>
              <a:t>sadarbība</a:t>
            </a:r>
            <a:r>
              <a:rPr lang="lv-LV" sz="2800" dirty="0" smtClean="0">
                <a:latin typeface="Arial"/>
                <a:cs typeface="Arial"/>
              </a:rPr>
              <a:t>;</a:t>
            </a:r>
            <a:endParaRPr lang="en-US" sz="2800" dirty="0" smtClean="0">
              <a:latin typeface="Arial"/>
              <a:cs typeface="Arial"/>
            </a:endParaRPr>
          </a:p>
          <a:p>
            <a:r>
              <a:rPr lang="en-US" sz="2800" dirty="0" err="1" smtClean="0">
                <a:latin typeface="Arial"/>
                <a:cs typeface="Arial"/>
              </a:rPr>
              <a:t>Piedāvāt</a:t>
            </a:r>
            <a:r>
              <a:rPr lang="en-US" sz="2800" dirty="0" smtClean="0">
                <a:latin typeface="Arial"/>
                <a:cs typeface="Arial"/>
              </a:rPr>
              <a:t> </a:t>
            </a:r>
            <a:r>
              <a:rPr lang="en-US" sz="2800" dirty="0" err="1" smtClean="0">
                <a:latin typeface="Arial"/>
                <a:cs typeface="Arial"/>
              </a:rPr>
              <a:t>iespējas</a:t>
            </a:r>
            <a:r>
              <a:rPr lang="en-US" sz="2800" dirty="0" smtClean="0">
                <a:latin typeface="Arial"/>
                <a:cs typeface="Arial"/>
              </a:rPr>
              <a:t>, </a:t>
            </a:r>
            <a:r>
              <a:rPr lang="en-US" sz="2800" dirty="0" err="1" smtClean="0">
                <a:latin typeface="Arial"/>
                <a:cs typeface="Arial"/>
              </a:rPr>
              <a:t>kā</a:t>
            </a:r>
            <a:r>
              <a:rPr lang="en-US" sz="2800" dirty="0" smtClean="0">
                <a:latin typeface="Arial"/>
                <a:cs typeface="Arial"/>
              </a:rPr>
              <a:t> </a:t>
            </a:r>
            <a:r>
              <a:rPr lang="en-US" sz="2800" dirty="0" err="1" smtClean="0">
                <a:latin typeface="Arial"/>
                <a:cs typeface="Arial"/>
              </a:rPr>
              <a:t>visām</a:t>
            </a:r>
            <a:r>
              <a:rPr lang="en-US" sz="2800" dirty="0" smtClean="0">
                <a:latin typeface="Arial"/>
                <a:cs typeface="Arial"/>
              </a:rPr>
              <a:t> </a:t>
            </a:r>
            <a:r>
              <a:rPr lang="en-US" sz="2800" dirty="0" err="1" smtClean="0">
                <a:latin typeface="Arial"/>
                <a:cs typeface="Arial"/>
              </a:rPr>
              <a:t>mūžizglītības</a:t>
            </a:r>
            <a:r>
              <a:rPr lang="en-US" sz="2800" dirty="0" smtClean="0">
                <a:latin typeface="Arial"/>
                <a:cs typeface="Arial"/>
              </a:rPr>
              <a:t> </a:t>
            </a:r>
            <a:r>
              <a:rPr lang="en-US" sz="2800" dirty="0" err="1" smtClean="0">
                <a:latin typeface="Arial"/>
                <a:cs typeface="Arial"/>
              </a:rPr>
              <a:t>jomas</a:t>
            </a:r>
            <a:r>
              <a:rPr lang="en-US" sz="2800" dirty="0" smtClean="0">
                <a:latin typeface="Arial"/>
                <a:cs typeface="Arial"/>
              </a:rPr>
              <a:t> “</a:t>
            </a:r>
            <a:r>
              <a:rPr lang="en-US" sz="2800" dirty="0" err="1" smtClean="0">
                <a:latin typeface="Arial"/>
                <a:cs typeface="Arial"/>
              </a:rPr>
              <a:t>spēlētāju</a:t>
            </a:r>
            <a:r>
              <a:rPr lang="en-US" sz="2800" dirty="0" smtClean="0">
                <a:latin typeface="Arial"/>
                <a:cs typeface="Arial"/>
              </a:rPr>
              <a:t>” </a:t>
            </a:r>
            <a:r>
              <a:rPr lang="en-US" sz="2800" dirty="0" err="1" smtClean="0">
                <a:latin typeface="Arial"/>
                <a:cs typeface="Arial"/>
              </a:rPr>
              <a:t>pusēm</a:t>
            </a:r>
            <a:r>
              <a:rPr lang="en-US" sz="2800" dirty="0" smtClean="0">
                <a:latin typeface="Arial"/>
                <a:cs typeface="Arial"/>
              </a:rPr>
              <a:t> </a:t>
            </a:r>
            <a:r>
              <a:rPr lang="en-US" sz="2800" dirty="0" err="1" smtClean="0">
                <a:latin typeface="Arial"/>
                <a:cs typeface="Arial"/>
              </a:rPr>
              <a:t>sadarboties</a:t>
            </a:r>
            <a:r>
              <a:rPr lang="en-US" sz="2800" dirty="0">
                <a:latin typeface="Arial"/>
                <a:cs typeface="Arial"/>
              </a:rPr>
              <a:t> </a:t>
            </a:r>
            <a:r>
              <a:rPr lang="en-US" sz="2800" dirty="0" err="1" smtClean="0">
                <a:latin typeface="Arial"/>
                <a:cs typeface="Arial"/>
              </a:rPr>
              <a:t>savstarpēji</a:t>
            </a:r>
            <a:r>
              <a:rPr lang="en-US" sz="2800" dirty="0" smtClean="0">
                <a:latin typeface="Arial"/>
                <a:cs typeface="Arial"/>
              </a:rPr>
              <a:t> </a:t>
            </a:r>
            <a:r>
              <a:rPr lang="en-US" sz="2800" dirty="0" err="1" smtClean="0">
                <a:latin typeface="Arial"/>
                <a:cs typeface="Arial"/>
              </a:rPr>
              <a:t>izdevīgi</a:t>
            </a:r>
            <a:r>
              <a:rPr lang="en-US" sz="2800" dirty="0" smtClean="0">
                <a:latin typeface="Arial"/>
                <a:cs typeface="Arial"/>
              </a:rPr>
              <a:t> un </a:t>
            </a:r>
            <a:r>
              <a:rPr lang="en-US" sz="2800" dirty="0" err="1" smtClean="0">
                <a:latin typeface="Arial"/>
                <a:cs typeface="Arial"/>
              </a:rPr>
              <a:t>mūžizglītības</a:t>
            </a:r>
            <a:r>
              <a:rPr lang="en-US" sz="2800" dirty="0" smtClean="0">
                <a:latin typeface="Arial"/>
                <a:cs typeface="Arial"/>
              </a:rPr>
              <a:t> </a:t>
            </a:r>
            <a:r>
              <a:rPr lang="en-US" sz="2800" dirty="0" err="1" smtClean="0">
                <a:latin typeface="Arial"/>
                <a:cs typeface="Arial"/>
              </a:rPr>
              <a:t>procesam</a:t>
            </a:r>
            <a:r>
              <a:rPr lang="en-US" sz="2800" dirty="0" smtClean="0">
                <a:latin typeface="Arial"/>
                <a:cs typeface="Arial"/>
              </a:rPr>
              <a:t> – </a:t>
            </a:r>
            <a:r>
              <a:rPr lang="en-US" sz="2800" dirty="0" err="1" smtClean="0">
                <a:latin typeface="Arial"/>
                <a:cs typeface="Arial"/>
              </a:rPr>
              <a:t>bagātinoši</a:t>
            </a:r>
            <a:r>
              <a:rPr lang="lv-LV" sz="2800" dirty="0" smtClean="0">
                <a:latin typeface="Arial"/>
                <a:cs typeface="Arial"/>
              </a:rPr>
              <a:t>;</a:t>
            </a:r>
            <a:endParaRPr lang="en-US" sz="2800" dirty="0" smtClean="0">
              <a:latin typeface="Arial"/>
              <a:cs typeface="Arial"/>
            </a:endParaRPr>
          </a:p>
          <a:p>
            <a:r>
              <a:rPr lang="en-US" sz="2800" dirty="0" err="1" smtClean="0">
                <a:latin typeface="Arial"/>
                <a:cs typeface="Arial"/>
              </a:rPr>
              <a:t>Atrast</a:t>
            </a:r>
            <a:r>
              <a:rPr lang="en-US" sz="2800" dirty="0" smtClean="0">
                <a:latin typeface="Arial"/>
                <a:cs typeface="Arial"/>
              </a:rPr>
              <a:t> </a:t>
            </a:r>
            <a:r>
              <a:rPr lang="en-US" sz="2800" dirty="0" err="1" smtClean="0">
                <a:latin typeface="Arial"/>
                <a:cs typeface="Arial"/>
              </a:rPr>
              <a:t>veidus</a:t>
            </a:r>
            <a:r>
              <a:rPr lang="en-US" sz="2800" dirty="0" smtClean="0">
                <a:latin typeface="Arial"/>
                <a:cs typeface="Arial"/>
              </a:rPr>
              <a:t>, </a:t>
            </a:r>
            <a:r>
              <a:rPr lang="en-US" sz="2800" dirty="0" err="1" smtClean="0">
                <a:latin typeface="Arial"/>
                <a:cs typeface="Arial"/>
              </a:rPr>
              <a:t>kā</a:t>
            </a:r>
            <a:r>
              <a:rPr lang="en-US" sz="2800" dirty="0" smtClean="0">
                <a:latin typeface="Arial"/>
                <a:cs typeface="Arial"/>
              </a:rPr>
              <a:t> </a:t>
            </a:r>
            <a:r>
              <a:rPr lang="en-US" sz="2800" dirty="0" err="1" smtClean="0">
                <a:latin typeface="Arial"/>
                <a:cs typeface="Arial"/>
              </a:rPr>
              <a:t>visefektīvāk</a:t>
            </a:r>
            <a:r>
              <a:rPr lang="en-US" sz="2800" dirty="0" smtClean="0">
                <a:latin typeface="Arial"/>
                <a:cs typeface="Arial"/>
              </a:rPr>
              <a:t> </a:t>
            </a:r>
            <a:r>
              <a:rPr lang="en-US" sz="2800" dirty="0" err="1" smtClean="0">
                <a:latin typeface="Arial"/>
                <a:cs typeface="Arial"/>
              </a:rPr>
              <a:t>izplatīt</a:t>
            </a:r>
            <a:r>
              <a:rPr lang="en-US" sz="2800" dirty="0" smtClean="0">
                <a:latin typeface="Arial"/>
                <a:cs typeface="Arial"/>
              </a:rPr>
              <a:t> </a:t>
            </a:r>
            <a:r>
              <a:rPr lang="en-US" sz="2800" dirty="0" err="1" smtClean="0">
                <a:latin typeface="Arial"/>
                <a:cs typeface="Arial"/>
              </a:rPr>
              <a:t>mūžizglītības</a:t>
            </a:r>
            <a:r>
              <a:rPr lang="en-US" sz="2800" dirty="0" smtClean="0">
                <a:latin typeface="Arial"/>
                <a:cs typeface="Arial"/>
              </a:rPr>
              <a:t> </a:t>
            </a:r>
            <a:r>
              <a:rPr lang="en-US" sz="2800" dirty="0" err="1" smtClean="0">
                <a:latin typeface="Arial"/>
                <a:cs typeface="Arial"/>
              </a:rPr>
              <a:t>projektu</a:t>
            </a:r>
            <a:r>
              <a:rPr lang="en-US" sz="2800" dirty="0" smtClean="0">
                <a:latin typeface="Arial"/>
                <a:cs typeface="Arial"/>
              </a:rPr>
              <a:t> </a:t>
            </a:r>
            <a:r>
              <a:rPr lang="en-US" sz="2800" dirty="0" err="1" smtClean="0">
                <a:latin typeface="Arial"/>
                <a:cs typeface="Arial"/>
              </a:rPr>
              <a:t>rezultātus</a:t>
            </a:r>
            <a:r>
              <a:rPr lang="en-US" sz="2800" dirty="0" smtClean="0">
                <a:latin typeface="Arial"/>
                <a:cs typeface="Arial"/>
              </a:rPr>
              <a:t>, </a:t>
            </a:r>
            <a:r>
              <a:rPr lang="en-US" sz="2800" dirty="0" err="1" smtClean="0">
                <a:latin typeface="Arial"/>
                <a:cs typeface="Arial"/>
              </a:rPr>
              <a:t>izmantojot</a:t>
            </a:r>
            <a:r>
              <a:rPr lang="en-US" sz="2800" dirty="0" smtClean="0">
                <a:latin typeface="Arial"/>
                <a:cs typeface="Arial"/>
              </a:rPr>
              <a:t> </a:t>
            </a:r>
            <a:r>
              <a:rPr lang="en-US" sz="2800" dirty="0" err="1" smtClean="0">
                <a:latin typeface="Arial"/>
                <a:cs typeface="Arial"/>
              </a:rPr>
              <a:t>bibliotēku</a:t>
            </a:r>
            <a:r>
              <a:rPr lang="en-US" sz="2800" dirty="0" smtClean="0">
                <a:latin typeface="Arial"/>
                <a:cs typeface="Arial"/>
              </a:rPr>
              <a:t> </a:t>
            </a:r>
            <a:r>
              <a:rPr lang="en-US" sz="2800" dirty="0" err="1" smtClean="0">
                <a:latin typeface="Arial"/>
                <a:cs typeface="Arial"/>
              </a:rPr>
              <a:t>tīklu</a:t>
            </a:r>
            <a:r>
              <a:rPr lang="lv-LV" sz="2800" dirty="0" smtClean="0">
                <a:latin typeface="Arial"/>
                <a:cs typeface="Arial"/>
              </a:rPr>
              <a:t>;</a:t>
            </a:r>
            <a:endParaRPr lang="en-US" sz="2800" dirty="0" smtClean="0">
              <a:latin typeface="Arial"/>
              <a:cs typeface="Arial"/>
            </a:endParaRPr>
          </a:p>
          <a:p>
            <a:endParaRPr lang="en-US" sz="2800" dirty="0">
              <a:latin typeface="Arial"/>
              <a:cs typeface="Aria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74" y="16380"/>
            <a:ext cx="1524000" cy="151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81996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1074" y="274638"/>
            <a:ext cx="7155725" cy="1143000"/>
          </a:xfrm>
        </p:spPr>
        <p:txBody>
          <a:bodyPr>
            <a:normAutofit fontScale="90000"/>
          </a:bodyPr>
          <a:lstStyle/>
          <a:p>
            <a:r>
              <a:rPr lang="en-US" b="1" dirty="0" err="1" smtClean="0"/>
              <a:t>Izpēte</a:t>
            </a:r>
            <a:r>
              <a:rPr lang="en-US" b="1" dirty="0" smtClean="0"/>
              <a:t>. </a:t>
            </a:r>
            <a:r>
              <a:rPr lang="en-US" b="1" dirty="0" err="1" smtClean="0"/>
              <a:t>Vispārēja</a:t>
            </a:r>
            <a:r>
              <a:rPr lang="en-US" b="1" dirty="0" smtClean="0"/>
              <a:t> </a:t>
            </a:r>
            <a:r>
              <a:rPr lang="en-US" b="1" dirty="0" err="1" smtClean="0"/>
              <a:t>informācija</a:t>
            </a:r>
            <a:endParaRPr lang="en-US" b="1" dirty="0"/>
          </a:p>
        </p:txBody>
      </p:sp>
      <p:sp>
        <p:nvSpPr>
          <p:cNvPr id="3" name="Content Placeholder 2"/>
          <p:cNvSpPr>
            <a:spLocks noGrp="1"/>
          </p:cNvSpPr>
          <p:nvPr>
            <p:ph idx="1"/>
          </p:nvPr>
        </p:nvSpPr>
        <p:spPr/>
        <p:txBody>
          <a:bodyPr>
            <a:noAutofit/>
          </a:bodyPr>
          <a:lstStyle/>
          <a:p>
            <a:pPr>
              <a:spcBef>
                <a:spcPts val="0"/>
              </a:spcBef>
              <a:spcAft>
                <a:spcPts val="600"/>
              </a:spcAft>
            </a:pPr>
            <a:r>
              <a:rPr lang="en-US" dirty="0" err="1" smtClean="0">
                <a:latin typeface="+mj-lt"/>
              </a:rPr>
              <a:t>Laika</a:t>
            </a:r>
            <a:r>
              <a:rPr lang="en-US" dirty="0" smtClean="0">
                <a:latin typeface="+mj-lt"/>
              </a:rPr>
              <a:t> </a:t>
            </a:r>
            <a:r>
              <a:rPr lang="en-US" dirty="0" err="1" smtClean="0">
                <a:latin typeface="+mj-lt"/>
              </a:rPr>
              <a:t>ietvars</a:t>
            </a:r>
            <a:r>
              <a:rPr lang="lv-LV" dirty="0" smtClean="0">
                <a:latin typeface="+mj-lt"/>
              </a:rPr>
              <a:t>: </a:t>
            </a:r>
            <a:r>
              <a:rPr lang="en-US" dirty="0" smtClean="0">
                <a:latin typeface="+mj-lt"/>
              </a:rPr>
              <a:t>11/2012-05/2013</a:t>
            </a:r>
          </a:p>
          <a:p>
            <a:pPr>
              <a:spcBef>
                <a:spcPts val="0"/>
              </a:spcBef>
              <a:spcAft>
                <a:spcPts val="600"/>
              </a:spcAft>
            </a:pPr>
            <a:r>
              <a:rPr lang="en-US" dirty="0" err="1" smtClean="0">
                <a:latin typeface="+mj-lt"/>
              </a:rPr>
              <a:t>Norises</a:t>
            </a:r>
            <a:r>
              <a:rPr lang="en-US" dirty="0" smtClean="0">
                <a:latin typeface="+mj-lt"/>
              </a:rPr>
              <a:t> </a:t>
            </a:r>
            <a:r>
              <a:rPr lang="en-US" dirty="0" err="1" smtClean="0">
                <a:latin typeface="+mj-lt"/>
              </a:rPr>
              <a:t>vieta</a:t>
            </a:r>
            <a:r>
              <a:rPr lang="en-US" dirty="0" smtClean="0">
                <a:latin typeface="+mj-lt"/>
              </a:rPr>
              <a:t>: 5 </a:t>
            </a:r>
            <a:r>
              <a:rPr lang="en-US" dirty="0" err="1" smtClean="0">
                <a:latin typeface="+mj-lt"/>
              </a:rPr>
              <a:t>valstis</a:t>
            </a:r>
            <a:r>
              <a:rPr lang="en-US" dirty="0" smtClean="0">
                <a:latin typeface="+mj-lt"/>
              </a:rPr>
              <a:t> – </a:t>
            </a:r>
            <a:r>
              <a:rPr lang="en-US" dirty="0" err="1" smtClean="0">
                <a:latin typeface="+mj-lt"/>
              </a:rPr>
              <a:t>Latvija</a:t>
            </a:r>
            <a:r>
              <a:rPr lang="en-US" dirty="0" smtClean="0">
                <a:latin typeface="+mj-lt"/>
              </a:rPr>
              <a:t>, </a:t>
            </a:r>
            <a:r>
              <a:rPr lang="en-US" dirty="0" err="1" smtClean="0">
                <a:latin typeface="+mj-lt"/>
              </a:rPr>
              <a:t>Grieķija</a:t>
            </a:r>
            <a:r>
              <a:rPr lang="en-US" dirty="0" smtClean="0">
                <a:latin typeface="+mj-lt"/>
              </a:rPr>
              <a:t>, </a:t>
            </a:r>
            <a:r>
              <a:rPr lang="en-US" dirty="0" err="1" smtClean="0">
                <a:latin typeface="+mj-lt"/>
              </a:rPr>
              <a:t>Čehija</a:t>
            </a:r>
            <a:r>
              <a:rPr lang="en-US" dirty="0" smtClean="0">
                <a:latin typeface="+mj-lt"/>
              </a:rPr>
              <a:t>, </a:t>
            </a:r>
            <a:r>
              <a:rPr lang="en-US" dirty="0" err="1" smtClean="0">
                <a:latin typeface="+mj-lt"/>
              </a:rPr>
              <a:t>Serbija</a:t>
            </a:r>
            <a:r>
              <a:rPr lang="en-US" dirty="0" smtClean="0">
                <a:latin typeface="+mj-lt"/>
              </a:rPr>
              <a:t>, </a:t>
            </a:r>
            <a:r>
              <a:rPr lang="en-US" dirty="0" err="1" smtClean="0">
                <a:latin typeface="+mj-lt"/>
              </a:rPr>
              <a:t>Lietuva</a:t>
            </a:r>
            <a:endParaRPr lang="en-US" dirty="0" smtClean="0">
              <a:latin typeface="+mj-lt"/>
            </a:endParaRPr>
          </a:p>
          <a:p>
            <a:pPr>
              <a:spcBef>
                <a:spcPts val="0"/>
              </a:spcBef>
              <a:spcAft>
                <a:spcPts val="600"/>
              </a:spcAft>
            </a:pPr>
            <a:r>
              <a:rPr lang="en-US" dirty="0" err="1" smtClean="0">
                <a:latin typeface="+mj-lt"/>
              </a:rPr>
              <a:t>Kvantitatīvā</a:t>
            </a:r>
            <a:r>
              <a:rPr lang="en-US" dirty="0" smtClean="0">
                <a:latin typeface="+mj-lt"/>
              </a:rPr>
              <a:t> </a:t>
            </a:r>
            <a:r>
              <a:rPr lang="en-US" dirty="0" err="1" smtClean="0">
                <a:latin typeface="+mj-lt"/>
              </a:rPr>
              <a:t>metode</a:t>
            </a:r>
            <a:r>
              <a:rPr lang="en-US" dirty="0" smtClean="0">
                <a:latin typeface="+mj-lt"/>
              </a:rPr>
              <a:t> – </a:t>
            </a:r>
            <a:r>
              <a:rPr lang="en-US" dirty="0" err="1" smtClean="0">
                <a:latin typeface="+mj-lt"/>
              </a:rPr>
              <a:t>anketēšana</a:t>
            </a:r>
            <a:endParaRPr lang="en-US" dirty="0" smtClean="0">
              <a:latin typeface="+mj-lt"/>
            </a:endParaRPr>
          </a:p>
          <a:p>
            <a:pPr lvl="1">
              <a:spcBef>
                <a:spcPts val="0"/>
              </a:spcBef>
              <a:spcAft>
                <a:spcPts val="600"/>
              </a:spcAft>
            </a:pPr>
            <a:r>
              <a:rPr lang="en-US" sz="2400" dirty="0" smtClean="0">
                <a:latin typeface="+mj-lt"/>
              </a:rPr>
              <a:t>830 </a:t>
            </a:r>
            <a:r>
              <a:rPr lang="en-US" sz="2400" dirty="0" err="1" smtClean="0">
                <a:latin typeface="+mj-lt"/>
              </a:rPr>
              <a:t>respondentu</a:t>
            </a:r>
            <a:endParaRPr lang="en-US" sz="2400" dirty="0" smtClean="0">
              <a:latin typeface="+mj-lt"/>
            </a:endParaRPr>
          </a:p>
          <a:p>
            <a:pPr>
              <a:spcBef>
                <a:spcPts val="0"/>
              </a:spcBef>
              <a:spcAft>
                <a:spcPts val="600"/>
              </a:spcAft>
            </a:pPr>
            <a:r>
              <a:rPr lang="en-US" dirty="0" err="1" smtClean="0">
                <a:latin typeface="+mj-lt"/>
              </a:rPr>
              <a:t>Kvalitatīvā</a:t>
            </a:r>
            <a:r>
              <a:rPr lang="en-US" dirty="0" smtClean="0">
                <a:latin typeface="+mj-lt"/>
              </a:rPr>
              <a:t> </a:t>
            </a:r>
            <a:r>
              <a:rPr lang="en-US" dirty="0" err="1" smtClean="0">
                <a:latin typeface="+mj-lt"/>
              </a:rPr>
              <a:t>metode</a:t>
            </a:r>
            <a:r>
              <a:rPr lang="en-US" dirty="0" smtClean="0">
                <a:latin typeface="+mj-lt"/>
              </a:rPr>
              <a:t> – </a:t>
            </a:r>
            <a:r>
              <a:rPr lang="en-US" dirty="0" err="1" smtClean="0">
                <a:latin typeface="+mj-lt"/>
              </a:rPr>
              <a:t>intervijas</a:t>
            </a:r>
            <a:endParaRPr lang="en-US" dirty="0" smtClean="0">
              <a:latin typeface="+mj-lt"/>
            </a:endParaRPr>
          </a:p>
          <a:p>
            <a:pPr lvl="1">
              <a:spcBef>
                <a:spcPts val="0"/>
              </a:spcBef>
              <a:spcAft>
                <a:spcPts val="600"/>
              </a:spcAft>
            </a:pPr>
            <a:r>
              <a:rPr lang="en-US" sz="2400" dirty="0" smtClean="0">
                <a:latin typeface="+mj-lt"/>
              </a:rPr>
              <a:t>27 </a:t>
            </a:r>
            <a:r>
              <a:rPr lang="en-US" sz="2400" dirty="0" err="1" smtClean="0">
                <a:latin typeface="+mj-lt"/>
              </a:rPr>
              <a:t>bibliotēkas</a:t>
            </a:r>
            <a:r>
              <a:rPr lang="en-US" sz="2400" dirty="0" smtClean="0">
                <a:latin typeface="+mj-lt"/>
              </a:rPr>
              <a:t>, </a:t>
            </a:r>
          </a:p>
          <a:p>
            <a:pPr lvl="1">
              <a:spcBef>
                <a:spcPts val="0"/>
              </a:spcBef>
              <a:spcAft>
                <a:spcPts val="600"/>
              </a:spcAft>
            </a:pPr>
            <a:r>
              <a:rPr lang="en-US" sz="2400" dirty="0" smtClean="0">
                <a:latin typeface="+mj-lt"/>
              </a:rPr>
              <a:t>10 </a:t>
            </a:r>
            <a:r>
              <a:rPr lang="en-US" sz="2400" dirty="0" err="1" smtClean="0">
                <a:latin typeface="+mj-lt"/>
              </a:rPr>
              <a:t>politikas</a:t>
            </a:r>
            <a:r>
              <a:rPr lang="en-US" sz="2400" dirty="0" smtClean="0">
                <a:latin typeface="+mj-lt"/>
              </a:rPr>
              <a:t> </a:t>
            </a:r>
            <a:r>
              <a:rPr lang="en-US" sz="2400" dirty="0" err="1" smtClean="0">
                <a:latin typeface="+mj-lt"/>
              </a:rPr>
              <a:t>veidotāji</a:t>
            </a:r>
            <a:r>
              <a:rPr lang="en-US" sz="2400" dirty="0" smtClean="0">
                <a:latin typeface="+mj-lt"/>
              </a:rPr>
              <a:t>, </a:t>
            </a:r>
          </a:p>
          <a:p>
            <a:pPr lvl="1">
              <a:spcBef>
                <a:spcPts val="0"/>
              </a:spcBef>
              <a:spcAft>
                <a:spcPts val="600"/>
              </a:spcAft>
            </a:pPr>
            <a:r>
              <a:rPr lang="en-US" sz="2400" dirty="0" smtClean="0">
                <a:latin typeface="+mj-lt"/>
              </a:rPr>
              <a:t>16 </a:t>
            </a:r>
            <a:r>
              <a:rPr lang="en-US" sz="2400" dirty="0" err="1" smtClean="0">
                <a:latin typeface="+mj-lt"/>
              </a:rPr>
              <a:t>mūžizglītības</a:t>
            </a:r>
            <a:r>
              <a:rPr lang="en-US" sz="2400" dirty="0" smtClean="0">
                <a:latin typeface="+mj-lt"/>
              </a:rPr>
              <a:t> </a:t>
            </a:r>
            <a:r>
              <a:rPr lang="en-US" sz="2400" dirty="0" err="1" smtClean="0">
                <a:latin typeface="+mj-lt"/>
              </a:rPr>
              <a:t>organizācijas</a:t>
            </a:r>
            <a:endParaRPr lang="en-US" sz="2400" dirty="0" smtClean="0">
              <a:latin typeface="+mj-lt"/>
            </a:endParaRPr>
          </a:p>
          <a:p>
            <a:pPr lvl="1"/>
            <a:endParaRPr lang="en-US" sz="2200"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30288"/>
            <a:ext cx="1665281" cy="15699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426567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6278" y="274638"/>
            <a:ext cx="6990522" cy="1143000"/>
          </a:xfrm>
        </p:spPr>
        <p:txBody>
          <a:bodyPr/>
          <a:lstStyle/>
          <a:p>
            <a:r>
              <a:rPr lang="en-US" b="1" dirty="0" err="1" smtClean="0"/>
              <a:t>Izpētes</a:t>
            </a:r>
            <a:r>
              <a:rPr lang="en-US" b="1" dirty="0" smtClean="0"/>
              <a:t> </a:t>
            </a:r>
            <a:r>
              <a:rPr lang="en-US" b="1" dirty="0" err="1" smtClean="0"/>
              <a:t>uzdevumi</a:t>
            </a:r>
            <a:endParaRPr lang="en-US" b="1" dirty="0"/>
          </a:p>
        </p:txBody>
      </p:sp>
      <p:sp>
        <p:nvSpPr>
          <p:cNvPr id="3" name="Content Placeholder 2"/>
          <p:cNvSpPr>
            <a:spLocks noGrp="1"/>
          </p:cNvSpPr>
          <p:nvPr>
            <p:ph idx="1"/>
          </p:nvPr>
        </p:nvSpPr>
        <p:spPr/>
        <p:txBody>
          <a:bodyPr>
            <a:normAutofit fontScale="92500"/>
          </a:bodyPr>
          <a:lstStyle/>
          <a:p>
            <a:r>
              <a:rPr lang="en-US" sz="3500" dirty="0" err="1" smtClean="0">
                <a:latin typeface="+mj-lt"/>
              </a:rPr>
              <a:t>Atslēgas</a:t>
            </a:r>
            <a:r>
              <a:rPr lang="en-US" sz="3500" dirty="0" smtClean="0">
                <a:latin typeface="+mj-lt"/>
              </a:rPr>
              <a:t> </a:t>
            </a:r>
            <a:r>
              <a:rPr lang="en-US" sz="3500" dirty="0" err="1" smtClean="0">
                <a:latin typeface="+mj-lt"/>
              </a:rPr>
              <a:t>vārds</a:t>
            </a:r>
            <a:r>
              <a:rPr lang="en-US" sz="3500" dirty="0" smtClean="0">
                <a:latin typeface="+mj-lt"/>
              </a:rPr>
              <a:t> – </a:t>
            </a:r>
            <a:r>
              <a:rPr lang="en-US" sz="3500" dirty="0" err="1" smtClean="0">
                <a:latin typeface="+mj-lt"/>
              </a:rPr>
              <a:t>identificēt</a:t>
            </a:r>
            <a:r>
              <a:rPr lang="en-US" sz="3500" dirty="0" smtClean="0">
                <a:latin typeface="+mj-lt"/>
              </a:rPr>
              <a:t> / </a:t>
            </a:r>
            <a:r>
              <a:rPr lang="en-US" sz="3500" dirty="0" err="1" smtClean="0">
                <a:latin typeface="+mj-lt"/>
              </a:rPr>
              <a:t>noskaidrot</a:t>
            </a:r>
            <a:endParaRPr lang="en-US" sz="3500" dirty="0" smtClean="0">
              <a:latin typeface="+mj-lt"/>
            </a:endParaRPr>
          </a:p>
          <a:p>
            <a:pPr lvl="1"/>
            <a:r>
              <a:rPr lang="en-US" sz="3200" dirty="0" err="1" smtClean="0">
                <a:latin typeface="+mj-lt"/>
              </a:rPr>
              <a:t>Noskaidrot</a:t>
            </a:r>
            <a:r>
              <a:rPr lang="en-US" sz="3200" dirty="0" smtClean="0">
                <a:latin typeface="+mj-lt"/>
              </a:rPr>
              <a:t>, </a:t>
            </a:r>
            <a:r>
              <a:rPr lang="en-US" sz="3200" dirty="0" err="1" smtClean="0">
                <a:latin typeface="+mj-lt"/>
              </a:rPr>
              <a:t>vai</a:t>
            </a:r>
            <a:r>
              <a:rPr lang="en-US" sz="3200" dirty="0" smtClean="0">
                <a:latin typeface="+mj-lt"/>
              </a:rPr>
              <a:t> un </a:t>
            </a:r>
            <a:r>
              <a:rPr lang="en-US" sz="3200" dirty="0" err="1" smtClean="0">
                <a:latin typeface="+mj-lt"/>
              </a:rPr>
              <a:t>kāpēc</a:t>
            </a:r>
            <a:r>
              <a:rPr lang="en-US" sz="3200" dirty="0" smtClean="0">
                <a:latin typeface="+mj-lt"/>
              </a:rPr>
              <a:t> </a:t>
            </a:r>
            <a:r>
              <a:rPr lang="en-US" sz="3200" dirty="0" err="1" smtClean="0">
                <a:latin typeface="+mj-lt"/>
              </a:rPr>
              <a:t>eksistē</a:t>
            </a:r>
            <a:r>
              <a:rPr lang="en-US" sz="3200" dirty="0" smtClean="0">
                <a:latin typeface="+mj-lt"/>
              </a:rPr>
              <a:t>                 [ne]</a:t>
            </a:r>
            <a:r>
              <a:rPr lang="en-US" sz="3200" dirty="0" err="1" smtClean="0">
                <a:latin typeface="+mj-lt"/>
              </a:rPr>
              <a:t>sadarbības</a:t>
            </a:r>
            <a:r>
              <a:rPr lang="en-US" sz="3200" dirty="0" smtClean="0">
                <a:latin typeface="+mj-lt"/>
              </a:rPr>
              <a:t> </a:t>
            </a:r>
            <a:r>
              <a:rPr lang="en-US" sz="3200" dirty="0" err="1" smtClean="0">
                <a:latin typeface="+mj-lt"/>
              </a:rPr>
              <a:t>problēma</a:t>
            </a:r>
            <a:endParaRPr lang="en-US" sz="3200" dirty="0" smtClean="0">
              <a:latin typeface="+mj-lt"/>
            </a:endParaRPr>
          </a:p>
          <a:p>
            <a:pPr lvl="1"/>
            <a:r>
              <a:rPr lang="en-US" sz="3200" dirty="0" err="1" smtClean="0">
                <a:latin typeface="+mj-lt"/>
              </a:rPr>
              <a:t>Kā</a:t>
            </a:r>
            <a:r>
              <a:rPr lang="en-US" sz="3200" dirty="0" smtClean="0">
                <a:latin typeface="+mj-lt"/>
              </a:rPr>
              <a:t> </a:t>
            </a:r>
            <a:r>
              <a:rPr lang="en-US" sz="3200" dirty="0" err="1" smtClean="0">
                <a:latin typeface="+mj-lt"/>
              </a:rPr>
              <a:t>sadarboties</a:t>
            </a:r>
            <a:r>
              <a:rPr lang="en-US" sz="3200" dirty="0" smtClean="0">
                <a:latin typeface="+mj-lt"/>
              </a:rPr>
              <a:t>?</a:t>
            </a:r>
          </a:p>
          <a:p>
            <a:pPr lvl="1"/>
            <a:r>
              <a:rPr lang="en-US" sz="3200" dirty="0" err="1" smtClean="0">
                <a:latin typeface="+mj-lt"/>
              </a:rPr>
              <a:t>Kā</a:t>
            </a:r>
            <a:r>
              <a:rPr lang="en-US" sz="3200" dirty="0" smtClean="0">
                <a:latin typeface="+mj-lt"/>
              </a:rPr>
              <a:t> </a:t>
            </a:r>
            <a:r>
              <a:rPr lang="en-US" sz="3200" dirty="0" err="1" smtClean="0">
                <a:latin typeface="+mj-lt"/>
              </a:rPr>
              <a:t>izplatīt</a:t>
            </a:r>
            <a:r>
              <a:rPr lang="en-US" sz="3200" dirty="0" smtClean="0">
                <a:latin typeface="+mj-lt"/>
              </a:rPr>
              <a:t> </a:t>
            </a:r>
            <a:r>
              <a:rPr lang="en-US" sz="3200" dirty="0" err="1" smtClean="0">
                <a:latin typeface="+mj-lt"/>
              </a:rPr>
              <a:t>mūžizglītības</a:t>
            </a:r>
            <a:r>
              <a:rPr lang="en-US" sz="3200" dirty="0" smtClean="0">
                <a:latin typeface="+mj-lt"/>
              </a:rPr>
              <a:t> </a:t>
            </a:r>
            <a:r>
              <a:rPr lang="en-US" sz="3200" dirty="0" err="1" smtClean="0">
                <a:latin typeface="+mj-lt"/>
              </a:rPr>
              <a:t>projektu</a:t>
            </a:r>
            <a:r>
              <a:rPr lang="en-US" sz="3200" dirty="0" smtClean="0">
                <a:latin typeface="+mj-lt"/>
              </a:rPr>
              <a:t> </a:t>
            </a:r>
            <a:r>
              <a:rPr lang="en-US" sz="3200" dirty="0" err="1" smtClean="0">
                <a:latin typeface="+mj-lt"/>
              </a:rPr>
              <a:t>rezultātus</a:t>
            </a:r>
            <a:r>
              <a:rPr lang="en-US" sz="3200" dirty="0" smtClean="0">
                <a:latin typeface="+mj-lt"/>
              </a:rPr>
              <a:t>?</a:t>
            </a:r>
          </a:p>
          <a:p>
            <a:pPr lvl="1"/>
            <a:r>
              <a:rPr lang="en-US" sz="3200" dirty="0" err="1" smtClean="0">
                <a:latin typeface="+mj-lt"/>
              </a:rPr>
              <a:t>Vai</a:t>
            </a:r>
            <a:r>
              <a:rPr lang="en-US" sz="3200" dirty="0" smtClean="0">
                <a:latin typeface="+mj-lt"/>
              </a:rPr>
              <a:t> </a:t>
            </a:r>
            <a:r>
              <a:rPr lang="en-US" sz="3200" dirty="0" err="1" smtClean="0">
                <a:latin typeface="+mj-lt"/>
              </a:rPr>
              <a:t>bibliotēku</a:t>
            </a:r>
            <a:r>
              <a:rPr lang="en-US" sz="3200" dirty="0" smtClean="0">
                <a:latin typeface="+mj-lt"/>
              </a:rPr>
              <a:t> </a:t>
            </a:r>
            <a:r>
              <a:rPr lang="en-US" sz="3200" dirty="0" err="1" smtClean="0">
                <a:latin typeface="+mj-lt"/>
              </a:rPr>
              <a:t>dabiniekiem</a:t>
            </a:r>
            <a:r>
              <a:rPr lang="en-US" sz="3200" dirty="0" smtClean="0">
                <a:latin typeface="+mj-lt"/>
              </a:rPr>
              <a:t> </a:t>
            </a:r>
            <a:r>
              <a:rPr lang="en-US" sz="3200" dirty="0" err="1" smtClean="0">
                <a:latin typeface="+mj-lt"/>
              </a:rPr>
              <a:t>nepieciešamas</a:t>
            </a:r>
            <a:r>
              <a:rPr lang="en-US" sz="3200" dirty="0" smtClean="0">
                <a:latin typeface="+mj-lt"/>
              </a:rPr>
              <a:t> </a:t>
            </a:r>
            <a:r>
              <a:rPr lang="en-US" sz="3200" dirty="0" err="1" smtClean="0">
                <a:latin typeface="+mj-lt"/>
              </a:rPr>
              <a:t>īpašas</a:t>
            </a:r>
            <a:r>
              <a:rPr lang="en-US" sz="3200" dirty="0" smtClean="0">
                <a:latin typeface="+mj-lt"/>
              </a:rPr>
              <a:t> </a:t>
            </a:r>
            <a:r>
              <a:rPr lang="en-US" sz="3200" dirty="0" err="1" smtClean="0">
                <a:latin typeface="+mj-lt"/>
              </a:rPr>
              <a:t>prasmes</a:t>
            </a:r>
            <a:r>
              <a:rPr lang="en-US" sz="3200" dirty="0" smtClean="0">
                <a:latin typeface="+mj-lt"/>
              </a:rPr>
              <a:t> un </a:t>
            </a:r>
            <a:r>
              <a:rPr lang="en-US" sz="3200" dirty="0" err="1" smtClean="0">
                <a:latin typeface="+mj-lt"/>
              </a:rPr>
              <a:t>kādas</a:t>
            </a:r>
            <a:r>
              <a:rPr lang="en-US" sz="3200" dirty="0" smtClean="0">
                <a:latin typeface="+mj-lt"/>
              </a:rPr>
              <a:t> </a:t>
            </a:r>
            <a:r>
              <a:rPr lang="en-US" sz="3200" dirty="0" err="1" smtClean="0">
                <a:latin typeface="+mj-lt"/>
              </a:rPr>
              <a:t>tās</a:t>
            </a:r>
            <a:r>
              <a:rPr lang="en-US" sz="3200" dirty="0" smtClean="0">
                <a:latin typeface="+mj-lt"/>
              </a:rPr>
              <a:t> </a:t>
            </a:r>
            <a:r>
              <a:rPr lang="en-US" sz="3200" dirty="0" err="1" smtClean="0">
                <a:latin typeface="+mj-lt"/>
              </a:rPr>
              <a:t>būtu</a:t>
            </a:r>
            <a:r>
              <a:rPr lang="en-US" sz="3200" dirty="0" smtClean="0">
                <a:latin typeface="+mj-lt"/>
              </a:rPr>
              <a:t>?</a:t>
            </a:r>
          </a:p>
          <a:p>
            <a:pPr marL="457200" lvl="1" indent="0">
              <a:buNone/>
            </a:pPr>
            <a:endParaRPr lang="en-US" sz="3200" dirty="0" smtClean="0">
              <a:latin typeface="+mj-lt"/>
            </a:endParaRPr>
          </a:p>
          <a:p>
            <a:pPr lvl="1"/>
            <a:endParaRPr lang="en-US" dirty="0" smtClean="0">
              <a:latin typeface="+mj-lt"/>
            </a:endParaRPr>
          </a:p>
          <a:p>
            <a:pPr lvl="1"/>
            <a:endParaRPr lang="en-US" dirty="0" smtClean="0">
              <a:latin typeface="+mj-lt"/>
            </a:endParaRPr>
          </a:p>
          <a:p>
            <a:endParaRPr lang="en-US" dirty="0"/>
          </a:p>
        </p:txBody>
      </p:sp>
      <p:pic>
        <p:nvPicPr>
          <p:cNvPr id="4" name="Picture 2" descr="http://t1.gstatic.com/images?q=tbn:ANd9GcSsv40Hdg40HeTszV5Xv3FvxWxo-sFT0YkjO7HH9oyjt80vc4k0f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1870" y="1"/>
            <a:ext cx="2451898" cy="153675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85383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3759</TotalTime>
  <Words>969</Words>
  <Application>Microsoft Office PowerPoint</Application>
  <PresentationFormat>On-screen Show (4:3)</PresentationFormat>
  <Paragraphs>109</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Bibliotēkas un mūžizglītība Di-XL projekts </vt:lpstr>
      <vt:lpstr>Slide 2</vt:lpstr>
      <vt:lpstr>Bibliotēkas un mūžizglītība</vt:lpstr>
      <vt:lpstr>Di-XL projekts</vt:lpstr>
      <vt:lpstr>Projekta soļi</vt:lpstr>
      <vt:lpstr>Projekta rezultāti</vt:lpstr>
      <vt:lpstr>Di-XL projekts. Uzdevumi</vt:lpstr>
      <vt:lpstr>Izpēte. Vispārēja informācija</vt:lpstr>
      <vt:lpstr>Izpētes uzdevumi</vt:lpstr>
      <vt:lpstr>Aptaujas respondenti</vt:lpstr>
      <vt:lpstr>Vai un kāpēc eksistē šāda problēma?</vt:lpstr>
      <vt:lpstr>Vai un kāpēc eksistē šāda problēma?</vt:lpstr>
      <vt:lpstr>Kā veiksmīgāk sadarboties?</vt:lpstr>
      <vt:lpstr>Kā veiksmīgāk sadarboties?</vt:lpstr>
      <vt:lpstr>Kā popularizēt mūžizglītības projektu rezultātus?</vt:lpstr>
      <vt:lpstr>Kādas prasmes nepieciešamas?</vt:lpstr>
      <vt:lpstr>Secinājumi </vt:lpstr>
      <vt:lpstr>Ieteikumi</vt:lpstr>
      <vt:lpstr>www.dixl.eu</vt:lpstr>
      <vt:lpstr>http://lpf.lt/dixl3/lv </vt:lpstr>
      <vt:lpstr>Slide 21</vt:lpstr>
    </vt:vector>
  </TitlesOfParts>
  <Company>LATVIJAS NACIONALA BIBLIOTEKA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NEEDS ANALYSIS AND RESEARCH REPORT</dc:title>
  <dc:creator>Latvijas Nacionala biblioteka</dc:creator>
  <cp:lastModifiedBy>Kristine Deksne</cp:lastModifiedBy>
  <cp:revision>82</cp:revision>
  <dcterms:created xsi:type="dcterms:W3CDTF">2013-05-14T19:52:12Z</dcterms:created>
  <dcterms:modified xsi:type="dcterms:W3CDTF">2014-03-10T14:54:36Z</dcterms:modified>
</cp:coreProperties>
</file>