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6" r:id="rId4"/>
    <p:sldId id="257" r:id="rId5"/>
    <p:sldId id="263" r:id="rId6"/>
    <p:sldId id="262" r:id="rId7"/>
    <p:sldId id="264" r:id="rId8"/>
    <p:sldId id="268" r:id="rId9"/>
    <p:sldId id="267" r:id="rId10"/>
    <p:sldId id="265" r:id="rId11"/>
    <p:sldId id="261" r:id="rId12"/>
    <p:sldId id="270" r:id="rId13"/>
    <p:sldId id="269" r:id="rId14"/>
    <p:sldId id="271" r:id="rId15"/>
    <p:sldId id="272" r:id="rId16"/>
    <p:sldId id="276" r:id="rId17"/>
    <p:sldId id="273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40C90-A91D-4D18-B92D-B029F726D44D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8C073-5BC5-4081-BE51-B12C5F82BF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9115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C073-5BC5-4081-BE51-B12C5F82BF0E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26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C073-5BC5-4081-BE51-B12C5F82BF0E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107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C073-5BC5-4081-BE51-B12C5F82BF0E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405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C073-5BC5-4081-BE51-B12C5F82BF0E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4128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i="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C073-5BC5-4081-BE51-B12C5F82BF0E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5857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C073-5BC5-4081-BE51-B12C5F82BF0E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3100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C073-5BC5-4081-BE51-B12C5F82BF0E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59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921-DFB5-4682-9310-CE5C95C875D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641-4705-4A8D-A8A7-C169713C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3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921-DFB5-4682-9310-CE5C95C875D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641-4705-4A8D-A8A7-C169713C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4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921-DFB5-4682-9310-CE5C95C875D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641-4705-4A8D-A8A7-C169713C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8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921-DFB5-4682-9310-CE5C95C875D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641-4705-4A8D-A8A7-C169713C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0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921-DFB5-4682-9310-CE5C95C875D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641-4705-4A8D-A8A7-C169713C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6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921-DFB5-4682-9310-CE5C95C875D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641-4705-4A8D-A8A7-C169713C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6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921-DFB5-4682-9310-CE5C95C875D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641-4705-4A8D-A8A7-C169713C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1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921-DFB5-4682-9310-CE5C95C875D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641-4705-4A8D-A8A7-C169713C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7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921-DFB5-4682-9310-CE5C95C875D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641-4705-4A8D-A8A7-C169713C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9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921-DFB5-4682-9310-CE5C95C875D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641-4705-4A8D-A8A7-C169713C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4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921-DFB5-4682-9310-CE5C95C875D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641-4705-4A8D-A8A7-C169713C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5E921-DFB5-4682-9310-CE5C95C875D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E3641-4705-4A8D-A8A7-C169713C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8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chi.mp/45c272f74e31/eblida-newsletter-july-august?e=40d1dc1a7a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www.eblid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facebook.com/Eblida" TargetMode="External"/><Relationship Id="rId4" Type="http://schemas.openxmlformats.org/officeDocument/2006/relationships/hyperlink" Target="https://us9.campaign-archive.com/home/?u=e89f2b03e1c5beec6e43581dd&amp;id=b3e430f97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pleblog.wordpress.com/" TargetMode="External"/><Relationship Id="rId2" Type="http://schemas.openxmlformats.org/officeDocument/2006/relationships/hyperlink" Target="http://naple.mcu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ulturaydeporte.gob.es/cultura-mecd/en/areas-cultura/bibliotecas/cooperacion/asociaciones-para-la-cooperacion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P02rQP_6W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tekari.lv/?p=689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fla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blida.org/membership/eblida-member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blida/37404954914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tekari.lv/?p=633" TargetMode="External"/><Relationship Id="rId2" Type="http://schemas.openxmlformats.org/officeDocument/2006/relationships/hyperlink" Target="http://www.eblida.org/activities/public-libraries-in-europe-refugees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www.bibliotekari.lv/?p=63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ibliotekari.lv/?p=689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Latvijas Bibliotekāru biedrība (LBB) ir divu starptautisku nozares organizāciju biedre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2088166"/>
            <a:ext cx="5181600" cy="4351338"/>
          </a:xfrm>
        </p:spPr>
        <p:txBody>
          <a:bodyPr>
            <a:normAutofit/>
          </a:bodyPr>
          <a:lstStyle/>
          <a:p>
            <a:r>
              <a:rPr lang="lv-LV" sz="3200" i="1" dirty="0" smtClean="0"/>
              <a:t>IFLA</a:t>
            </a:r>
          </a:p>
          <a:p>
            <a:r>
              <a:rPr lang="lv-LV" sz="3200" dirty="0" smtClean="0"/>
              <a:t>No 1929. gada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2088166"/>
            <a:ext cx="5181600" cy="4351338"/>
          </a:xfrm>
        </p:spPr>
        <p:txBody>
          <a:bodyPr/>
          <a:lstStyle/>
          <a:p>
            <a:r>
              <a:rPr lang="lv-LV" sz="3200" i="1" dirty="0" smtClean="0"/>
              <a:t>EBLIDA</a:t>
            </a:r>
          </a:p>
          <a:p>
            <a:r>
              <a:rPr lang="lv-LV" sz="3200" dirty="0" smtClean="0"/>
              <a:t>No 2007. gada</a:t>
            </a:r>
            <a:endParaRPr lang="en-US" sz="3200" dirty="0"/>
          </a:p>
          <a:p>
            <a:endParaRPr lang="en-US" dirty="0"/>
          </a:p>
        </p:txBody>
      </p:sp>
      <p:pic>
        <p:nvPicPr>
          <p:cNvPr id="6" name="Picture 4" descr="AttÄlu rezultÄti vaicÄjumam âeblida logo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322892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ttÄlu rezultÄti vaicÄjumam âifla logo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91" y="3657505"/>
            <a:ext cx="2428923" cy="24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Resursi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4" y="1825625"/>
            <a:ext cx="6482282" cy="4351338"/>
          </a:xfrm>
        </p:spPr>
        <p:txBody>
          <a:bodyPr>
            <a:normAutofit lnSpcReduction="10000"/>
          </a:bodyPr>
          <a:lstStyle/>
          <a:p>
            <a:r>
              <a:rPr lang="lv-LV" sz="3200" dirty="0" smtClean="0">
                <a:hlinkClick r:id="rId2"/>
              </a:rPr>
              <a:t>www.eblida.org</a:t>
            </a:r>
            <a:endParaRPr lang="lv-LV" sz="3200" dirty="0" smtClean="0"/>
          </a:p>
          <a:p>
            <a:endParaRPr lang="lv-LV" sz="3200" i="1" dirty="0" smtClean="0"/>
          </a:p>
          <a:p>
            <a:r>
              <a:rPr lang="lv-LV" sz="3200" i="1" dirty="0" smtClean="0"/>
              <a:t>EBLIDA </a:t>
            </a:r>
            <a:r>
              <a:rPr lang="lv-LV" sz="3200" i="1" dirty="0" err="1" smtClean="0"/>
              <a:t>Newsletter</a:t>
            </a:r>
            <a:endParaRPr lang="lv-LV" sz="3200" i="1" dirty="0" smtClean="0"/>
          </a:p>
          <a:p>
            <a:pPr marL="914400" indent="-400050">
              <a:buFont typeface="Wingdings" panose="05000000000000000000" pitchFamily="2" charset="2"/>
              <a:buChar char="ü"/>
            </a:pPr>
            <a:r>
              <a:rPr lang="en-US" sz="3200" i="1" dirty="0">
                <a:hlinkClick r:id="rId3"/>
              </a:rPr>
              <a:t>Issue No. 7/8 July/August </a:t>
            </a:r>
            <a:r>
              <a:rPr lang="en-US" sz="3200" i="1" dirty="0" smtClean="0">
                <a:hlinkClick r:id="rId3"/>
              </a:rPr>
              <a:t>2019</a:t>
            </a:r>
            <a:endParaRPr lang="lv-LV" sz="3200" i="1" dirty="0" smtClean="0"/>
          </a:p>
          <a:p>
            <a:pPr marL="914400" indent="-400050">
              <a:buFont typeface="Wingdings" panose="05000000000000000000" pitchFamily="2" charset="2"/>
              <a:buChar char="ü"/>
            </a:pPr>
            <a:r>
              <a:rPr lang="lv-LV" sz="3200" dirty="0" smtClean="0">
                <a:hlinkClick r:id="rId4"/>
              </a:rPr>
              <a:t>biļetenu arhīvs</a:t>
            </a:r>
            <a:endParaRPr lang="lv-LV" sz="3200" dirty="0" smtClean="0"/>
          </a:p>
          <a:p>
            <a:pPr marL="0" indent="0">
              <a:buNone/>
            </a:pPr>
            <a:endParaRPr lang="en-US" sz="3200" dirty="0"/>
          </a:p>
          <a:p>
            <a:r>
              <a:rPr lang="lv-LV" sz="3200" dirty="0" smtClean="0"/>
              <a:t>«</a:t>
            </a:r>
            <a:r>
              <a:rPr lang="lv-LV" sz="3200" dirty="0" err="1" smtClean="0"/>
              <a:t>Facebook</a:t>
            </a:r>
            <a:r>
              <a:rPr lang="lv-LV" sz="3200" dirty="0" smtClean="0"/>
              <a:t>» lapa</a:t>
            </a:r>
          </a:p>
          <a:p>
            <a:pPr marL="0" indent="0">
              <a:buNone/>
            </a:pPr>
            <a:r>
              <a:rPr lang="en-US" sz="3200" dirty="0" smtClean="0">
                <a:hlinkClick r:id="rId5"/>
              </a:rPr>
              <a:t>https</a:t>
            </a:r>
            <a:r>
              <a:rPr lang="en-US" sz="3200" dirty="0">
                <a:hlinkClick r:id="rId5"/>
              </a:rPr>
              <a:t>://</a:t>
            </a:r>
            <a:r>
              <a:rPr lang="en-US" sz="3200" dirty="0" smtClean="0">
                <a:hlinkClick r:id="rId5"/>
              </a:rPr>
              <a:t>www.facebook.com/Eblida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196" y="2832870"/>
            <a:ext cx="5619750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1407" y="9053"/>
            <a:ext cx="6151539" cy="25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ir </a:t>
            </a:r>
            <a:r>
              <a:rPr lang="lv-LV" i="1" dirty="0" smtClean="0"/>
              <a:t>NAPLE</a:t>
            </a:r>
            <a:r>
              <a:rPr lang="lv-LV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35424" cy="4351338"/>
          </a:xfrm>
        </p:spPr>
        <p:txBody>
          <a:bodyPr>
            <a:normAutofit fontScale="92500" lnSpcReduction="10000"/>
          </a:bodyPr>
          <a:lstStyle/>
          <a:p>
            <a:r>
              <a:rPr lang="lv-LV" dirty="0"/>
              <a:t>Eiropas p</a:t>
            </a:r>
            <a:r>
              <a:rPr lang="en-US" dirty="0" err="1"/>
              <a:t>ublisko</a:t>
            </a:r>
            <a:r>
              <a:rPr lang="en-US" dirty="0"/>
              <a:t> </a:t>
            </a:r>
            <a:r>
              <a:rPr lang="en-US" dirty="0" err="1"/>
              <a:t>bibliotēku</a:t>
            </a:r>
            <a:r>
              <a:rPr lang="en-US" dirty="0"/>
              <a:t> </a:t>
            </a:r>
            <a:r>
              <a:rPr lang="en-US" dirty="0" err="1"/>
              <a:t>pārvaldības</a:t>
            </a:r>
            <a:r>
              <a:rPr lang="en-US" dirty="0"/>
              <a:t> </a:t>
            </a:r>
            <a:r>
              <a:rPr lang="en-US" dirty="0" err="1"/>
              <a:t>organizāciju</a:t>
            </a:r>
            <a:r>
              <a:rPr lang="en-US" dirty="0"/>
              <a:t> forum</a:t>
            </a:r>
            <a:r>
              <a:rPr lang="lv-LV" dirty="0"/>
              <a:t>s</a:t>
            </a:r>
          </a:p>
          <a:p>
            <a:r>
              <a:rPr lang="en-US" i="1" dirty="0" smtClean="0"/>
              <a:t>NAPLE </a:t>
            </a:r>
            <a:r>
              <a:rPr lang="en-US" i="1" dirty="0"/>
              <a:t>Forum (National Authorities on Public Libraries in Europe</a:t>
            </a:r>
            <a:r>
              <a:rPr lang="en-US" i="1" dirty="0" smtClean="0"/>
              <a:t>)</a:t>
            </a:r>
            <a:endParaRPr lang="lv-LV" i="1" dirty="0" smtClean="0"/>
          </a:p>
          <a:p>
            <a:r>
              <a:rPr lang="lv-LV" dirty="0" smtClean="0"/>
              <a:t>Eiropas institūciju asociācija, kuras valstiskā līmenī atbild par publisko bibliotēku sektoru</a:t>
            </a:r>
          </a:p>
          <a:p>
            <a:pPr marL="0" indent="0">
              <a:buNone/>
            </a:pPr>
            <a:r>
              <a:rPr lang="lv-LV" dirty="0" smtClean="0"/>
              <a:t>Mērķi</a:t>
            </a:r>
            <a:r>
              <a:rPr lang="en-US" dirty="0" smtClean="0"/>
              <a:t>:</a:t>
            </a:r>
            <a:r>
              <a:rPr lang="lv-LV" dirty="0" smtClean="0"/>
              <a:t> 1) nodrošināt informāciju par situāciju publisko bibliotēku jomā; 2) veicināt publisko bibliotēku attīstību; 3) noteikt jomas sadarbībai un pētniecībai; 4) atbalstīt saskaņotu bibliotēku politikas attīstību Eiropā</a:t>
            </a:r>
            <a:endParaRPr lang="en-US" dirty="0"/>
          </a:p>
          <a:p>
            <a:r>
              <a:rPr lang="lv-LV" dirty="0" smtClean="0"/>
              <a:t>Dibināts 2002. gadā; kopš</a:t>
            </a:r>
            <a:r>
              <a:rPr lang="en-US" dirty="0" smtClean="0"/>
              <a:t> 2008</a:t>
            </a:r>
            <a:r>
              <a:rPr lang="lv-LV" dirty="0" smtClean="0"/>
              <a:t>. gada </a:t>
            </a:r>
            <a:r>
              <a:rPr lang="lv-LV" i="1" dirty="0" smtClean="0"/>
              <a:t>NAPLE</a:t>
            </a:r>
            <a:r>
              <a:rPr lang="lv-LV" dirty="0" smtClean="0"/>
              <a:t> vadību uzņēmusies Spānija (ar Bibliotēku koordinācijas biroja palīdzību)</a:t>
            </a:r>
            <a:endParaRPr lang="en-US" dirty="0"/>
          </a:p>
          <a:p>
            <a:pPr marL="0" indent="0">
              <a:buNone/>
            </a:pPr>
            <a:r>
              <a:rPr lang="en-US" u="sng" dirty="0" smtClean="0">
                <a:hlinkClick r:id="rId2" tooltip="Opens in new window"/>
              </a:rPr>
              <a:t>http://naple.mcu.es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https://napleblog.wordpress.com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54574" y="3731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http://www.culturaydeporte.gob.es/cultura-mecd/en/areas-cultura/bibliotecas/cooperacion/asociaciones-para-la-cooperacion.html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ctrTitle"/>
          </p:nvPr>
        </p:nvSpPr>
        <p:spPr>
          <a:xfrm>
            <a:off x="1571625" y="18938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dirty="0"/>
              <a:t>EBLIDA / NAPLE 27. konference “Bibliotēkas atvērtas visiem” Dublina, Īrija</a:t>
            </a:r>
            <a:br>
              <a:rPr lang="lv-LV" dirty="0"/>
            </a:br>
            <a:endParaRPr lang="lv-LV" dirty="0"/>
          </a:p>
        </p:txBody>
      </p:sp>
      <p:sp>
        <p:nvSpPr>
          <p:cNvPr id="5" name="Apakšvirsraksts 4"/>
          <p:cNvSpPr>
            <a:spLocks noGrp="1"/>
          </p:cNvSpPr>
          <p:nvPr>
            <p:ph type="subTitle" idx="1"/>
          </p:nvPr>
        </p:nvSpPr>
        <p:spPr>
          <a:xfrm>
            <a:off x="1466850" y="4335463"/>
            <a:ext cx="9144000" cy="1655762"/>
          </a:xfrm>
        </p:spPr>
        <p:txBody>
          <a:bodyPr/>
          <a:lstStyle/>
          <a:p>
            <a:r>
              <a:rPr lang="lv-LV" dirty="0"/>
              <a:t>Pārsla </a:t>
            </a:r>
            <a:r>
              <a:rPr lang="lv-LV" dirty="0" err="1"/>
              <a:t>Ēberliņa</a:t>
            </a:r>
            <a:r>
              <a:rPr lang="lv-LV" dirty="0"/>
              <a:t>, Nīgrandes pagasta bibliotēka</a:t>
            </a:r>
          </a:p>
          <a:p>
            <a:r>
              <a:rPr lang="lv-LV" b="1" i="1" dirty="0"/>
              <a:t>Kurzemes bibliotekāru vasaras skola</a:t>
            </a:r>
          </a:p>
          <a:p>
            <a:r>
              <a:rPr lang="lv-LV" sz="2000" b="1" i="1" dirty="0"/>
              <a:t>Ventspils, 2019. gada 13. augusts</a:t>
            </a:r>
            <a:endParaRPr lang="lv-LV" sz="2000" i="1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90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97" y="533400"/>
            <a:ext cx="8831606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9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666875" y="200026"/>
            <a:ext cx="8458200" cy="666749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Royal College of Physicians</a:t>
            </a:r>
            <a:r>
              <a:rPr lang="en-US" dirty="0"/>
              <a:t>, </a:t>
            </a:r>
            <a:r>
              <a:rPr lang="en-US" dirty="0" smtClean="0"/>
              <a:t>Dublin</a:t>
            </a:r>
            <a:r>
              <a:rPr lang="lv-LV" dirty="0" smtClean="0"/>
              <a:t>a</a:t>
            </a:r>
            <a:r>
              <a:rPr lang="en-US" dirty="0" smtClean="0"/>
              <a:t>, </a:t>
            </a:r>
            <a:r>
              <a:rPr lang="en-US" dirty="0" err="1" smtClean="0"/>
              <a:t>Īrij</a:t>
            </a:r>
            <a:r>
              <a:rPr lang="lv-LV" dirty="0" smtClean="0"/>
              <a:t>a</a:t>
            </a:r>
            <a:endParaRPr lang="lv-LV" dirty="0"/>
          </a:p>
        </p:txBody>
      </p:sp>
      <p:pic>
        <p:nvPicPr>
          <p:cNvPr id="1027" name="Picture 3" descr="C:\Users\Lietotajs\Desktop\Parsla\Foto\EBLIDA_2019\20190624_160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6875" y="1162051"/>
            <a:ext cx="3943350" cy="525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etotajs\Desktop\Parsla\Foto\EBLIDA_2019\20190624_16065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1" y="1162051"/>
            <a:ext cx="3944696" cy="52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20100" y="6412467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Foto: Pārsla </a:t>
            </a:r>
            <a:r>
              <a:rPr lang="lv-LV" sz="1600" dirty="0" err="1"/>
              <a:t>Ēberliņa</a:t>
            </a: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32989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etotajs\Desktop\Parsla\Foto\EBLIDA_2019\20190625_09335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9" y="809625"/>
            <a:ext cx="3814762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etotajs\Desktop\Parsla\Foto\EBLIDA_2019\20190625_11094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66" y="809625"/>
            <a:ext cx="6782400" cy="50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29775" y="5895976"/>
            <a:ext cx="197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Foto: Pārsla </a:t>
            </a:r>
            <a:r>
              <a:rPr lang="lv-LV" sz="1600" dirty="0" err="1"/>
              <a:t>Ēberliņa</a:t>
            </a:r>
            <a:endParaRPr lang="lv-LV" sz="1600" dirty="0"/>
          </a:p>
          <a:p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2252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etotajs\Desktop\65093289_2455922717820655_3110852474714456064_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84" y="376490"/>
            <a:ext cx="3741616" cy="280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ietotajs\Desktop\64679799_2455922584487335_203891103228546252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76490"/>
            <a:ext cx="5086352" cy="583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ietotajs\Desktop\64871355_2455419241204336_23976886858153984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402300"/>
            <a:ext cx="3744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24850" y="629602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Foto no </a:t>
            </a:r>
            <a:r>
              <a:rPr lang="lv-LV" i="1" dirty="0" smtClean="0"/>
              <a:t>EBLIDA </a:t>
            </a:r>
            <a:r>
              <a:rPr lang="lv-LV" i="1" dirty="0" err="1" smtClean="0"/>
              <a:t>Facebook</a:t>
            </a:r>
            <a:r>
              <a:rPr lang="lv-LV" dirty="0" smtClean="0"/>
              <a:t> lapas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568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i="1" dirty="0" smtClean="0"/>
              <a:t>Mazās bibliotēkas </a:t>
            </a:r>
            <a:r>
              <a:rPr lang="lv-LV" dirty="0" smtClean="0"/>
              <a:t>pārstāvis konferencē</a:t>
            </a:r>
            <a:endParaRPr lang="lv-LV" dirty="0"/>
          </a:p>
        </p:txBody>
      </p:sp>
      <p:pic>
        <p:nvPicPr>
          <p:cNvPr id="3074" name="Picture 2" descr="C:\Users\Lietotajs\Desktop\Parsla\Foto\EBLIDA_2019\20190625_095514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382" y="1592261"/>
            <a:ext cx="54185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0325" y="5930501"/>
            <a:ext cx="24193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Foto: Pārsla </a:t>
            </a:r>
            <a:r>
              <a:rPr lang="lv-LV" dirty="0" err="1"/>
              <a:t>Ēberliņa</a:t>
            </a:r>
            <a:endParaRPr lang="lv-LV" dirty="0"/>
          </a:p>
          <a:p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23430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90525" y="1028700"/>
            <a:ext cx="6124575" cy="3162300"/>
          </a:xfrm>
        </p:spPr>
        <p:txBody>
          <a:bodyPr>
            <a:normAutofit/>
          </a:bodyPr>
          <a:lstStyle/>
          <a:p>
            <a:r>
              <a:rPr lang="lv-LV" sz="6000" dirty="0" smtClean="0"/>
              <a:t>«Bibliotēku spēkos ir mainīt dzīvi!»</a:t>
            </a:r>
            <a:endParaRPr lang="lv-LV" sz="6000" dirty="0"/>
          </a:p>
        </p:txBody>
      </p:sp>
      <p:pic>
        <p:nvPicPr>
          <p:cNvPr id="5123" name="Picture 3" descr="C:\Users\Lietotajs\Desktop\64940543_2457073064372287_2641362740525924352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1495425"/>
            <a:ext cx="50038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58200" y="5273159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Foto no </a:t>
            </a:r>
            <a:r>
              <a:rPr lang="lv-LV" i="1" dirty="0"/>
              <a:t>EBLIDA </a:t>
            </a:r>
            <a:r>
              <a:rPr lang="lv-LV" i="1" dirty="0" err="1"/>
              <a:t>Facebook</a:t>
            </a:r>
            <a:r>
              <a:rPr lang="lv-LV" dirty="0"/>
              <a:t> lapas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075" y="4048125"/>
            <a:ext cx="545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hlinkClick r:id="rId4"/>
              </a:rPr>
              <a:t>https://www.youtube.com/watch?v=cP02rQP_6Wo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967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62025" y="16986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lv-LV" dirty="0"/>
              <a:t>LBB dalība EBLIDA/NAPLE 27. konferencē “Bibliotēkas atvērtas visiem” Dublinā, </a:t>
            </a:r>
            <a:r>
              <a:rPr lang="lv-LV" dirty="0" smtClean="0"/>
              <a:t>Īrijā</a:t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Atskats pieejams: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>
              <a:hlinkClick r:id="rId3"/>
            </a:endParaRPr>
          </a:p>
          <a:p>
            <a:endParaRPr lang="lv-LV" dirty="0">
              <a:hlinkClick r:id="rId3"/>
            </a:endParaRPr>
          </a:p>
          <a:p>
            <a:endParaRPr lang="lv-LV" dirty="0" smtClean="0">
              <a:hlinkClick r:id="rId3"/>
            </a:endParaRPr>
          </a:p>
          <a:p>
            <a:r>
              <a:rPr lang="lv-LV" dirty="0" smtClean="0">
                <a:hlinkClick r:id="rId3"/>
              </a:rPr>
              <a:t>http</a:t>
            </a:r>
            <a:r>
              <a:rPr lang="lv-LV" dirty="0">
                <a:hlinkClick r:id="rId3"/>
              </a:rPr>
              <a:t>://www.bibliotekari.lv/?</a:t>
            </a:r>
            <a:r>
              <a:rPr lang="lv-LV" dirty="0" smtClean="0">
                <a:hlinkClick r:id="rId3"/>
              </a:rPr>
              <a:t>p=6899</a:t>
            </a:r>
            <a:r>
              <a:rPr lang="lv-LV" dirty="0" smtClean="0"/>
              <a:t> </a:t>
            </a:r>
            <a:endParaRPr lang="lv-LV" dirty="0"/>
          </a:p>
        </p:txBody>
      </p:sp>
      <p:pic>
        <p:nvPicPr>
          <p:cNvPr id="4" name="Picture 4" descr="AttÄlu rezultÄti vaicÄjumam âeblida logo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322892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ir </a:t>
            </a:r>
            <a:r>
              <a:rPr lang="lv-LV" i="1" dirty="0" smtClean="0"/>
              <a:t>IFLA</a:t>
            </a:r>
            <a:r>
              <a:rPr lang="lv-LV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925" y="1825625"/>
            <a:ext cx="5846275" cy="4520854"/>
          </a:xfrm>
        </p:spPr>
        <p:txBody>
          <a:bodyPr>
            <a:normAutofit fontScale="92500"/>
          </a:bodyPr>
          <a:lstStyle/>
          <a:p>
            <a:r>
              <a:rPr lang="en-US" sz="3000" dirty="0" err="1" smtClean="0"/>
              <a:t>Starptautiskā</a:t>
            </a:r>
            <a:r>
              <a:rPr lang="en-US" sz="3000" dirty="0" smtClean="0"/>
              <a:t> </a:t>
            </a:r>
            <a:r>
              <a:rPr lang="en-US" sz="3000" dirty="0" err="1"/>
              <a:t>bibliotēku</a:t>
            </a:r>
            <a:r>
              <a:rPr lang="en-US" sz="3000" dirty="0"/>
              <a:t> </a:t>
            </a:r>
            <a:r>
              <a:rPr lang="en-US" sz="3000" dirty="0" err="1"/>
              <a:t>asociāciju</a:t>
            </a:r>
            <a:r>
              <a:rPr lang="en-US" sz="3000" dirty="0"/>
              <a:t> un </a:t>
            </a:r>
            <a:r>
              <a:rPr lang="en-US" sz="3000" dirty="0" err="1"/>
              <a:t>institūciju</a:t>
            </a:r>
            <a:r>
              <a:rPr lang="en-US" sz="3000" dirty="0"/>
              <a:t> </a:t>
            </a:r>
            <a:r>
              <a:rPr lang="en-US" sz="3000" dirty="0" err="1" smtClean="0"/>
              <a:t>federācija</a:t>
            </a:r>
            <a:endParaRPr lang="lv-LV" sz="3000" dirty="0"/>
          </a:p>
          <a:p>
            <a:r>
              <a:rPr lang="en-US" sz="3000" i="1" dirty="0" smtClean="0"/>
              <a:t>International </a:t>
            </a:r>
            <a:r>
              <a:rPr lang="en-US" sz="3000" i="1" dirty="0"/>
              <a:t>Federation of Library Associations and </a:t>
            </a:r>
            <a:r>
              <a:rPr lang="en-US" sz="3000" i="1" dirty="0" smtClean="0"/>
              <a:t>Institutions</a:t>
            </a:r>
            <a:endParaRPr lang="en-US" sz="3000" dirty="0"/>
          </a:p>
          <a:p>
            <a:r>
              <a:rPr lang="en-US" sz="3000" dirty="0" err="1" smtClean="0"/>
              <a:t>Dibināta</a:t>
            </a:r>
            <a:r>
              <a:rPr lang="en-US" sz="3000" dirty="0" smtClean="0"/>
              <a:t> </a:t>
            </a:r>
            <a:r>
              <a:rPr lang="en-US" sz="3000" dirty="0"/>
              <a:t>1927. </a:t>
            </a:r>
            <a:r>
              <a:rPr lang="en-US" sz="3000" dirty="0" err="1"/>
              <a:t>gadā</a:t>
            </a:r>
            <a:endParaRPr lang="en-US" sz="3000" dirty="0"/>
          </a:p>
          <a:p>
            <a:r>
              <a:rPr lang="en-US" sz="3000" b="1" dirty="0" err="1" smtClean="0"/>
              <a:t>Lielākā</a:t>
            </a:r>
            <a:r>
              <a:rPr lang="en-US" sz="3000" b="1" dirty="0" smtClean="0"/>
              <a:t> </a:t>
            </a:r>
            <a:r>
              <a:rPr lang="en-US" sz="3000" b="1" dirty="0"/>
              <a:t>un </a:t>
            </a:r>
            <a:r>
              <a:rPr lang="en-US" sz="3000" b="1" dirty="0" err="1"/>
              <a:t>ietekmīgākā</a:t>
            </a:r>
            <a:r>
              <a:rPr lang="en-US" sz="3000" b="1" dirty="0"/>
              <a:t> </a:t>
            </a:r>
            <a:r>
              <a:rPr lang="en-US" sz="3000" b="1" dirty="0" err="1"/>
              <a:t>starptautiskā</a:t>
            </a:r>
            <a:r>
              <a:rPr lang="en-US" sz="3000" b="1" dirty="0"/>
              <a:t> </a:t>
            </a:r>
            <a:r>
              <a:rPr lang="en-US" sz="3000" b="1" dirty="0" err="1"/>
              <a:t>nevalstiskā</a:t>
            </a:r>
            <a:r>
              <a:rPr lang="en-US" sz="3000" b="1" dirty="0"/>
              <a:t> </a:t>
            </a:r>
            <a:r>
              <a:rPr lang="en-US" sz="3000" b="1" dirty="0" err="1"/>
              <a:t>organizācija</a:t>
            </a:r>
            <a:r>
              <a:rPr lang="en-US" sz="3000" b="1" dirty="0"/>
              <a:t>, </a:t>
            </a:r>
            <a:r>
              <a:rPr lang="en-US" sz="3000" b="1" dirty="0" err="1"/>
              <a:t>kas</a:t>
            </a:r>
            <a:r>
              <a:rPr lang="en-US" sz="3000" b="1" dirty="0"/>
              <a:t> </a:t>
            </a:r>
            <a:r>
              <a:rPr lang="en-US" sz="3000" b="1" dirty="0" err="1"/>
              <a:t>pārstāv</a:t>
            </a:r>
            <a:r>
              <a:rPr lang="en-US" sz="3000" b="1" dirty="0"/>
              <a:t> </a:t>
            </a:r>
            <a:r>
              <a:rPr lang="en-US" sz="3000" b="1" dirty="0" err="1"/>
              <a:t>bibliotēku</a:t>
            </a:r>
            <a:r>
              <a:rPr lang="en-US" sz="3000" b="1" dirty="0"/>
              <a:t> un informācijas </a:t>
            </a:r>
            <a:r>
              <a:rPr lang="en-US" sz="3000" b="1" dirty="0" err="1"/>
              <a:t>speciālistu</a:t>
            </a:r>
            <a:r>
              <a:rPr lang="en-US" sz="3000" b="1" dirty="0"/>
              <a:t> </a:t>
            </a:r>
            <a:r>
              <a:rPr lang="en-US" sz="3000" b="1" dirty="0" err="1" smtClean="0"/>
              <a:t>intereses</a:t>
            </a:r>
            <a:r>
              <a:rPr lang="lv-LV" sz="3000" b="1" dirty="0" smtClean="0"/>
              <a:t> visā pasaulē</a:t>
            </a:r>
            <a:endParaRPr lang="en-US" sz="3000" b="1" dirty="0"/>
          </a:p>
          <a:p>
            <a:r>
              <a:rPr lang="en-US" sz="3000" dirty="0" err="1" smtClean="0"/>
              <a:t>Vairāk</a:t>
            </a:r>
            <a:r>
              <a:rPr lang="en-US" sz="3000" dirty="0" smtClean="0"/>
              <a:t> </a:t>
            </a:r>
            <a:r>
              <a:rPr lang="en-US" sz="3000" dirty="0" err="1"/>
              <a:t>nekā</a:t>
            </a:r>
            <a:r>
              <a:rPr lang="en-US" sz="3000" dirty="0"/>
              <a:t> 1400 </a:t>
            </a:r>
            <a:r>
              <a:rPr lang="en-US" sz="3000" dirty="0" err="1"/>
              <a:t>biedri</a:t>
            </a:r>
            <a:r>
              <a:rPr lang="en-US" sz="3000" dirty="0"/>
              <a:t> 140 </a:t>
            </a:r>
            <a:r>
              <a:rPr lang="en-US" sz="3000" dirty="0" err="1"/>
              <a:t>valstīs</a:t>
            </a:r>
            <a:endParaRPr lang="en-US" sz="30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65386" y="3014802"/>
            <a:ext cx="5711937" cy="34756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dirty="0" smtClean="0"/>
              <a:t>Mērķi:</a:t>
            </a:r>
          </a:p>
          <a:p>
            <a:pPr marL="687388" indent="-346075">
              <a:buFont typeface="Wingdings" panose="05000000000000000000" pitchFamily="2" charset="2"/>
              <a:buChar char="ü"/>
            </a:pPr>
            <a:r>
              <a:rPr lang="lv-LV" dirty="0" smtClean="0"/>
              <a:t>veicināt </a:t>
            </a:r>
            <a:r>
              <a:rPr lang="lv-LV" dirty="0"/>
              <a:t>augsta līmeņa bibliotēku un informācijas pakalpojumu </a:t>
            </a:r>
            <a:r>
              <a:rPr lang="lv-LV" dirty="0" smtClean="0"/>
              <a:t>nodrošināšanu</a:t>
            </a:r>
          </a:p>
          <a:p>
            <a:pPr marL="687388" indent="-346075">
              <a:buFont typeface="Wingdings" panose="05000000000000000000" pitchFamily="2" charset="2"/>
              <a:buChar char="ü"/>
            </a:pPr>
            <a:r>
              <a:rPr lang="lv-LV" dirty="0" smtClean="0"/>
              <a:t>sekmēt </a:t>
            </a:r>
            <a:r>
              <a:rPr lang="lv-LV" dirty="0"/>
              <a:t>izpratni par bibliotēku un informācijas pakalpojumu </a:t>
            </a:r>
            <a:r>
              <a:rPr lang="lv-LV" dirty="0" smtClean="0"/>
              <a:t>vērtību</a:t>
            </a:r>
          </a:p>
          <a:p>
            <a:pPr marL="687388" indent="-346075">
              <a:buFont typeface="Wingdings" panose="05000000000000000000" pitchFamily="2" charset="2"/>
              <a:buChar char="ü"/>
            </a:pPr>
            <a:r>
              <a:rPr lang="lv-LV" dirty="0" smtClean="0"/>
              <a:t>pārstāvēt </a:t>
            </a:r>
            <a:r>
              <a:rPr lang="lv-LV" dirty="0"/>
              <a:t>biedru intereses pasaules </a:t>
            </a:r>
            <a:r>
              <a:rPr lang="lv-LV" dirty="0" smtClean="0"/>
              <a:t>līmenī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219" y="233082"/>
            <a:ext cx="2426418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hlinkClick r:id="rId2"/>
              </a:rPr>
              <a:t>www.ifla.org</a:t>
            </a:r>
            <a:r>
              <a:rPr lang="lv-LV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331" y="1825625"/>
            <a:ext cx="4789283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Vairāk</a:t>
            </a:r>
            <a:r>
              <a:rPr lang="en-US" dirty="0" smtClean="0"/>
              <a:t> </a:t>
            </a:r>
            <a:r>
              <a:rPr lang="en-US" dirty="0" err="1"/>
              <a:t>nekā</a:t>
            </a:r>
            <a:r>
              <a:rPr lang="en-US" dirty="0"/>
              <a:t> 40 </a:t>
            </a:r>
            <a:r>
              <a:rPr lang="en-US" dirty="0" err="1"/>
              <a:t>tematiskās</a:t>
            </a:r>
            <a:r>
              <a:rPr lang="en-US" dirty="0"/>
              <a:t> </a:t>
            </a:r>
            <a:r>
              <a:rPr lang="en-US" dirty="0" err="1" smtClean="0"/>
              <a:t>sekcijas</a:t>
            </a:r>
            <a:endParaRPr lang="en-US" dirty="0"/>
          </a:p>
          <a:p>
            <a:r>
              <a:rPr lang="en-US" dirty="0" smtClean="0"/>
              <a:t>17 </a:t>
            </a:r>
            <a:r>
              <a:rPr lang="en-US" dirty="0" err="1"/>
              <a:t>interešu</a:t>
            </a:r>
            <a:r>
              <a:rPr lang="en-US" dirty="0"/>
              <a:t> </a:t>
            </a:r>
            <a:r>
              <a:rPr lang="en-US" dirty="0" err="1"/>
              <a:t>grupas</a:t>
            </a:r>
            <a:endParaRPr lang="en-US" dirty="0"/>
          </a:p>
          <a:p>
            <a:r>
              <a:rPr lang="en-US" dirty="0" err="1" smtClean="0"/>
              <a:t>Standarti</a:t>
            </a:r>
            <a:r>
              <a:rPr lang="en-US" dirty="0" smtClean="0"/>
              <a:t> </a:t>
            </a:r>
            <a:r>
              <a:rPr lang="en-US" dirty="0"/>
              <a:t>un </a:t>
            </a:r>
            <a:r>
              <a:rPr lang="en-US" dirty="0" err="1"/>
              <a:t>vadlīnijas</a:t>
            </a:r>
            <a:endParaRPr lang="en-US" dirty="0"/>
          </a:p>
          <a:p>
            <a:r>
              <a:rPr lang="en-US" dirty="0" err="1" smtClean="0"/>
              <a:t>Publikācijas</a:t>
            </a:r>
            <a:r>
              <a:rPr lang="en-US" dirty="0" smtClean="0"/>
              <a:t> </a:t>
            </a:r>
            <a:r>
              <a:rPr lang="en-US" dirty="0"/>
              <a:t>un to </a:t>
            </a:r>
            <a:r>
              <a:rPr lang="en-US" dirty="0" err="1"/>
              <a:t>sērijas</a:t>
            </a:r>
            <a:endParaRPr lang="en-US" dirty="0"/>
          </a:p>
          <a:p>
            <a:r>
              <a:rPr lang="en-US" dirty="0" err="1" smtClean="0"/>
              <a:t>Programmas</a:t>
            </a:r>
            <a:r>
              <a:rPr lang="en-US" dirty="0" smtClean="0"/>
              <a:t> </a:t>
            </a:r>
            <a:r>
              <a:rPr lang="en-US" dirty="0"/>
              <a:t>un </a:t>
            </a:r>
            <a:r>
              <a:rPr lang="en-US" dirty="0" err="1"/>
              <a:t>projekti</a:t>
            </a:r>
            <a:endParaRPr lang="en-US" dirty="0"/>
          </a:p>
          <a:p>
            <a:r>
              <a:rPr lang="en-US" dirty="0" err="1" smtClean="0"/>
              <a:t>Ģenerālkonference</a:t>
            </a:r>
            <a:r>
              <a:rPr lang="lv-LV" dirty="0" smtClean="0"/>
              <a:t> </a:t>
            </a:r>
            <a:r>
              <a:rPr lang="en-US" dirty="0" smtClean="0"/>
              <a:t>–</a:t>
            </a:r>
            <a:r>
              <a:rPr lang="lv-LV" dirty="0" smtClean="0"/>
              <a:t> </a:t>
            </a:r>
            <a:r>
              <a:rPr lang="en-US" dirty="0" err="1" smtClean="0"/>
              <a:t>pasaules</a:t>
            </a:r>
            <a:r>
              <a:rPr lang="en-US" dirty="0" smtClean="0"/>
              <a:t> </a:t>
            </a:r>
            <a:r>
              <a:rPr lang="en-US" dirty="0" err="1"/>
              <a:t>bibliotēku</a:t>
            </a:r>
            <a:r>
              <a:rPr lang="en-US" dirty="0"/>
              <a:t> un informācijas </a:t>
            </a:r>
            <a:r>
              <a:rPr lang="en-US" dirty="0" err="1"/>
              <a:t>kongress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805" y="1825625"/>
            <a:ext cx="6146610" cy="449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ir </a:t>
            </a:r>
            <a:r>
              <a:rPr lang="lv-LV" i="1" dirty="0" smtClean="0"/>
              <a:t>EBLIDA</a:t>
            </a:r>
            <a:r>
              <a:rPr lang="lv-LV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438" y="1825625"/>
            <a:ext cx="8419722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 err="1"/>
              <a:t>Eiropas</a:t>
            </a:r>
            <a:r>
              <a:rPr lang="en-US" sz="3200" dirty="0"/>
              <a:t> Bibliotēku, informācijas un </a:t>
            </a:r>
            <a:r>
              <a:rPr lang="en-US" sz="3200" dirty="0" err="1"/>
              <a:t>dokumentācijas</a:t>
            </a:r>
            <a:r>
              <a:rPr lang="en-US" sz="3200" dirty="0"/>
              <a:t> </a:t>
            </a:r>
            <a:r>
              <a:rPr lang="lv-LV" sz="3200" dirty="0"/>
              <a:t>asociāciju </a:t>
            </a:r>
            <a:r>
              <a:rPr lang="en-US" sz="3200" dirty="0" err="1"/>
              <a:t>biroj</a:t>
            </a:r>
            <a:r>
              <a:rPr lang="lv-LV" sz="3200" dirty="0"/>
              <a:t>s</a:t>
            </a:r>
          </a:p>
          <a:p>
            <a:r>
              <a:rPr lang="en-US" sz="3200" i="1" dirty="0" smtClean="0"/>
              <a:t>The </a:t>
            </a:r>
            <a:r>
              <a:rPr lang="en-US" sz="3200" i="1" dirty="0"/>
              <a:t>European Bureau of Library, Information and Documentation </a:t>
            </a:r>
            <a:r>
              <a:rPr lang="en-US" sz="3200" i="1" dirty="0" smtClean="0"/>
              <a:t>Associations</a:t>
            </a:r>
            <a:endParaRPr lang="lv-LV" sz="3200" i="1" dirty="0" smtClean="0"/>
          </a:p>
          <a:p>
            <a:r>
              <a:rPr lang="lv-LV" sz="3200" dirty="0" smtClean="0"/>
              <a:t>Neatkarīga </a:t>
            </a:r>
            <a:r>
              <a:rPr lang="lv-LV" sz="3200" b="1" dirty="0" smtClean="0"/>
              <a:t>Eiropas</a:t>
            </a:r>
            <a:r>
              <a:rPr lang="lv-LV" sz="3200" dirty="0" smtClean="0"/>
              <a:t> bibliotēku, informācijas, dokumentācijas un arhīvu biedrību «jumta» asociācija</a:t>
            </a:r>
          </a:p>
          <a:p>
            <a:r>
              <a:rPr lang="lv-LV" sz="3200" dirty="0" smtClean="0"/>
              <a:t>Dibināta 1992. gadā</a:t>
            </a:r>
          </a:p>
          <a:p>
            <a:r>
              <a:rPr lang="lv-LV" sz="3200" dirty="0" smtClean="0"/>
              <a:t>Moto: </a:t>
            </a:r>
            <a:r>
              <a:rPr lang="en-US" sz="3200" i="1" dirty="0" smtClean="0"/>
              <a:t>Lobbying for Libraries</a:t>
            </a:r>
            <a:endParaRPr lang="lv-LV" sz="3200" dirty="0" smtClean="0"/>
          </a:p>
          <a:p>
            <a:endParaRPr lang="en-US" dirty="0"/>
          </a:p>
        </p:txBody>
      </p:sp>
      <p:pic>
        <p:nvPicPr>
          <p:cNvPr id="2052" name="Picture 4" descr="AttÄlu rezultÄti vaicÄjumam âeblida logo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31" y="32940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Darbības jomas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420" y="1825625"/>
            <a:ext cx="5181600" cy="4351338"/>
          </a:xfrm>
        </p:spPr>
        <p:txBody>
          <a:bodyPr>
            <a:noAutofit/>
          </a:bodyPr>
          <a:lstStyle/>
          <a:p>
            <a:r>
              <a:rPr lang="lv-LV" sz="3000" dirty="0" smtClean="0"/>
              <a:t>Informācijas sabiedrība Eiropā</a:t>
            </a:r>
          </a:p>
          <a:p>
            <a:r>
              <a:rPr lang="lv-LV" sz="3000" dirty="0" smtClean="0"/>
              <a:t>Autortiesības un licencēšana</a:t>
            </a:r>
          </a:p>
          <a:p>
            <a:r>
              <a:rPr lang="lv-LV" sz="3000" dirty="0" smtClean="0"/>
              <a:t>Kultūra un izglītība</a:t>
            </a:r>
          </a:p>
          <a:p>
            <a:pPr marL="0" indent="0">
              <a:buNone/>
            </a:pPr>
            <a:endParaRPr lang="lv-LV" sz="3000" dirty="0"/>
          </a:p>
          <a:p>
            <a:pPr marL="0" indent="0">
              <a:buNone/>
            </a:pPr>
            <a:r>
              <a:rPr lang="lv-LV" sz="3000" b="1" dirty="0"/>
              <a:t>Mērķis: </a:t>
            </a:r>
            <a:r>
              <a:rPr lang="lv-LV" sz="3000" b="1" dirty="0" smtClean="0"/>
              <a:t>veicināt brīvu </a:t>
            </a:r>
            <a:r>
              <a:rPr lang="lv-LV" sz="3000" b="1" dirty="0"/>
              <a:t>piekļuvi informācijai digitālajā laikmetā un arhīvu un bibliotēku lomu šī mērķa </a:t>
            </a:r>
            <a:r>
              <a:rPr lang="lv-LV" sz="3000" b="1" dirty="0" smtClean="0"/>
              <a:t>sasniegšanā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8005" y="1240326"/>
            <a:ext cx="6246890" cy="4936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3000" dirty="0" smtClean="0"/>
              <a:t>Misija:</a:t>
            </a:r>
          </a:p>
          <a:p>
            <a:r>
              <a:rPr lang="lv-LV" sz="3000" dirty="0"/>
              <a:t>s</a:t>
            </a:r>
            <a:r>
              <a:rPr lang="lv-LV" sz="3000" dirty="0" smtClean="0"/>
              <a:t>ekmēt brīvu piekļuvi informācijai, izglītībai un kultūrai visiem Eiropas pilsoņiem</a:t>
            </a:r>
          </a:p>
          <a:p>
            <a:r>
              <a:rPr lang="lv-LV" sz="3000" dirty="0" smtClean="0"/>
              <a:t>iedrošināt bibliotēkas, lai tās rūpētos par cilvēkiem un viņu tiesībām, veicinot pilsonisko iesaisti un demokrātijas procesu attīstību</a:t>
            </a:r>
          </a:p>
          <a:p>
            <a:r>
              <a:rPr lang="lv-LV" sz="3000" dirty="0" smtClean="0"/>
              <a:t>iestāties par bibliotēku un citu informācijas sektora institūciju un to darbinieku interesēm Eiropas mērogā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897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i="1" dirty="0" smtClean="0"/>
              <a:t>EBLIDA</a:t>
            </a:r>
            <a:r>
              <a:rPr lang="lv-LV" dirty="0" smtClean="0"/>
              <a:t> biedri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19" y="1852785"/>
            <a:ext cx="48254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dirty="0" smtClean="0"/>
              <a:t>120 institucionālie biedri no visas Eiropas:</a:t>
            </a:r>
          </a:p>
          <a:p>
            <a:pPr marL="461963" indent="-227013">
              <a:buFont typeface="Wingdings" panose="05000000000000000000" pitchFamily="2" charset="2"/>
              <a:buChar char="ü"/>
            </a:pPr>
            <a:r>
              <a:rPr lang="lv-LV" sz="3200" dirty="0" smtClean="0"/>
              <a:t>nacionālās biedrības</a:t>
            </a:r>
          </a:p>
          <a:p>
            <a:pPr marL="461963" indent="-227013">
              <a:buFont typeface="Wingdings" panose="05000000000000000000" pitchFamily="2" charset="2"/>
              <a:buChar char="ü"/>
            </a:pPr>
            <a:r>
              <a:rPr lang="lv-LV" sz="3200" dirty="0" smtClean="0"/>
              <a:t>individuālas bibliotēkas</a:t>
            </a:r>
          </a:p>
          <a:p>
            <a:pPr marL="0" indent="0">
              <a:buNone/>
            </a:pPr>
            <a:endParaRPr lang="lv-LV" sz="3200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http://www.eblida.org/membership/eblida-members.html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038" y="500927"/>
            <a:ext cx="650557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Galvenās aktivitātes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7529" y="1825624"/>
            <a:ext cx="5422271" cy="4738137"/>
          </a:xfrm>
        </p:spPr>
        <p:txBody>
          <a:bodyPr>
            <a:normAutofit/>
          </a:bodyPr>
          <a:lstStyle/>
          <a:p>
            <a:r>
              <a:rPr lang="lv-LV" sz="3200" b="1" i="1" dirty="0" smtClean="0"/>
              <a:t>T</a:t>
            </a:r>
            <a:r>
              <a:rPr lang="en-US" sz="3200" b="1" i="1" dirty="0" smtClean="0"/>
              <a:t>he </a:t>
            </a:r>
            <a:r>
              <a:rPr lang="en-US" sz="3200" b="1" i="1" dirty="0"/>
              <a:t>Expert Group for Information </a:t>
            </a:r>
            <a:r>
              <a:rPr lang="en-US" sz="3200" b="1" i="1" dirty="0" smtClean="0"/>
              <a:t>Law</a:t>
            </a:r>
            <a:r>
              <a:rPr lang="lv-LV" sz="3200" b="1" i="1" dirty="0" smtClean="0"/>
              <a:t> (EGIL)</a:t>
            </a:r>
          </a:p>
          <a:p>
            <a:r>
              <a:rPr lang="lv-LV" sz="3200" b="1" i="1" dirty="0" smtClean="0"/>
              <a:t>T</a:t>
            </a:r>
            <a:r>
              <a:rPr lang="en-US" sz="3200" b="1" i="1" dirty="0" smtClean="0"/>
              <a:t>he</a:t>
            </a:r>
            <a:r>
              <a:rPr lang="lv-LV" sz="3200" b="1" i="1" dirty="0" smtClean="0"/>
              <a:t> </a:t>
            </a:r>
            <a:r>
              <a:rPr lang="en-US" sz="3200" b="1" i="1" dirty="0" smtClean="0"/>
              <a:t>Expert </a:t>
            </a:r>
            <a:r>
              <a:rPr lang="en-US" sz="3200" b="1" i="1" dirty="0"/>
              <a:t>Group on EBLIDA Literacies</a:t>
            </a:r>
            <a:endParaRPr lang="lv-LV" sz="3200" b="1" i="1" dirty="0"/>
          </a:p>
          <a:p>
            <a:pPr marL="0" indent="0">
              <a:buNone/>
            </a:pPr>
            <a:endParaRPr lang="lv-LV" sz="2000" dirty="0" smtClean="0"/>
          </a:p>
          <a:p>
            <a:pPr marL="0" indent="0">
              <a:buNone/>
            </a:pPr>
            <a:r>
              <a:rPr lang="lv-LV" sz="3200" dirty="0" smtClean="0"/>
              <a:t>Bibliotēku un bibliotekāru interešu lobēšana autortiesību jomā un citos jautājumos, kas skar brīvu piekļuvi informācijai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24874" y="365125"/>
            <a:ext cx="5181600" cy="1487943"/>
          </a:xfrm>
        </p:spPr>
        <p:txBody>
          <a:bodyPr/>
          <a:lstStyle/>
          <a:p>
            <a:r>
              <a:rPr lang="lv-LV" dirty="0" smtClean="0"/>
              <a:t>No 2015. līdz 2018. gadam </a:t>
            </a:r>
            <a:r>
              <a:rPr lang="lv-LV" i="1" dirty="0" smtClean="0"/>
              <a:t>EBLIDA</a:t>
            </a:r>
            <a:r>
              <a:rPr lang="lv-LV" dirty="0" smtClean="0"/>
              <a:t> valdes sastāvā bija ievēlēts LBB biedrs Uldis Zariņš</a:t>
            </a:r>
            <a:endParaRPr lang="en-US" dirty="0"/>
          </a:p>
        </p:txBody>
      </p:sp>
      <p:pic>
        <p:nvPicPr>
          <p:cNvPr id="1026" name="Picture 2" descr="AttÄlu rezultÄti vaicÄjumam âuldis zariÅÅ¡ eblida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74" y="1690688"/>
            <a:ext cx="5450784" cy="40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73107" y="5917430"/>
            <a:ext cx="5802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Foto no </a:t>
            </a:r>
            <a:r>
              <a:rPr lang="lv-LV" i="1" dirty="0"/>
              <a:t>EBLIDA</a:t>
            </a:r>
            <a:r>
              <a:rPr lang="lv-LV" dirty="0"/>
              <a:t> valdes sēdes 2017. gada 16. oktobrī </a:t>
            </a:r>
            <a:r>
              <a:rPr lang="lv-LV" dirty="0" smtClean="0"/>
              <a:t>Briselē: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https://www.flickr.com/photos/eblida/37404954914</a:t>
            </a: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42904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Citas</a:t>
            </a:r>
            <a:r>
              <a:rPr lang="en-US" dirty="0" smtClean="0"/>
              <a:t> </a:t>
            </a:r>
            <a:r>
              <a:rPr lang="en-US" dirty="0" err="1" smtClean="0"/>
              <a:t>aktivit</a:t>
            </a:r>
            <a:r>
              <a:rPr lang="lv-LV" dirty="0" smtClean="0"/>
              <a:t>ātes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048" y="1825625"/>
            <a:ext cx="5503752" cy="4765298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Zināšanu un informācijas centrs (</a:t>
            </a:r>
            <a:r>
              <a:rPr lang="en-US" i="1" dirty="0" smtClean="0"/>
              <a:t>Knowledge </a:t>
            </a:r>
            <a:r>
              <a:rPr lang="en-US" i="1" dirty="0"/>
              <a:t>and Information </a:t>
            </a:r>
            <a:r>
              <a:rPr lang="en-US" i="1" dirty="0" smtClean="0"/>
              <a:t>Centre</a:t>
            </a:r>
            <a:r>
              <a:rPr lang="lv-LV" i="1" dirty="0" smtClean="0"/>
              <a:t>,</a:t>
            </a:r>
            <a:r>
              <a:rPr lang="en-US" i="1" dirty="0" smtClean="0"/>
              <a:t> KIC</a:t>
            </a:r>
            <a:r>
              <a:rPr lang="en-US" dirty="0" smtClean="0"/>
              <a:t>)</a:t>
            </a:r>
            <a:endParaRPr lang="lv-LV" dirty="0" smtClean="0"/>
          </a:p>
          <a:p>
            <a:pPr marL="0" indent="0">
              <a:buNone/>
            </a:pPr>
            <a:r>
              <a:rPr lang="lv-LV" b="1" dirty="0" smtClean="0"/>
              <a:t>Mērķis: ievākt datus argumentācijai par informācijas pieejamību un citiem bibliotēku jomas jautājumiem Eiropas Savienībā</a:t>
            </a:r>
            <a:endParaRPr lang="en-US" b="1" dirty="0"/>
          </a:p>
          <a:p>
            <a:pPr marL="798513" indent="-457200">
              <a:buFont typeface="Wingdings" panose="05000000000000000000" pitchFamily="2" charset="2"/>
              <a:buChar char="ü"/>
            </a:pPr>
            <a:r>
              <a:rPr lang="lv-LV" sz="2600" dirty="0" smtClean="0"/>
              <a:t>aptauja par neformālās un </a:t>
            </a:r>
            <a:r>
              <a:rPr lang="lv-LV" sz="2600" dirty="0" err="1" smtClean="0"/>
              <a:t>informālās</a:t>
            </a:r>
            <a:r>
              <a:rPr lang="lv-LV" sz="2600" dirty="0" smtClean="0"/>
              <a:t> izglītības aktivitātēm Eiropas publiskajās bibliotēkas (2016)</a:t>
            </a:r>
          </a:p>
          <a:p>
            <a:pPr marL="798513" indent="-457200">
              <a:buFont typeface="Wingdings" panose="05000000000000000000" pitchFamily="2" charset="2"/>
              <a:buChar char="ü"/>
            </a:pPr>
            <a:r>
              <a:rPr lang="lv-LV" sz="2600" dirty="0" smtClean="0"/>
              <a:t>aptauja par publiskajām un akadēmiskajām bibliotēkām, t. sk. nacionālajām un universitāšu bibliotēkām (2015, 2013)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365126"/>
            <a:ext cx="5597305" cy="6225798"/>
          </a:xfrm>
        </p:spPr>
        <p:txBody>
          <a:bodyPr>
            <a:normAutofit fontScale="92500" lnSpcReduction="20000"/>
          </a:bodyPr>
          <a:lstStyle/>
          <a:p>
            <a:r>
              <a:rPr lang="lv-LV" sz="3000" dirty="0" smtClean="0"/>
              <a:t>Publiskās bibliotēkas – atvērtas bēgļiem (</a:t>
            </a:r>
            <a:r>
              <a:rPr lang="en-US" sz="3000" i="1" dirty="0"/>
              <a:t>Public Libraries in Europe Welcome </a:t>
            </a:r>
            <a:r>
              <a:rPr lang="en-US" sz="3000" i="1" dirty="0" smtClean="0"/>
              <a:t>Refugees</a:t>
            </a:r>
            <a:r>
              <a:rPr lang="lv-LV" sz="3000" dirty="0" smtClean="0"/>
              <a:t>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www.eblida.org/activities/public-libraries-in-europe-refugees.html</a:t>
            </a: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sz="2600" dirty="0" smtClean="0">
              <a:hlinkClick r:id="rId3"/>
            </a:endParaRPr>
          </a:p>
          <a:p>
            <a:pPr marL="0" indent="0">
              <a:buNone/>
            </a:pPr>
            <a:r>
              <a:rPr lang="en-US" sz="2600" dirty="0" smtClean="0">
                <a:hlinkClick r:id="rId3"/>
              </a:rPr>
              <a:t>http</a:t>
            </a:r>
            <a:r>
              <a:rPr lang="en-US" sz="2600" dirty="0">
                <a:hlinkClick r:id="rId3"/>
              </a:rPr>
              <a:t>://www.bibliotekari.lv/?</a:t>
            </a:r>
            <a:r>
              <a:rPr lang="en-US" sz="2600" dirty="0" smtClean="0">
                <a:hlinkClick r:id="rId3"/>
              </a:rPr>
              <a:t>p=633</a:t>
            </a:r>
            <a:r>
              <a:rPr lang="lv-LV" sz="2600" dirty="0" smtClean="0"/>
              <a:t> (ENG)</a:t>
            </a:r>
          </a:p>
          <a:p>
            <a:pPr marL="0" indent="0">
              <a:buNone/>
            </a:pPr>
            <a:endParaRPr lang="lv-LV" sz="900" dirty="0" smtClean="0"/>
          </a:p>
          <a:p>
            <a:pPr marL="0" indent="0">
              <a:buNone/>
            </a:pPr>
            <a:r>
              <a:rPr lang="en-US" sz="2600" dirty="0">
                <a:hlinkClick r:id="rId4"/>
              </a:rPr>
              <a:t>http://www.bibliotekari.lv/?</a:t>
            </a:r>
            <a:r>
              <a:rPr lang="en-US" sz="2600" dirty="0" smtClean="0">
                <a:hlinkClick r:id="rId4"/>
              </a:rPr>
              <a:t>p=635</a:t>
            </a:r>
            <a:r>
              <a:rPr lang="lv-LV" sz="2600" dirty="0" smtClean="0"/>
              <a:t> (LV)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2458567"/>
            <a:ext cx="5597304" cy="18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29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Gadskārtējā </a:t>
            </a:r>
            <a:r>
              <a:rPr lang="lv-LV" i="1" dirty="0"/>
              <a:t>EBLIDA-NAPLE</a:t>
            </a:r>
            <a:r>
              <a:rPr lang="lv-LV" dirty="0"/>
              <a:t> </a:t>
            </a:r>
            <a:r>
              <a:rPr lang="lv-LV" dirty="0" smtClean="0"/>
              <a:t>konference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3865" y="1825625"/>
            <a:ext cx="5767058" cy="4351338"/>
          </a:xfrm>
        </p:spPr>
        <p:txBody>
          <a:bodyPr/>
          <a:lstStyle/>
          <a:p>
            <a:r>
              <a:rPr lang="lv-LV" i="1" dirty="0" smtClean="0"/>
              <a:t>EBLIDA-NAPLE</a:t>
            </a:r>
            <a:r>
              <a:rPr lang="lv-LV" dirty="0" smtClean="0"/>
              <a:t> </a:t>
            </a:r>
            <a:r>
              <a:rPr lang="lv-LV" dirty="0"/>
              <a:t>23. konference notika Rīgā, Latvijas Nacionālajā bibliotēkā, 2015. gada 7</a:t>
            </a:r>
            <a:r>
              <a:rPr lang="lv-LV" dirty="0" smtClean="0"/>
              <a:t>.</a:t>
            </a:r>
            <a:r>
              <a:rPr lang="en-US" dirty="0" smtClean="0"/>
              <a:t>–</a:t>
            </a:r>
            <a:r>
              <a:rPr lang="lv-LV" dirty="0"/>
              <a:t>8. </a:t>
            </a:r>
            <a:r>
              <a:rPr lang="lv-LV" dirty="0" smtClean="0"/>
              <a:t>maijā</a:t>
            </a:r>
          </a:p>
          <a:p>
            <a:r>
              <a:rPr lang="en-US" dirty="0"/>
              <a:t>LBB </a:t>
            </a:r>
            <a:r>
              <a:rPr lang="en-US" dirty="0" err="1"/>
              <a:t>dalība</a:t>
            </a:r>
            <a:r>
              <a:rPr lang="en-US" dirty="0"/>
              <a:t> </a:t>
            </a:r>
            <a:r>
              <a:rPr lang="en-US" i="1" dirty="0"/>
              <a:t>EBLIDA/NAPLE</a:t>
            </a:r>
            <a:r>
              <a:rPr lang="en-US" dirty="0"/>
              <a:t> 27. </a:t>
            </a:r>
            <a:r>
              <a:rPr lang="en-US" dirty="0" err="1"/>
              <a:t>konferencē</a:t>
            </a:r>
            <a:r>
              <a:rPr lang="en-US" dirty="0"/>
              <a:t> “Bibliotēkas </a:t>
            </a:r>
            <a:r>
              <a:rPr lang="en-US" dirty="0" err="1"/>
              <a:t>atvērtas</a:t>
            </a:r>
            <a:r>
              <a:rPr lang="en-US" dirty="0"/>
              <a:t> </a:t>
            </a:r>
            <a:r>
              <a:rPr lang="en-US" dirty="0" err="1"/>
              <a:t>visiem</a:t>
            </a:r>
            <a:r>
              <a:rPr lang="en-US" dirty="0"/>
              <a:t>” </a:t>
            </a:r>
            <a:r>
              <a:rPr lang="en-US" dirty="0" err="1"/>
              <a:t>Dublinā</a:t>
            </a:r>
            <a:r>
              <a:rPr lang="en-US" dirty="0"/>
              <a:t>, </a:t>
            </a:r>
            <a:r>
              <a:rPr lang="en-US" dirty="0" err="1"/>
              <a:t>Īrijā</a:t>
            </a:r>
            <a:r>
              <a:rPr lang="lv-LV" dirty="0"/>
              <a:t>. </a:t>
            </a:r>
            <a:r>
              <a:rPr lang="lv-LV" dirty="0" err="1"/>
              <a:t>Inf</a:t>
            </a:r>
            <a:r>
              <a:rPr lang="lv-LV" dirty="0"/>
              <a:t>. </a:t>
            </a:r>
            <a:r>
              <a:rPr lang="lv-LV" dirty="0" err="1"/>
              <a:t>sagat</a:t>
            </a:r>
            <a:r>
              <a:rPr lang="lv-LV" dirty="0"/>
              <a:t>. Pārsla </a:t>
            </a:r>
            <a:r>
              <a:rPr lang="lv-LV" dirty="0" err="1"/>
              <a:t>Ēberliņa</a:t>
            </a:r>
            <a:r>
              <a:rPr lang="lv-LV" dirty="0"/>
              <a:t>. Pieejams: </a:t>
            </a:r>
            <a:r>
              <a:rPr lang="en-US" dirty="0">
                <a:hlinkClick r:id="rId2"/>
              </a:rPr>
              <a:t>http://www.bibliotekari.lv/?</a:t>
            </a:r>
            <a:r>
              <a:rPr lang="en-US" dirty="0" smtClean="0">
                <a:hlinkClick r:id="rId2"/>
              </a:rPr>
              <a:t>p=6899</a:t>
            </a:r>
            <a:endParaRPr lang="lv-LV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781" y="1509619"/>
            <a:ext cx="5331735" cy="3212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782" y="4906261"/>
            <a:ext cx="5331734" cy="19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58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980</TotalTime>
  <Words>667</Words>
  <Application>Microsoft Office PowerPoint</Application>
  <PresentationFormat>Platekrāna</PresentationFormat>
  <Paragraphs>115</Paragraphs>
  <Slides>19</Slides>
  <Notes>7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Latvijas Bibliotekāru biedrība (LBB) ir divu starptautisku nozares organizāciju biedre</vt:lpstr>
      <vt:lpstr>Kas ir IFLA?</vt:lpstr>
      <vt:lpstr>www.ifla.org </vt:lpstr>
      <vt:lpstr>Kas ir EBLIDA?</vt:lpstr>
      <vt:lpstr>Darbības jomas</vt:lpstr>
      <vt:lpstr>EBLIDA biedri</vt:lpstr>
      <vt:lpstr>Galvenās aktivitātes</vt:lpstr>
      <vt:lpstr>Citas aktivitātes</vt:lpstr>
      <vt:lpstr>Gadskārtējā EBLIDA-NAPLE konference</vt:lpstr>
      <vt:lpstr>Resursi</vt:lpstr>
      <vt:lpstr>Kas ir NAPLE?</vt:lpstr>
      <vt:lpstr>EBLIDA / NAPLE 27. konference “Bibliotēkas atvērtas visiem” Dublina, Īrija </vt:lpstr>
      <vt:lpstr>PowerPoint prezentācija</vt:lpstr>
      <vt:lpstr>Royal College of Physicians, Dublina, Īrija</vt:lpstr>
      <vt:lpstr>PowerPoint prezentācija</vt:lpstr>
      <vt:lpstr>PowerPoint prezentācija</vt:lpstr>
      <vt:lpstr>Mazās bibliotēkas pārstāvis konferencē</vt:lpstr>
      <vt:lpstr>«Bibliotēku spēkos ir mainīt dzīvi!»</vt:lpstr>
      <vt:lpstr>LBB dalība EBLIDA/NAPLE 27. konferencē “Bibliotēkas atvērtas visiem” Dublinā, Īrijā  Atskats pieejams: </vt:lpstr>
    </vt:vector>
  </TitlesOfParts>
  <Company>Latvijas Nacionālā bibliotēka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Māra Jēkabsone</dc:creator>
  <cp:lastModifiedBy>Lietotājs</cp:lastModifiedBy>
  <cp:revision>86</cp:revision>
  <dcterms:created xsi:type="dcterms:W3CDTF">2019-07-29T12:20:59Z</dcterms:created>
  <dcterms:modified xsi:type="dcterms:W3CDTF">2019-08-13T06:59:43Z</dcterms:modified>
</cp:coreProperties>
</file>